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40300D6-DACD-4F6C-B552-A0F8474C3A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CEF58-C1B6-4A35-8583-9D71A20325AE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AA323-B29A-486E-A64F-64BE90447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261972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Организация работы по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гендерному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воспитанию детей дошкольного возраста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714356"/>
            <a:ext cx="7572428" cy="187220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«Детский сад комбинированного вида № 2 «Василек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»»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3372" y="5429264"/>
            <a:ext cx="4535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Разработала 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Климачева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Елена Александровна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2"/>
          <p:cNvGrpSpPr>
            <a:grpSpLocks noChangeAspect="1"/>
          </p:cNvGrpSpPr>
          <p:nvPr/>
        </p:nvGrpSpPr>
        <p:grpSpPr bwMode="auto">
          <a:xfrm>
            <a:off x="0" y="836613"/>
            <a:ext cx="9144000" cy="6021387"/>
            <a:chOff x="1500" y="772"/>
            <a:chExt cx="2716" cy="2718"/>
          </a:xfrm>
        </p:grpSpPr>
        <p:sp>
          <p:nvSpPr>
            <p:cNvPr id="27" name="_s1028"/>
            <p:cNvSpPr>
              <a:spLocks noChangeShapeType="1"/>
            </p:cNvSpPr>
            <p:nvPr/>
          </p:nvSpPr>
          <p:spPr bwMode="auto">
            <a:xfrm flipH="1">
              <a:off x="2269" y="2300"/>
              <a:ext cx="296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8" name="_s1029"/>
            <p:cNvSpPr>
              <a:spLocks noChangeArrowheads="1"/>
            </p:cNvSpPr>
            <p:nvPr/>
          </p:nvSpPr>
          <p:spPr bwMode="auto">
            <a:xfrm>
              <a:off x="1637" y="2301"/>
              <a:ext cx="679" cy="679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000" b="1">
                  <a:solidFill>
                    <a:srgbClr val="993366"/>
                  </a:solidFill>
                  <a:latin typeface="+mn-lt"/>
                </a:rPr>
                <a:t>внутренний мир</a:t>
              </a:r>
            </a:p>
          </p:txBody>
        </p:sp>
        <p:sp>
          <p:nvSpPr>
            <p:cNvPr id="29" name="_s1030"/>
            <p:cNvSpPr>
              <a:spLocks noChangeShapeType="1"/>
            </p:cNvSpPr>
            <p:nvPr/>
          </p:nvSpPr>
          <p:spPr bwMode="auto">
            <a:xfrm>
              <a:off x="3151" y="2300"/>
              <a:ext cx="295" cy="1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0" name="_s1031"/>
            <p:cNvSpPr>
              <a:spLocks noChangeArrowheads="1"/>
            </p:cNvSpPr>
            <p:nvPr/>
          </p:nvSpPr>
          <p:spPr bwMode="auto">
            <a:xfrm>
              <a:off x="3401" y="2301"/>
              <a:ext cx="679" cy="679"/>
            </a:xfrm>
            <a:prstGeom prst="ellipse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000" b="1">
                  <a:solidFill>
                    <a:srgbClr val="993366"/>
                  </a:solidFill>
                  <a:latin typeface="+mn-lt"/>
                </a:rPr>
                <a:t>внешние </a:t>
              </a:r>
            </a:p>
            <a:p>
              <a:pPr algn="ctr">
                <a:defRPr/>
              </a:pPr>
              <a:r>
                <a:rPr lang="ru-RU" sz="2000" b="1">
                  <a:solidFill>
                    <a:srgbClr val="993366"/>
                  </a:solidFill>
                  <a:latin typeface="+mn-lt"/>
                </a:rPr>
                <a:t>проявления</a:t>
              </a:r>
            </a:p>
          </p:txBody>
        </p:sp>
        <p:sp>
          <p:nvSpPr>
            <p:cNvPr id="31" name="_s1032"/>
            <p:cNvSpPr>
              <a:spLocks noChangeShapeType="1"/>
            </p:cNvSpPr>
            <p:nvPr/>
          </p:nvSpPr>
          <p:spPr bwMode="auto">
            <a:xfrm flipV="1">
              <a:off x="2840" y="1451"/>
              <a:ext cx="0" cy="3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2" name="_s1033"/>
            <p:cNvSpPr>
              <a:spLocks noChangeArrowheads="1"/>
            </p:cNvSpPr>
            <p:nvPr/>
          </p:nvSpPr>
          <p:spPr bwMode="auto">
            <a:xfrm>
              <a:off x="2519" y="773"/>
              <a:ext cx="679" cy="679"/>
            </a:xfrm>
            <a:prstGeom prst="ellipse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000" b="1">
                  <a:solidFill>
                    <a:srgbClr val="993366"/>
                  </a:solidFill>
                </a:rPr>
                <a:t>внешний мир</a:t>
              </a:r>
            </a:p>
          </p:txBody>
        </p:sp>
        <p:sp>
          <p:nvSpPr>
            <p:cNvPr id="33" name="_s1034"/>
            <p:cNvSpPr>
              <a:spLocks noChangeArrowheads="1"/>
            </p:cNvSpPr>
            <p:nvPr/>
          </p:nvSpPr>
          <p:spPr bwMode="auto">
            <a:xfrm>
              <a:off x="2519" y="1792"/>
              <a:ext cx="679" cy="6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auto">
            <a:xfrm>
              <a:off x="2551" y="2034"/>
              <a:ext cx="613" cy="1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Волосы</a:t>
              </a:r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auto">
            <a:xfrm>
              <a:off x="2615" y="2131"/>
              <a:ext cx="614" cy="1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Волосы</a:t>
              </a: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2679" y="2229"/>
              <a:ext cx="614" cy="1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Волосы</a:t>
              </a:r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auto">
            <a:xfrm>
              <a:off x="2152" y="3145"/>
              <a:ext cx="449" cy="217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auto">
            <a:xfrm>
              <a:off x="2879" y="3145"/>
              <a:ext cx="592" cy="227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3500" y="1747"/>
              <a:ext cx="641" cy="21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</a:rPr>
                <a:t>деятельность</a:t>
              </a:r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3585" y="3178"/>
              <a:ext cx="545" cy="230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</a:rPr>
                <a:t>поведение</a:t>
              </a:r>
            </a:p>
          </p:txBody>
        </p:sp>
        <p:sp>
          <p:nvSpPr>
            <p:cNvPr id="41" name="Rectangle 18"/>
            <p:cNvSpPr>
              <a:spLocks noChangeArrowheads="1"/>
            </p:cNvSpPr>
            <p:nvPr/>
          </p:nvSpPr>
          <p:spPr bwMode="auto">
            <a:xfrm>
              <a:off x="3478" y="1292"/>
              <a:ext cx="614" cy="195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accent1">
                      <a:lumMod val="75000"/>
                    </a:schemeClr>
                  </a:solidFill>
                  <a:latin typeface="Arial" charset="0"/>
                </a:rPr>
                <a:t>имена</a:t>
              </a:r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2259" y="1000"/>
              <a:ext cx="278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716463" y="3644900"/>
            <a:ext cx="511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34153" name="Oval 9"/>
          <p:cNvSpPr>
            <a:spLocks noChangeArrowheads="1"/>
          </p:cNvSpPr>
          <p:nvPr/>
        </p:nvSpPr>
        <p:spPr bwMode="auto">
          <a:xfrm>
            <a:off x="3203575" y="2636838"/>
            <a:ext cx="2881313" cy="2952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bg1"/>
            </a:solidFill>
            <a:round/>
            <a:headEnd/>
            <a:tailEnd/>
          </a:ln>
          <a:effectLst>
            <a:softEdge rad="635000"/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6151" name="WordArt 11"/>
          <p:cNvSpPr>
            <a:spLocks noChangeArrowheads="1" noChangeShapeType="1" noTextEdit="1"/>
          </p:cNvSpPr>
          <p:nvPr/>
        </p:nvSpPr>
        <p:spPr bwMode="auto">
          <a:xfrm>
            <a:off x="3492500" y="2924175"/>
            <a:ext cx="2303463" cy="25923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6098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Мир мальчиков и девочек</a:t>
            </a:r>
          </a:p>
        </p:txBody>
      </p:sp>
      <p:sp>
        <p:nvSpPr>
          <p:cNvPr id="134171" name="Rectangle 27"/>
          <p:cNvSpPr>
            <a:spLocks noChangeArrowheads="1"/>
          </p:cNvSpPr>
          <p:nvPr/>
        </p:nvSpPr>
        <p:spPr bwMode="auto">
          <a:xfrm>
            <a:off x="468313" y="1196975"/>
            <a:ext cx="2065337" cy="43180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внешний облик</a:t>
            </a:r>
          </a:p>
        </p:txBody>
      </p:sp>
      <p:sp>
        <p:nvSpPr>
          <p:cNvPr id="134173" name="Rectangle 29"/>
          <p:cNvSpPr>
            <a:spLocks noChangeArrowheads="1"/>
          </p:cNvSpPr>
          <p:nvPr/>
        </p:nvSpPr>
        <p:spPr bwMode="auto">
          <a:xfrm>
            <a:off x="6659563" y="1196975"/>
            <a:ext cx="2138362" cy="360363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одежда</a:t>
            </a:r>
          </a:p>
        </p:txBody>
      </p:sp>
      <p:sp>
        <p:nvSpPr>
          <p:cNvPr id="134177" name="Rectangle 33"/>
          <p:cNvSpPr>
            <a:spLocks noChangeArrowheads="1"/>
          </p:cNvSpPr>
          <p:nvPr/>
        </p:nvSpPr>
        <p:spPr bwMode="auto">
          <a:xfrm>
            <a:off x="179388" y="2060575"/>
            <a:ext cx="2376487" cy="43180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физические качества</a:t>
            </a:r>
          </a:p>
        </p:txBody>
      </p:sp>
      <p:sp>
        <p:nvSpPr>
          <p:cNvPr id="6161" name="Line 34"/>
          <p:cNvSpPr>
            <a:spLocks noChangeShapeType="1"/>
          </p:cNvSpPr>
          <p:nvPr/>
        </p:nvSpPr>
        <p:spPr bwMode="auto">
          <a:xfrm flipV="1">
            <a:off x="2555875" y="1916113"/>
            <a:ext cx="1008063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62" name="Line 35"/>
          <p:cNvSpPr>
            <a:spLocks noChangeShapeType="1"/>
          </p:cNvSpPr>
          <p:nvPr/>
        </p:nvSpPr>
        <p:spPr bwMode="auto">
          <a:xfrm flipH="1">
            <a:off x="5643563" y="1268413"/>
            <a:ext cx="1016000" cy="8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63" name="Line 36"/>
          <p:cNvSpPr>
            <a:spLocks noChangeShapeType="1"/>
          </p:cNvSpPr>
          <p:nvPr/>
        </p:nvSpPr>
        <p:spPr bwMode="auto">
          <a:xfrm flipH="1" flipV="1">
            <a:off x="5500688" y="2000250"/>
            <a:ext cx="1158875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4181" name="Rectangle 37"/>
          <p:cNvSpPr>
            <a:spLocks noChangeArrowheads="1"/>
          </p:cNvSpPr>
          <p:nvPr/>
        </p:nvSpPr>
        <p:spPr bwMode="auto">
          <a:xfrm>
            <a:off x="428596" y="3000372"/>
            <a:ext cx="2087562" cy="4826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800000"/>
                </a:solidFill>
                <a:latin typeface="+mn-lt"/>
              </a:rPr>
              <a:t>интересы</a:t>
            </a:r>
          </a:p>
        </p:txBody>
      </p:sp>
      <p:sp>
        <p:nvSpPr>
          <p:cNvPr id="134185" name="Rectangle 41"/>
          <p:cNvSpPr>
            <a:spLocks noChangeArrowheads="1"/>
          </p:cNvSpPr>
          <p:nvPr/>
        </p:nvSpPr>
        <p:spPr bwMode="auto">
          <a:xfrm>
            <a:off x="250825" y="6237288"/>
            <a:ext cx="1439863" cy="41116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800000"/>
                </a:solidFill>
                <a:latin typeface="+mn-lt"/>
              </a:rPr>
              <a:t>характер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6170" name="Line 42"/>
          <p:cNvSpPr>
            <a:spLocks noChangeShapeType="1"/>
          </p:cNvSpPr>
          <p:nvPr/>
        </p:nvSpPr>
        <p:spPr bwMode="auto">
          <a:xfrm>
            <a:off x="1476375" y="35004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71" name="Line 43"/>
          <p:cNvSpPr>
            <a:spLocks noChangeShapeType="1"/>
          </p:cNvSpPr>
          <p:nvPr/>
        </p:nvSpPr>
        <p:spPr bwMode="auto">
          <a:xfrm flipV="1">
            <a:off x="684213" y="5661025"/>
            <a:ext cx="35877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72" name="Line 44"/>
          <p:cNvSpPr>
            <a:spLocks noChangeShapeType="1"/>
          </p:cNvSpPr>
          <p:nvPr/>
        </p:nvSpPr>
        <p:spPr bwMode="auto">
          <a:xfrm flipH="1" flipV="1">
            <a:off x="2484438" y="5445125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73" name="Line 46"/>
          <p:cNvSpPr>
            <a:spLocks noChangeShapeType="1"/>
          </p:cNvSpPr>
          <p:nvPr/>
        </p:nvSpPr>
        <p:spPr bwMode="auto">
          <a:xfrm>
            <a:off x="7451725" y="35004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74" name="Line 47"/>
          <p:cNvSpPr>
            <a:spLocks noChangeShapeType="1"/>
          </p:cNvSpPr>
          <p:nvPr/>
        </p:nvSpPr>
        <p:spPr bwMode="auto">
          <a:xfrm flipV="1">
            <a:off x="5724525" y="5300663"/>
            <a:ext cx="7921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75" name="Line 48"/>
          <p:cNvSpPr>
            <a:spLocks noChangeShapeType="1"/>
          </p:cNvSpPr>
          <p:nvPr/>
        </p:nvSpPr>
        <p:spPr bwMode="auto">
          <a:xfrm flipH="1" flipV="1">
            <a:off x="7956550" y="5661025"/>
            <a:ext cx="3603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76" name="Text Box 49"/>
          <p:cNvSpPr txBox="1">
            <a:spLocks noChangeArrowheads="1"/>
          </p:cNvSpPr>
          <p:nvPr/>
        </p:nvSpPr>
        <p:spPr bwMode="auto">
          <a:xfrm>
            <a:off x="2608263" y="-268288"/>
            <a:ext cx="4700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34194" name="Text Box 50"/>
          <p:cNvSpPr txBox="1">
            <a:spLocks noChangeArrowheads="1"/>
          </p:cNvSpPr>
          <p:nvPr/>
        </p:nvSpPr>
        <p:spPr bwMode="auto">
          <a:xfrm>
            <a:off x="214282" y="188913"/>
            <a:ext cx="8786874" cy="400110"/>
          </a:xfrm>
          <a:prstGeom prst="rect">
            <a:avLst/>
          </a:prstGeom>
          <a:solidFill>
            <a:srgbClr val="FFFF99"/>
          </a:solidFill>
          <a:ln w="9525">
            <a:solidFill>
              <a:srgbClr val="993366"/>
            </a:solidFill>
            <a:miter lim="800000"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993366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993366"/>
                </a:solidFill>
                <a:latin typeface="Times New Roman" pitchFamily="18" charset="0"/>
              </a:rPr>
              <a:t>                                     Проект «Мир мальчиков и девочек»</a:t>
            </a:r>
            <a:r>
              <a:rPr lang="ru-RU" sz="1400" b="1" dirty="0" smtClean="0">
                <a:solidFill>
                  <a:srgbClr val="993366"/>
                </a:solidFill>
                <a:latin typeface="Times New Roman" pitchFamily="18" charset="0"/>
              </a:rPr>
              <a:t> </a:t>
            </a:r>
            <a:endParaRPr lang="ru-RU" sz="1400" b="1" dirty="0">
              <a:solidFill>
                <a:srgbClr val="993366"/>
              </a:solidFill>
              <a:latin typeface="Times New Roman" pitchFamily="18" charset="0"/>
            </a:endParaRPr>
          </a:p>
        </p:txBody>
      </p:sp>
      <p:sp>
        <p:nvSpPr>
          <p:cNvPr id="134203" name="Rectangle 59"/>
          <p:cNvSpPr>
            <a:spLocks noChangeArrowheads="1"/>
          </p:cNvSpPr>
          <p:nvPr/>
        </p:nvSpPr>
        <p:spPr bwMode="auto">
          <a:xfrm>
            <a:off x="5219700" y="6165850"/>
            <a:ext cx="687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игры</a:t>
            </a:r>
          </a:p>
        </p:txBody>
      </p:sp>
      <p:sp>
        <p:nvSpPr>
          <p:cNvPr id="6179" name="Rectangle 60"/>
          <p:cNvSpPr>
            <a:spLocks noChangeArrowheads="1"/>
          </p:cNvSpPr>
          <p:nvPr/>
        </p:nvSpPr>
        <p:spPr bwMode="auto">
          <a:xfrm>
            <a:off x="2195513" y="6165850"/>
            <a:ext cx="1520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800000"/>
                </a:solidFill>
                <a:latin typeface="Cambria" pitchFamily="18" charset="0"/>
              </a:rPr>
              <a:t>способности</a:t>
            </a:r>
          </a:p>
        </p:txBody>
      </p:sp>
      <p:pic>
        <p:nvPicPr>
          <p:cNvPr id="6180" name="Рисунок 42" descr="j0345852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8" y="3786188"/>
            <a:ext cx="1758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4716463" y="3644900"/>
            <a:ext cx="511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4153" name="Oval 9"/>
          <p:cNvSpPr>
            <a:spLocks noChangeArrowheads="1"/>
          </p:cNvSpPr>
          <p:nvPr/>
        </p:nvSpPr>
        <p:spPr bwMode="auto">
          <a:xfrm>
            <a:off x="3143240" y="1000108"/>
            <a:ext cx="2881313" cy="2952750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  <a:effectLst>
            <a:glow rad="101600">
              <a:srgbClr val="FFC000">
                <a:alpha val="6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34155" name="WordArt 11"/>
          <p:cNvSpPr>
            <a:spLocks noChangeArrowheads="1" noChangeShapeType="1" noTextEdit="1"/>
          </p:cNvSpPr>
          <p:nvPr/>
        </p:nvSpPr>
        <p:spPr bwMode="auto">
          <a:xfrm>
            <a:off x="3428992" y="1285860"/>
            <a:ext cx="2286016" cy="2663826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60976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Маленькие </a:t>
            </a:r>
            <a:r>
              <a:rPr lang="ru-RU" sz="40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принцессы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 и их рыцари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"/>
              <a:cs typeface="Arial"/>
            </a:endParaRPr>
          </a:p>
        </p:txBody>
      </p:sp>
      <p:sp>
        <p:nvSpPr>
          <p:cNvPr id="134171" name="Rectangle 27"/>
          <p:cNvSpPr>
            <a:spLocks noChangeArrowheads="1"/>
          </p:cNvSpPr>
          <p:nvPr/>
        </p:nvSpPr>
        <p:spPr bwMode="auto">
          <a:xfrm>
            <a:off x="6143636" y="3071810"/>
            <a:ext cx="2786082" cy="16430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Ознакомление с лучшими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чертами поведения 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мужчин и 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женщин</a:t>
            </a:r>
          </a:p>
        </p:txBody>
      </p:sp>
      <p:sp>
        <p:nvSpPr>
          <p:cNvPr id="134173" name="Rectangle 29"/>
          <p:cNvSpPr>
            <a:spLocks noChangeArrowheads="1"/>
          </p:cNvSpPr>
          <p:nvPr/>
        </p:nvSpPr>
        <p:spPr bwMode="auto">
          <a:xfrm>
            <a:off x="285720" y="3071810"/>
            <a:ext cx="2643206" cy="1428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Поведение мальчиков и 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девочек в обществе 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и дома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34177" name="Rectangle 33"/>
          <p:cNvSpPr>
            <a:spLocks noChangeArrowheads="1"/>
          </p:cNvSpPr>
          <p:nvPr/>
        </p:nvSpPr>
        <p:spPr bwMode="auto">
          <a:xfrm>
            <a:off x="3000364" y="4929198"/>
            <a:ext cx="3071834" cy="14287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  <a:latin typeface="Cambria" pitchFamily="18" charset="0"/>
              </a:rPr>
              <a:t>Ориентация на культурные </a:t>
            </a:r>
          </a:p>
          <a:p>
            <a:pPr algn="ctr"/>
            <a:r>
              <a:rPr lang="ru-RU" dirty="0" smtClean="0">
                <a:solidFill>
                  <a:srgbClr val="800000"/>
                </a:solidFill>
                <a:latin typeface="Cambria" pitchFamily="18" charset="0"/>
              </a:rPr>
              <a:t>эталоны мужского и</a:t>
            </a:r>
          </a:p>
          <a:p>
            <a:pPr algn="ctr"/>
            <a:r>
              <a:rPr lang="ru-RU" dirty="0" smtClean="0">
                <a:solidFill>
                  <a:srgbClr val="800000"/>
                </a:solidFill>
                <a:latin typeface="Cambria" pitchFamily="18" charset="0"/>
              </a:rPr>
              <a:t> женского поведения</a:t>
            </a:r>
          </a:p>
        </p:txBody>
      </p:sp>
      <p:sp>
        <p:nvSpPr>
          <p:cNvPr id="134181" name="Rectangle 37"/>
          <p:cNvSpPr>
            <a:spLocks noChangeArrowheads="1"/>
          </p:cNvSpPr>
          <p:nvPr/>
        </p:nvSpPr>
        <p:spPr bwMode="auto">
          <a:xfrm>
            <a:off x="6357950" y="1285860"/>
            <a:ext cx="2482850" cy="100013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  <a:latin typeface="Cambria" pitchFamily="18" charset="0"/>
              </a:rPr>
              <a:t>Правила этикета</a:t>
            </a:r>
            <a:endParaRPr lang="ru-RU" dirty="0">
              <a:solidFill>
                <a:srgbClr val="800000"/>
              </a:solidFill>
              <a:latin typeface="Cambria" pitchFamily="18" charset="0"/>
            </a:endParaRPr>
          </a:p>
        </p:txBody>
      </p:sp>
      <p:sp>
        <p:nvSpPr>
          <p:cNvPr id="134185" name="Rectangle 41"/>
          <p:cNvSpPr>
            <a:spLocks noChangeArrowheads="1"/>
          </p:cNvSpPr>
          <p:nvPr/>
        </p:nvSpPr>
        <p:spPr bwMode="auto">
          <a:xfrm>
            <a:off x="285720" y="1285860"/>
            <a:ext cx="2571768" cy="1143008"/>
          </a:xfrm>
          <a:prstGeom prst="rect">
            <a:avLst/>
          </a:prstGeom>
          <a:solidFill>
            <a:srgbClr val="FFCCFF"/>
          </a:solidFill>
          <a:ln w="9525" cap="rnd">
            <a:solidFill>
              <a:schemeClr val="tx1"/>
            </a:solidFill>
            <a:miter lim="800000"/>
            <a:headEnd/>
            <a:tailEnd/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  <a:latin typeface="Cambria" pitchFamily="18" charset="0"/>
              </a:rPr>
              <a:t>Дифференцированного</a:t>
            </a:r>
          </a:p>
          <a:p>
            <a:pPr algn="ctr"/>
            <a:r>
              <a:rPr lang="ru-RU" dirty="0" smtClean="0">
                <a:solidFill>
                  <a:srgbClr val="800000"/>
                </a:solidFill>
                <a:latin typeface="Cambria" pitchFamily="18" charset="0"/>
              </a:rPr>
              <a:t> поведения </a:t>
            </a:r>
          </a:p>
          <a:p>
            <a:pPr algn="ctr"/>
            <a:r>
              <a:rPr lang="ru-RU" dirty="0" smtClean="0">
                <a:solidFill>
                  <a:srgbClr val="800000"/>
                </a:solidFill>
                <a:latin typeface="Cambria" pitchFamily="18" charset="0"/>
              </a:rPr>
              <a:t>в труде и играх</a:t>
            </a:r>
            <a:endParaRPr lang="ru-RU" dirty="0">
              <a:solidFill>
                <a:srgbClr val="800000"/>
              </a:solidFill>
              <a:latin typeface="Cambria" pitchFamily="18" charset="0"/>
            </a:endParaRPr>
          </a:p>
        </p:txBody>
      </p:sp>
      <p:sp>
        <p:nvSpPr>
          <p:cNvPr id="134186" name="Line 42"/>
          <p:cNvSpPr>
            <a:spLocks noChangeShapeType="1"/>
          </p:cNvSpPr>
          <p:nvPr/>
        </p:nvSpPr>
        <p:spPr bwMode="auto">
          <a:xfrm flipH="1">
            <a:off x="4571994" y="4000504"/>
            <a:ext cx="45719" cy="92869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34187" name="Line 43"/>
          <p:cNvSpPr>
            <a:spLocks noChangeShapeType="1"/>
          </p:cNvSpPr>
          <p:nvPr/>
        </p:nvSpPr>
        <p:spPr bwMode="auto">
          <a:xfrm flipH="1">
            <a:off x="2857488" y="1571612"/>
            <a:ext cx="571504" cy="21431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34188" name="Line 44"/>
          <p:cNvSpPr>
            <a:spLocks noChangeShapeType="1"/>
          </p:cNvSpPr>
          <p:nvPr/>
        </p:nvSpPr>
        <p:spPr bwMode="auto">
          <a:xfrm flipH="1">
            <a:off x="2928926" y="3429000"/>
            <a:ext cx="571504" cy="35719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34191" name="Line 47"/>
          <p:cNvSpPr>
            <a:spLocks noChangeShapeType="1"/>
          </p:cNvSpPr>
          <p:nvPr/>
        </p:nvSpPr>
        <p:spPr bwMode="auto">
          <a:xfrm>
            <a:off x="5715008" y="1500174"/>
            <a:ext cx="642942" cy="28575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34192" name="Line 48"/>
          <p:cNvSpPr>
            <a:spLocks noChangeShapeType="1"/>
          </p:cNvSpPr>
          <p:nvPr/>
        </p:nvSpPr>
        <p:spPr bwMode="auto">
          <a:xfrm>
            <a:off x="5643570" y="3571876"/>
            <a:ext cx="500066" cy="50006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34193" name="Text Box 49"/>
          <p:cNvSpPr txBox="1">
            <a:spLocks noChangeArrowheads="1"/>
          </p:cNvSpPr>
          <p:nvPr/>
        </p:nvSpPr>
        <p:spPr bwMode="auto">
          <a:xfrm>
            <a:off x="2608263" y="-268288"/>
            <a:ext cx="4700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4194" name="Text Box 50"/>
          <p:cNvSpPr txBox="1">
            <a:spLocks noChangeArrowheads="1"/>
          </p:cNvSpPr>
          <p:nvPr/>
        </p:nvSpPr>
        <p:spPr bwMode="auto">
          <a:xfrm>
            <a:off x="250825" y="188913"/>
            <a:ext cx="8713788" cy="406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glow rad="101600">
              <a:srgbClr val="FFC000">
                <a:alpha val="6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993366"/>
                </a:solidFill>
                <a:latin typeface="Times New Roman" pitchFamily="18" charset="0"/>
              </a:rPr>
              <a:t>                      Проект </a:t>
            </a:r>
            <a:r>
              <a:rPr lang="ru-RU" sz="2000" b="1" dirty="0">
                <a:solidFill>
                  <a:srgbClr val="993366"/>
                </a:solidFill>
                <a:latin typeface="Times New Roman" pitchFamily="18" charset="0"/>
              </a:rPr>
              <a:t>«Маленькие принцессы и их рыцари»</a:t>
            </a:r>
          </a:p>
        </p:txBody>
      </p:sp>
      <p:pic>
        <p:nvPicPr>
          <p:cNvPr id="18" name="Picture 54" descr="OPERAM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2214554"/>
            <a:ext cx="863600" cy="1295400"/>
          </a:xfrm>
          <a:prstGeom prst="rect">
            <a:avLst/>
          </a:prstGeom>
          <a:noFill/>
        </p:spPr>
      </p:pic>
      <p:pic>
        <p:nvPicPr>
          <p:cNvPr id="19" name="Picture 55" descr="OPERAWM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285992"/>
            <a:ext cx="720725" cy="12954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4716463" y="3644900"/>
            <a:ext cx="511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4153" name="Oval 9"/>
          <p:cNvSpPr>
            <a:spLocks noChangeArrowheads="1"/>
          </p:cNvSpPr>
          <p:nvPr/>
        </p:nvSpPr>
        <p:spPr bwMode="auto">
          <a:xfrm>
            <a:off x="500034" y="1071546"/>
            <a:ext cx="2881313" cy="2952750"/>
          </a:xfrm>
          <a:prstGeom prst="ellipse">
            <a:avLst/>
          </a:prstGeom>
          <a:solidFill>
            <a:srgbClr val="CCCCFF"/>
          </a:solidFill>
          <a:ln w="34925">
            <a:solidFill>
              <a:schemeClr val="accent1">
                <a:lumMod val="75000"/>
              </a:schemeClr>
            </a:solidFill>
            <a:prstDash val="sysDot"/>
            <a:bevel/>
            <a:headEnd/>
            <a:tailEnd/>
          </a:ln>
          <a:effectLst>
            <a:glow rad="228600">
              <a:srgbClr val="FFFF00">
                <a:alpha val="40000"/>
              </a:srgbClr>
            </a:glow>
            <a:softEdge rad="12700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4155" name="WordArt 11"/>
          <p:cNvSpPr>
            <a:spLocks noChangeArrowheads="1" noChangeShapeType="1" noTextEdit="1"/>
          </p:cNvSpPr>
          <p:nvPr/>
        </p:nvSpPr>
        <p:spPr bwMode="auto">
          <a:xfrm>
            <a:off x="928662" y="1714488"/>
            <a:ext cx="2143140" cy="1643074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60383"/>
              </a:avLst>
            </a:prstTxWarp>
          </a:bodyPr>
          <a:lstStyle/>
          <a:p>
            <a:pPr algn="ctr"/>
            <a:r>
              <a:rPr lang="ru-RU" sz="1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Моя семья </a:t>
            </a:r>
            <a:endParaRPr lang="ru-RU" sz="1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"/>
              <a:cs typeface="Arial"/>
            </a:endParaRPr>
          </a:p>
        </p:txBody>
      </p:sp>
      <p:sp>
        <p:nvSpPr>
          <p:cNvPr id="134193" name="Text Box 49"/>
          <p:cNvSpPr txBox="1">
            <a:spLocks noChangeArrowheads="1"/>
          </p:cNvSpPr>
          <p:nvPr/>
        </p:nvSpPr>
        <p:spPr bwMode="auto">
          <a:xfrm>
            <a:off x="2608263" y="-268288"/>
            <a:ext cx="4700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214810" y="928670"/>
            <a:ext cx="3357586" cy="92869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385D8A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Члены семьи и родственники</a:t>
            </a:r>
          </a:p>
          <a:p>
            <a:pPr algn="ctr"/>
            <a:r>
              <a:rPr lang="ru-RU" dirty="0" smtClean="0">
                <a:ln>
                  <a:solidFill>
                    <a:srgbClr val="385D8A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(ближние и дальние) </a:t>
            </a:r>
            <a:endParaRPr lang="ru-RU" dirty="0">
              <a:ln>
                <a:solidFill>
                  <a:srgbClr val="385D8A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Рисунок 9" descr="PE02340_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2143116"/>
            <a:ext cx="1214446" cy="1545189"/>
          </a:xfrm>
          <a:prstGeom prst="rect">
            <a:avLst/>
          </a:prstGeom>
        </p:spPr>
      </p:pic>
      <p:sp>
        <p:nvSpPr>
          <p:cNvPr id="11" name="Скругленный прямоугольник 10"/>
          <p:cNvSpPr/>
          <p:nvPr/>
        </p:nvSpPr>
        <p:spPr>
          <a:xfrm>
            <a:off x="5286380" y="3143248"/>
            <a:ext cx="3214710" cy="78581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>
            <a:prstDash val="sysDot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385D8A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Быт семьи  </a:t>
            </a:r>
            <a:endParaRPr lang="ru-RU" dirty="0">
              <a:ln>
                <a:solidFill>
                  <a:srgbClr val="385D8A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57752" y="4143380"/>
            <a:ext cx="3000396" cy="85725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>
            <a:prstDash val="sysDot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385D8A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Отношения между членами семьи, чувства</a:t>
            </a:r>
            <a:endParaRPr lang="ru-RU" dirty="0">
              <a:ln>
                <a:solidFill>
                  <a:srgbClr val="385D8A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596" y="5429264"/>
            <a:ext cx="3071834" cy="85725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>
            <a:prstDash val="sysDot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385D8A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Традиции и обычаи семьи</a:t>
            </a:r>
            <a:endParaRPr lang="ru-RU" dirty="0">
              <a:ln>
                <a:solidFill>
                  <a:srgbClr val="385D8A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000496" y="5357826"/>
            <a:ext cx="3286148" cy="78581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>
            <a:prstDash val="sysDot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385D8A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Отец, мать- их роль в семье</a:t>
            </a:r>
            <a:endParaRPr lang="ru-RU" dirty="0">
              <a:ln>
                <a:solidFill>
                  <a:srgbClr val="385D8A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929190" y="2143116"/>
            <a:ext cx="3071834" cy="78581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>
            <a:prstDash val="sysDot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385D8A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Понятие семья, что значит она для человека</a:t>
            </a:r>
            <a:endParaRPr lang="ru-RU" dirty="0">
              <a:ln>
                <a:solidFill>
                  <a:srgbClr val="385D8A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7" name="Прямая со стрелкой 16"/>
          <p:cNvCxnSpPr>
            <a:endCxn id="19" idx="1"/>
          </p:cNvCxnSpPr>
          <p:nvPr/>
        </p:nvCxnSpPr>
        <p:spPr>
          <a:xfrm flipV="1">
            <a:off x="3214678" y="1393017"/>
            <a:ext cx="1000132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500430" y="2214554"/>
            <a:ext cx="1285884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14" idx="1"/>
          </p:cNvCxnSpPr>
          <p:nvPr/>
        </p:nvCxnSpPr>
        <p:spPr>
          <a:xfrm rot="16200000" flipH="1">
            <a:off x="2482441" y="4232679"/>
            <a:ext cx="1821667" cy="12144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1" idx="1"/>
          </p:cNvCxnSpPr>
          <p:nvPr/>
        </p:nvCxnSpPr>
        <p:spPr>
          <a:xfrm>
            <a:off x="3428992" y="3000372"/>
            <a:ext cx="1857388" cy="5357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2" idx="1"/>
          </p:cNvCxnSpPr>
          <p:nvPr/>
        </p:nvCxnSpPr>
        <p:spPr>
          <a:xfrm>
            <a:off x="3286116" y="3429000"/>
            <a:ext cx="157163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13" idx="0"/>
          </p:cNvCxnSpPr>
          <p:nvPr/>
        </p:nvCxnSpPr>
        <p:spPr>
          <a:xfrm rot="5400000">
            <a:off x="1339433" y="4768463"/>
            <a:ext cx="1285882" cy="357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Box 50"/>
          <p:cNvSpPr txBox="1">
            <a:spLocks noChangeArrowheads="1"/>
          </p:cNvSpPr>
          <p:nvPr/>
        </p:nvSpPr>
        <p:spPr bwMode="auto">
          <a:xfrm>
            <a:off x="250825" y="188913"/>
            <a:ext cx="8713788" cy="406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glow rad="101600">
              <a:srgbClr val="FFC000">
                <a:alpha val="6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993366"/>
                </a:solidFill>
                <a:latin typeface="Times New Roman" pitchFamily="18" charset="0"/>
              </a:rPr>
              <a:t>                           Проект  </a:t>
            </a:r>
            <a:r>
              <a:rPr lang="ru-RU" sz="2000" b="1" dirty="0">
                <a:solidFill>
                  <a:srgbClr val="993366"/>
                </a:solidFill>
                <a:latin typeface="Times New Roman" pitchFamily="18" charset="0"/>
              </a:rPr>
              <a:t>«</a:t>
            </a:r>
            <a:r>
              <a:rPr lang="ru-RU" sz="2000" b="1" dirty="0" smtClean="0">
                <a:solidFill>
                  <a:srgbClr val="993366"/>
                </a:solidFill>
                <a:latin typeface="Times New Roman" pitchFamily="18" charset="0"/>
              </a:rPr>
              <a:t>Моя семья»</a:t>
            </a:r>
            <a:endParaRPr lang="ru-RU" sz="2000" b="1" dirty="0">
              <a:solidFill>
                <a:srgbClr val="9933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5456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Все, что делают дети по отношению к другим, и к друг другу, называется поступком. Девочек ценят и любят за настоящие женские поступки, в которых проявляется доброта, нежность, забота, послушание, трудолюбие. Мальчиков -за мужские, в которых люди видят смелость, честность, силу, благородство.</a:t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И у мальчиков, и девочек нужно воспитывать общие, человеческие качества- это главная точка соприкосновения полов.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внимание.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2214546" y="5857892"/>
            <a:ext cx="5857916" cy="714380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применяется в момент, когда ребёнок не может понять ваши разъяснения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2214546" y="4929198"/>
            <a:ext cx="5715040" cy="714380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пример авторитетных для детей взрослых: родителей, воспитателей, героев книг, фильмов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143108" y="4143380"/>
            <a:ext cx="5929354" cy="571504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«Поступать нужно именно так», «Все так делают»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000232" y="3143248"/>
            <a:ext cx="6000792" cy="714380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рассказ должен быть краток, эмоционален, доступен, соответствовать переживаниям детей 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244408" cy="81089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Методы и приемы </a:t>
            </a:r>
            <a:r>
              <a:rPr lang="ru-RU" sz="2800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гендерного</a:t>
            </a:r>
            <a:r>
              <a:rPr lang="ru-RU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воспитания (Розовой Л.Б</a:t>
            </a:r>
            <a:r>
              <a:rPr lang="ru-RU" sz="32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.)</a:t>
            </a:r>
            <a:endParaRPr lang="ru-RU" sz="32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143108" y="2214554"/>
            <a:ext cx="5643602" cy="642942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rgbClr val="FFCCFF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по инициативе детей или взрослых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411760" y="1142984"/>
            <a:ext cx="5328592" cy="857256"/>
          </a:xfrm>
          <a:prstGeom prst="ellipse">
            <a:avLst/>
          </a:prstGeom>
          <a:effectLst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  <a:softEdge rad="3175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b="1" i="1" dirty="0" smtClean="0">
                <a:ln>
                  <a:solidFill>
                    <a:schemeClr val="tx2">
                      <a:lumMod val="25000"/>
                    </a:schemeClr>
                  </a:solidFill>
                </a:ln>
                <a:solidFill>
                  <a:schemeClr val="accent3"/>
                </a:solidFill>
              </a:rPr>
              <a:t>Методы формирования сознания личности</a:t>
            </a:r>
            <a:endParaRPr lang="ru-RU" b="1" dirty="0">
              <a:ln>
                <a:solidFill>
                  <a:schemeClr val="tx2">
                    <a:lumMod val="25000"/>
                  </a:schemeClr>
                </a:solidFill>
              </a:ln>
              <a:solidFill>
                <a:schemeClr val="accent3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1619672" y="764704"/>
            <a:ext cx="857256" cy="714380"/>
          </a:xfrm>
          <a:prstGeom prst="curv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2071678"/>
            <a:ext cx="1643074" cy="642942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беседа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2928934"/>
            <a:ext cx="1785950" cy="714380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рассказ воспитателя 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3929066"/>
            <a:ext cx="1785950" cy="714380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разъяснение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5589240"/>
            <a:ext cx="2267744" cy="840156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приём отвлечения внимания 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4786322"/>
            <a:ext cx="1728192" cy="642942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пример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143108" y="4929198"/>
            <a:ext cx="6786610" cy="857256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ситуация не должна быть надуманной, тогда у детей в таких ситуациях проявляются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маскулинный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феминный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характер поведения</a:t>
            </a:r>
          </a:p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1928794" y="4214818"/>
            <a:ext cx="6572296" cy="571504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 помощью поручений детей приучают к положительным поступкам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2214546" y="5929330"/>
            <a:ext cx="6715172" cy="785818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детям предъявляется «нравственный образец», пример правильного поведения, и создаются условия, побуждающие их к аналогичному поведению</a:t>
            </a:r>
          </a:p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857356" y="3357562"/>
            <a:ext cx="6858048" cy="714380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эффективен при формировании культурно-гигиенических навыков, культуры взаимоотношений между полами</a:t>
            </a:r>
          </a:p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000232" y="2643182"/>
            <a:ext cx="6929486" cy="571504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требования - совет, требования в игровом оформлении, требования - просьба</a:t>
            </a:r>
          </a:p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143108" y="1785926"/>
            <a:ext cx="6786610" cy="785818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активное привлечение детей к деятельности в быту, общении, игре, обучении для освоения опыта гендерного поведения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214546" y="1071546"/>
            <a:ext cx="6643734" cy="571504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rgbClr val="FFCCFF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положительных   образцов   гендерного поведения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285852" y="214290"/>
            <a:ext cx="5357850" cy="785818"/>
          </a:xfrm>
          <a:prstGeom prst="ellipse">
            <a:avLst/>
          </a:prstGeom>
          <a:effectLst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  <a:softEdge rad="3175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i="1" dirty="0" smtClean="0"/>
              <a:t>Методы формирования поведения:</a:t>
            </a:r>
            <a:endParaRPr lang="ru-RU" b="1" dirty="0">
              <a:ln>
                <a:solidFill>
                  <a:schemeClr val="tx2">
                    <a:lumMod val="25000"/>
                  </a:schemeClr>
                </a:solidFill>
              </a:ln>
              <a:solidFill>
                <a:schemeClr val="accent3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142984"/>
            <a:ext cx="2071702" cy="642942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приём   моделирования</a:t>
            </a:r>
            <a:endParaRPr lang="ru-RU" sz="1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1857364"/>
            <a:ext cx="1928826" cy="571504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упражнение </a:t>
            </a:r>
            <a:endParaRPr lang="ru-RU" sz="1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2571744"/>
            <a:ext cx="1785950" cy="571504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требование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4071942"/>
            <a:ext cx="1857388" cy="500066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поручение</a:t>
            </a:r>
            <a:endParaRPr lang="ru-RU" sz="1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5720" y="3214686"/>
            <a:ext cx="1643106" cy="642942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приучение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282" y="4857760"/>
            <a:ext cx="2000264" cy="714380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воспитывающие ситуации </a:t>
            </a:r>
            <a:endParaRPr lang="ru-RU" sz="1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282" y="5786454"/>
            <a:ext cx="2071702" cy="785818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ситуации «непринуждённой принудительности</a:t>
            </a:r>
            <a:r>
              <a:rPr lang="ru-RU" sz="1600" dirty="0" smtClean="0"/>
              <a:t>» 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714348" y="428604"/>
            <a:ext cx="857256" cy="714380"/>
          </a:xfrm>
          <a:prstGeom prst="curv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285984" y="5072074"/>
            <a:ext cx="6357982" cy="1071570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требует педагогического такта, применяется в комплексе с другими методами 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214546" y="3000372"/>
            <a:ext cx="6643734" cy="1285884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 соревновании дети быстро осваивают опыт гендерного поведения, для дошкольников следует соревнования смягчать игрой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928794" y="1571612"/>
            <a:ext cx="6643734" cy="857256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rgbClr val="FFCCFF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должна быть положительная оценка действий с учётом пола ребёнка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979712" y="188640"/>
            <a:ext cx="6020172" cy="857256"/>
          </a:xfrm>
          <a:prstGeom prst="ellipse">
            <a:avLst/>
          </a:prstGeom>
          <a:effectLst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  <a:softEdge rad="3175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b="1" i="1" dirty="0" smtClean="0">
                <a:ln>
                  <a:solidFill>
                    <a:schemeClr val="tx2">
                      <a:lumMod val="25000"/>
                    </a:schemeClr>
                  </a:solidFill>
                </a:ln>
                <a:solidFill>
                  <a:schemeClr val="accent3"/>
                </a:solidFill>
              </a:rPr>
              <a:t>Методы стимулирования:</a:t>
            </a:r>
            <a:endParaRPr lang="ru-RU" b="1" i="1" dirty="0">
              <a:ln>
                <a:solidFill>
                  <a:schemeClr val="tx2">
                    <a:lumMod val="25000"/>
                  </a:schemeClr>
                </a:solidFill>
              </a:ln>
              <a:solidFill>
                <a:schemeClr val="accent3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1187624" y="692696"/>
            <a:ext cx="857256" cy="714380"/>
          </a:xfrm>
          <a:prstGeom prst="curv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357298"/>
            <a:ext cx="1785950" cy="1000132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поощрение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2643182"/>
            <a:ext cx="2071702" cy="1143008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соревнование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4643446"/>
            <a:ext cx="2071702" cy="1071570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наказание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214546" y="5715016"/>
            <a:ext cx="6715172" cy="928694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игры-состязания, конкурсы, турниры-викторины, </a:t>
            </a:r>
          </a:p>
          <a:p>
            <a:pPr algn="ctr"/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брейн-ринги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2500298" y="4714884"/>
            <a:ext cx="6000792" cy="857256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символические игры, моделирование жизненно  значимых ситуаций, схемы, эксперименты 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143108" y="3571876"/>
            <a:ext cx="6715172" cy="928694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</a:p>
          <a:p>
            <a:pPr lvl="0"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имитационные, сюжетно ролевые игры, игры-драматизации,  обрядовые игры с элементами ритуалов 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143108" y="2428868"/>
            <a:ext cx="6572296" cy="1000132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 </a:t>
            </a:r>
          </a:p>
          <a:p>
            <a:pPr lvl="0"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игровые диалоги, диалоги персонажей литературных произведений, реальные диалоги: взрослые - дети, мальчик - девочка, девочка -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девочка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др., диалог с самим собой 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143108" y="1285860"/>
            <a:ext cx="6715172" cy="1000132"/>
          </a:xfrm>
          <a:prstGeom prst="round2Diag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  <a:ln>
            <a:solidFill>
              <a:srgbClr val="FFCCFF"/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</a:p>
          <a:p>
            <a:pPr lvl="0"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этические беседы, специально-организованные проблемные ситуации, прогнозирование ситуаций </a:t>
            </a:r>
          </a:p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1043608" y="548680"/>
            <a:ext cx="857256" cy="714380"/>
          </a:xfrm>
          <a:prstGeom prst="curv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44" y="1285860"/>
            <a:ext cx="1980884" cy="857256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познавательно-развивающие 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2285992"/>
            <a:ext cx="2035034" cy="1071570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диалогово-рефлексивные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282" y="3571876"/>
            <a:ext cx="2000264" cy="857256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театрально-игровые 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5643578"/>
            <a:ext cx="2555776" cy="785818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состязательные 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496944" cy="88233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Методы гендерного воспитания</a:t>
            </a:r>
            <a:br>
              <a:rPr lang="ru-RU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(Н.Е.Татаринцевой</a:t>
            </a:r>
            <a:r>
              <a:rPr lang="ru-RU" sz="32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endParaRPr lang="ru-RU" sz="32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0034" y="4714884"/>
            <a:ext cx="2062178" cy="704856"/>
          </a:xfrm>
          <a:prstGeom prst="roundRect">
            <a:avLst/>
          </a:prstGeom>
          <a:solidFill>
            <a:srgbClr val="CCECFF"/>
          </a:solidFill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сюжетно-образные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85720" y="214290"/>
            <a:ext cx="8215370" cy="1071570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ФОРМЫ ОРГАНИЗАЦИИ ДЕЯТЕЛЬНОСТИ гендерного воспитания (Н.Е.Татаринцевой)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Капля 4"/>
          <p:cNvSpPr/>
          <p:nvPr/>
        </p:nvSpPr>
        <p:spPr>
          <a:xfrm rot="173537">
            <a:off x="1401223" y="4485651"/>
            <a:ext cx="2285628" cy="1799037"/>
          </a:xfrm>
          <a:prstGeom prst="teardrop">
            <a:avLst>
              <a:gd name="adj" fmla="val 135914"/>
            </a:avLst>
          </a:prstGeom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Капля 5"/>
          <p:cNvSpPr/>
          <p:nvPr/>
        </p:nvSpPr>
        <p:spPr>
          <a:xfrm rot="7917237">
            <a:off x="3455049" y="1384923"/>
            <a:ext cx="1864714" cy="1861797"/>
          </a:xfrm>
          <a:prstGeom prst="teardrop">
            <a:avLst>
              <a:gd name="adj" fmla="val 129116"/>
            </a:avLst>
          </a:prstGeom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 rot="19795216">
            <a:off x="1472546" y="5056123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интеллектуально-познавательная</a:t>
            </a:r>
          </a:p>
        </p:txBody>
      </p:sp>
      <p:sp>
        <p:nvSpPr>
          <p:cNvPr id="9" name="Капля 8"/>
          <p:cNvSpPr/>
          <p:nvPr/>
        </p:nvSpPr>
        <p:spPr>
          <a:xfrm rot="16002040">
            <a:off x="5348977" y="4338929"/>
            <a:ext cx="1785950" cy="2097586"/>
          </a:xfrm>
          <a:prstGeom prst="teardrop">
            <a:avLst>
              <a:gd name="adj" fmla="val 135914"/>
            </a:avLst>
          </a:prstGeom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rot="1803025">
            <a:off x="5229009" y="5266465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рефлексивная</a:t>
            </a:r>
          </a:p>
        </p:txBody>
      </p:sp>
      <p:sp>
        <p:nvSpPr>
          <p:cNvPr id="12" name="Капля 11"/>
          <p:cNvSpPr/>
          <p:nvPr/>
        </p:nvSpPr>
        <p:spPr>
          <a:xfrm rot="4215252">
            <a:off x="1225789" y="2059605"/>
            <a:ext cx="2030925" cy="2060174"/>
          </a:xfrm>
          <a:prstGeom prst="teardrop">
            <a:avLst>
              <a:gd name="adj" fmla="val 150840"/>
            </a:avLst>
          </a:prstGeom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Капля 12"/>
          <p:cNvSpPr/>
          <p:nvPr/>
        </p:nvSpPr>
        <p:spPr>
          <a:xfrm rot="12170393">
            <a:off x="5753713" y="2088931"/>
            <a:ext cx="2065727" cy="2089062"/>
          </a:xfrm>
          <a:prstGeom prst="teardrop">
            <a:avLst>
              <a:gd name="adj" fmla="val 150840"/>
            </a:avLst>
          </a:prstGeom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 rot="1910736">
            <a:off x="1403932" y="3027638"/>
            <a:ext cx="2357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экспериментальная</a:t>
            </a:r>
          </a:p>
        </p:txBody>
      </p:sp>
      <p:sp>
        <p:nvSpPr>
          <p:cNvPr id="15" name="TextBox 14"/>
          <p:cNvSpPr txBox="1"/>
          <p:nvPr/>
        </p:nvSpPr>
        <p:spPr>
          <a:xfrm rot="19960645">
            <a:off x="6019403" y="2728828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проблемно-поисковая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Солнце 15"/>
          <p:cNvSpPr/>
          <p:nvPr/>
        </p:nvSpPr>
        <p:spPr>
          <a:xfrm>
            <a:off x="4000496" y="3714752"/>
            <a:ext cx="914400" cy="914400"/>
          </a:xfrm>
          <a:prstGeom prst="sun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3542220" y="224420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игровая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429124" y="4786322"/>
            <a:ext cx="71438" cy="13573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Месяц 24"/>
          <p:cNvSpPr/>
          <p:nvPr/>
        </p:nvSpPr>
        <p:spPr>
          <a:xfrm rot="2100288">
            <a:off x="4364290" y="5263380"/>
            <a:ext cx="457200" cy="914400"/>
          </a:xfrm>
          <a:prstGeom prst="mo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Месяц 25"/>
          <p:cNvSpPr/>
          <p:nvPr/>
        </p:nvSpPr>
        <p:spPr>
          <a:xfrm rot="4466111">
            <a:off x="4553461" y="5708964"/>
            <a:ext cx="411557" cy="516536"/>
          </a:xfrm>
          <a:prstGeom prst="mo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Средства 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гендерного воспитания </a:t>
            </a:r>
            <a:endParaRPr lang="ru-RU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500034" y="1357298"/>
            <a:ext cx="2775822" cy="2863790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sz="1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произведения устного народного творчества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колыбельные песни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пословицы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поговоркам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закличкам</a:t>
            </a: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пестушкам</a:t>
            </a: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Загнутый угол 5"/>
          <p:cNvSpPr/>
          <p:nvPr/>
        </p:nvSpPr>
        <p:spPr>
          <a:xfrm>
            <a:off x="6286512" y="1412776"/>
            <a:ext cx="2677976" cy="2516290"/>
          </a:xfrm>
          <a:prstGeom prst="foldedCorner">
            <a:avLst>
              <a:gd name="adj" fmla="val 2908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чтение детской художественной литературы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-Сказки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-Авторские произведения </a:t>
            </a:r>
          </a:p>
          <a:p>
            <a:pPr lvl="0"/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3419872" y="3212976"/>
            <a:ext cx="2736304" cy="2643206"/>
          </a:xfrm>
          <a:prstGeom prst="foldedCorner">
            <a:avLst>
              <a:gd name="adj" fmla="val 22957"/>
            </a:avLst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0">
                <a:schemeClr val="bg1"/>
              </a:gs>
              <a:gs pos="0">
                <a:srgbClr val="FFCC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ПРОЕКТНАЯ ДЕЯТЕЛЬНОСТЬ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-мальчики и девочки  </a:t>
            </a: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-мужчины и  женщины </a:t>
            </a: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-принцы и принцессы</a:t>
            </a: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( для сравнения внутренних и внешних факторов.)</a:t>
            </a:r>
          </a:p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нутый угол 4"/>
          <p:cNvSpPr/>
          <p:nvPr/>
        </p:nvSpPr>
        <p:spPr>
          <a:xfrm>
            <a:off x="714348" y="1772816"/>
            <a:ext cx="2428892" cy="3888432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r>
              <a:rPr lang="ru-RU" dirty="0" smtClean="0"/>
              <a:t>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книжки - малышки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«Зачем нужен папа», «Как вести себя с незнакомыми людьми»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книжки - раскладушки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«Моя родословная», «Герб моей семьи»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 Любимые герои»</a:t>
            </a:r>
          </a:p>
          <a:p>
            <a:endParaRPr lang="ru-RU" dirty="0"/>
          </a:p>
        </p:txBody>
      </p:sp>
      <p:sp>
        <p:nvSpPr>
          <p:cNvPr id="6" name="Загнутый угол 5"/>
          <p:cNvSpPr/>
          <p:nvPr/>
        </p:nvSpPr>
        <p:spPr>
          <a:xfrm>
            <a:off x="6357950" y="332656"/>
            <a:ext cx="2357454" cy="2448272"/>
          </a:xfrm>
          <a:prstGeom prst="foldedCorner">
            <a:avLst>
              <a:gd name="adj" fmla="val 2908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иллюстрации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«Одежда», «Профессии», « Как правильно себя вести..» , « Этикет для малышей» и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т.д</a:t>
            </a:r>
            <a:endParaRPr lang="ru-RU" dirty="0"/>
          </a:p>
        </p:txBody>
      </p:sp>
      <p:sp>
        <p:nvSpPr>
          <p:cNvPr id="10" name="Загнутый угол 9"/>
          <p:cNvSpPr/>
          <p:nvPr/>
        </p:nvSpPr>
        <p:spPr>
          <a:xfrm>
            <a:off x="3786182" y="3000372"/>
            <a:ext cx="3214710" cy="2928958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дидактические игры</a:t>
            </a:r>
          </a:p>
          <a:p>
            <a:pPr lvl="0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«Найди пару», «Чей детеныш»,</a:t>
            </a:r>
            <a:endParaRPr lang="ru-RU" sz="1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lvl="0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Словесные игры </a:t>
            </a:r>
            <a:r>
              <a:rPr lang="ru-RU" sz="1600" cap="all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« Я </a:t>
            </a:r>
            <a:r>
              <a:rPr lang="ru-RU" sz="16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знаю 5 имён…» и </a:t>
            </a:r>
            <a:r>
              <a:rPr lang="ru-RU" sz="1600" dirty="0" err="1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т.д</a:t>
            </a:r>
            <a:endParaRPr lang="ru-RU" sz="1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lvl="0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настольно - печатные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«Собери портрет мужчины, женщины»;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3571868" y="714356"/>
            <a:ext cx="2428892" cy="2000264"/>
          </a:xfrm>
          <a:prstGeom prst="foldedCorner">
            <a:avLst>
              <a:gd name="adj" fmla="val 2295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народные игры</a:t>
            </a:r>
          </a:p>
          <a:p>
            <a:pPr algn="ctr"/>
            <a:r>
              <a:rPr lang="ru-RU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« Бояре», « Золотые ворота», «Палица» и </a:t>
            </a:r>
            <a:r>
              <a:rPr lang="ru-RU" dirty="0" err="1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т.д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3714744" y="4429132"/>
            <a:ext cx="5072098" cy="1500198"/>
          </a:xfrm>
          <a:prstGeom prst="ellipse">
            <a:avLst/>
          </a:prstGeom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создание библиотечки для родителей по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гендерного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воспитания дошкольников;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000496" y="2786058"/>
            <a:ext cx="4500594" cy="1285884"/>
          </a:xfrm>
          <a:prstGeom prst="ellipse">
            <a:avLst/>
          </a:prstGeom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беседы «За круглым столом», дискуссии 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000496" y="1214422"/>
            <a:ext cx="4929190" cy="1571636"/>
          </a:xfrm>
          <a:prstGeom prst="ellipse">
            <a:avLst/>
          </a:prstGeom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подбор художественной литературы по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гендерному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воспитанию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-21433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Формы работы с семьей:</a:t>
            </a:r>
          </a:p>
        </p:txBody>
      </p:sp>
      <p:sp>
        <p:nvSpPr>
          <p:cNvPr id="4" name="Овал 3"/>
          <p:cNvSpPr/>
          <p:nvPr/>
        </p:nvSpPr>
        <p:spPr>
          <a:xfrm>
            <a:off x="500034" y="2357430"/>
            <a:ext cx="4071966" cy="114300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консультации (индивидуальные, групповые)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42910" y="1142984"/>
            <a:ext cx="4000528" cy="10001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родительские собрания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00034" y="5286388"/>
            <a:ext cx="4071966" cy="114300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оформление родительского уголка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85720" y="3786190"/>
            <a:ext cx="4786346" cy="1285884"/>
          </a:xfrm>
          <a:prstGeom prst="ellipse">
            <a:avLst/>
          </a:prstGeom>
          <a:effectLst>
            <a:outerShdw blurRad="130000" dist="101600" dir="2700000" algn="tl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приглашение специалистов (психолога, педиатра, детского гинеколога)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730</Words>
  <Application>Microsoft Office PowerPoint</Application>
  <PresentationFormat>Экран (4:3)</PresentationFormat>
  <Paragraphs>160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Организация работы по гендерному воспитанию детей дошкольного возраста</vt:lpstr>
      <vt:lpstr>Методы и приемы гендерного  воспитания (Розовой Л.Б.)</vt:lpstr>
      <vt:lpstr>Слайд 3</vt:lpstr>
      <vt:lpstr>Слайд 4</vt:lpstr>
      <vt:lpstr>Методы гендерного воспитания (Н.Е.Татаринцевой)</vt:lpstr>
      <vt:lpstr>Слайд 6</vt:lpstr>
      <vt:lpstr>Средства  гендерного воспитания </vt:lpstr>
      <vt:lpstr>Слайд 8</vt:lpstr>
      <vt:lpstr>Формы работы с семьей:</vt:lpstr>
      <vt:lpstr>Слайд 10</vt:lpstr>
      <vt:lpstr>Слайд 11</vt:lpstr>
      <vt:lpstr>Слайд 12</vt:lpstr>
      <vt:lpstr>Все, что делают дети по отношению к другим, и к друг другу, называется поступком. Девочек ценят и любят за настоящие женские поступки, в которых проявляется доброта, нежность, забота, послушание, трудолюбие. Мальчиков -за мужские, в которых люди видят смелость, честность, силу, благородство. И у мальчиков, и девочек нужно воспитывать общие, человеческие качества- это главная точка соприкосновения полов.</vt:lpstr>
      <vt:lpstr>Спасибо за внимание.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Андрей</cp:lastModifiedBy>
  <cp:revision>10</cp:revision>
  <dcterms:created xsi:type="dcterms:W3CDTF">2016-11-06T09:11:27Z</dcterms:created>
  <dcterms:modified xsi:type="dcterms:W3CDTF">2016-12-06T05:55:15Z</dcterms:modified>
</cp:coreProperties>
</file>