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1" r:id="rId2"/>
    <p:sldMasterId id="2147483833" r:id="rId3"/>
    <p:sldMasterId id="2147483845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3" r:id="rId10"/>
    <p:sldId id="265" r:id="rId11"/>
    <p:sldId id="266" r:id="rId12"/>
    <p:sldId id="267" r:id="rId13"/>
    <p:sldId id="268" r:id="rId14"/>
    <p:sldId id="261" r:id="rId15"/>
    <p:sldId id="269" r:id="rId16"/>
    <p:sldId id="270" r:id="rId17"/>
    <p:sldId id="271" r:id="rId18"/>
    <p:sldId id="272" r:id="rId19"/>
    <p:sldId id="262" r:id="rId20"/>
    <p:sldId id="264" r:id="rId21"/>
    <p:sldId id="273" r:id="rId22"/>
    <p:sldId id="274" r:id="rId23"/>
    <p:sldId id="275" r:id="rId24"/>
    <p:sldId id="276" r:id="rId25"/>
    <p:sldId id="280" r:id="rId26"/>
    <p:sldId id="281" r:id="rId27"/>
    <p:sldId id="279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228" userDrawn="1">
          <p15:clr>
            <a:srgbClr val="A4A3A4"/>
          </p15:clr>
        </p15:guide>
        <p15:guide id="2" pos="4248" userDrawn="1">
          <p15:clr>
            <a:srgbClr val="A4A3A4"/>
          </p15:clr>
        </p15:guide>
        <p15:guide id="3" pos="5246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1820" userDrawn="1">
          <p15:clr>
            <a:srgbClr val="A4A3A4"/>
          </p15:clr>
        </p15:guide>
        <p15:guide id="6" pos="22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CC"/>
    <a:srgbClr val="CC99FF"/>
    <a:srgbClr val="FF9966"/>
    <a:srgbClr val="FFFF00"/>
    <a:srgbClr val="CC0066"/>
    <a:srgbClr val="99FF66"/>
    <a:srgbClr val="FF9933"/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54" y="84"/>
      </p:cViewPr>
      <p:guideLst>
        <p:guide pos="3228"/>
        <p:guide pos="4248"/>
        <p:guide pos="5246"/>
        <p:guide orient="horz" pos="1094"/>
        <p:guide orient="horz" pos="1820"/>
        <p:guide pos="22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9F036-A953-4853-AA21-C1EEC1B1A8E4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146F9-C694-42A4-B302-4580A604C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146F9-C694-42A4-B302-4580A604CF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2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146F9-C694-42A4-B302-4580A604CF5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7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18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57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477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56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22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28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9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2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2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02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79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461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27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876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72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45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8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0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36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8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50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83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4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90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6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15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1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1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177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8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53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79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43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1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36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5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74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91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570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72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5358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12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55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4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2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0846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667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98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62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0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4984-CA56-4BF1-8CDA-D3D0175561B6}" type="datetimeFigureOut">
              <a:rPr lang="ru-RU" smtClean="0"/>
              <a:t>30.07.2014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3C3CCC-6E59-4484-97C1-9A455FC48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0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2.wdp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microsoft.com/office/2007/relationships/hdphoto" Target="../media/hdphoto1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17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21.wdp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12" Type="http://schemas.microsoft.com/office/2007/relationships/hdphoto" Target="../media/hdphoto2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microsoft.com/office/2007/relationships/hdphoto" Target="../media/hdphoto26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34.wdp"/><Relationship Id="rId3" Type="http://schemas.openxmlformats.org/officeDocument/2006/relationships/image" Target="../media/image74.png"/><Relationship Id="rId7" Type="http://schemas.microsoft.com/office/2007/relationships/hdphoto" Target="../media/hdphoto32.wdp"/><Relationship Id="rId12" Type="http://schemas.openxmlformats.org/officeDocument/2006/relationships/image" Target="../media/image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microsoft.com/office/2007/relationships/hdphoto" Target="../media/hdphoto33.wdp"/><Relationship Id="rId5" Type="http://schemas.microsoft.com/office/2007/relationships/hdphoto" Target="../media/hdphoto31.wdp"/><Relationship Id="rId15" Type="http://schemas.microsoft.com/office/2007/relationships/hdphoto" Target="../media/hdphoto35.wdp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microsoft.com/office/2007/relationships/hdphoto" Target="../media/hdphoto38.wdp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17" Type="http://schemas.microsoft.com/office/2007/relationships/hdphoto" Target="../media/hdphoto40.wdp"/><Relationship Id="rId2" Type="http://schemas.openxmlformats.org/officeDocument/2006/relationships/image" Target="../media/image6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microsoft.com/office/2007/relationships/hdphoto" Target="../media/hdphoto37.wdp"/><Relationship Id="rId5" Type="http://schemas.openxmlformats.org/officeDocument/2006/relationships/image" Target="../media/image85.png"/><Relationship Id="rId15" Type="http://schemas.microsoft.com/office/2007/relationships/hdphoto" Target="../media/hdphoto39.wdp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42.wdp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101.png"/><Relationship Id="rId18" Type="http://schemas.microsoft.com/office/2007/relationships/hdphoto" Target="../media/hdphoto49.wdp"/><Relationship Id="rId26" Type="http://schemas.microsoft.com/office/2007/relationships/hdphoto" Target="../media/hdphoto53.wdp"/><Relationship Id="rId3" Type="http://schemas.openxmlformats.org/officeDocument/2006/relationships/image" Target="../media/image95.png"/><Relationship Id="rId21" Type="http://schemas.openxmlformats.org/officeDocument/2006/relationships/image" Target="../media/image105.png"/><Relationship Id="rId34" Type="http://schemas.openxmlformats.org/officeDocument/2006/relationships/image" Target="../media/image112.png"/><Relationship Id="rId7" Type="http://schemas.openxmlformats.org/officeDocument/2006/relationships/image" Target="../media/image98.png"/><Relationship Id="rId12" Type="http://schemas.microsoft.com/office/2007/relationships/hdphoto" Target="../media/hdphoto46.wdp"/><Relationship Id="rId17" Type="http://schemas.openxmlformats.org/officeDocument/2006/relationships/image" Target="../media/image103.png"/><Relationship Id="rId25" Type="http://schemas.openxmlformats.org/officeDocument/2006/relationships/image" Target="../media/image107.png"/><Relationship Id="rId33" Type="http://schemas.openxmlformats.org/officeDocument/2006/relationships/image" Target="../media/image111.png"/><Relationship Id="rId2" Type="http://schemas.openxmlformats.org/officeDocument/2006/relationships/image" Target="../media/image6.jpeg"/><Relationship Id="rId16" Type="http://schemas.microsoft.com/office/2007/relationships/hdphoto" Target="../media/hdphoto48.wdp"/><Relationship Id="rId20" Type="http://schemas.microsoft.com/office/2007/relationships/hdphoto" Target="../media/hdphoto50.wdp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24" Type="http://schemas.microsoft.com/office/2007/relationships/hdphoto" Target="../media/hdphoto52.wdp"/><Relationship Id="rId32" Type="http://schemas.microsoft.com/office/2007/relationships/hdphoto" Target="../media/hdphoto56.wdp"/><Relationship Id="rId37" Type="http://schemas.microsoft.com/office/2007/relationships/hdphoto" Target="../media/hdphoto58.wdp"/><Relationship Id="rId5" Type="http://schemas.microsoft.com/office/2007/relationships/hdphoto" Target="../media/hdphoto43.wdp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28" Type="http://schemas.microsoft.com/office/2007/relationships/hdphoto" Target="../media/hdphoto54.wdp"/><Relationship Id="rId36" Type="http://schemas.openxmlformats.org/officeDocument/2006/relationships/image" Target="../media/image113.png"/><Relationship Id="rId10" Type="http://schemas.microsoft.com/office/2007/relationships/hdphoto" Target="../media/hdphoto45.wdp"/><Relationship Id="rId19" Type="http://schemas.openxmlformats.org/officeDocument/2006/relationships/image" Target="../media/image104.png"/><Relationship Id="rId31" Type="http://schemas.openxmlformats.org/officeDocument/2006/relationships/image" Target="../media/image11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Relationship Id="rId14" Type="http://schemas.microsoft.com/office/2007/relationships/hdphoto" Target="../media/hdphoto47.wdp"/><Relationship Id="rId22" Type="http://schemas.microsoft.com/office/2007/relationships/hdphoto" Target="../media/hdphoto51.wdp"/><Relationship Id="rId27" Type="http://schemas.openxmlformats.org/officeDocument/2006/relationships/image" Target="../media/image108.png"/><Relationship Id="rId30" Type="http://schemas.microsoft.com/office/2007/relationships/hdphoto" Target="../media/hdphoto55.wdp"/><Relationship Id="rId35" Type="http://schemas.microsoft.com/office/2007/relationships/hdphoto" Target="../media/hdphoto5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microsoft.com/office/2007/relationships/hdphoto" Target="../media/hdphoto64.wdp"/><Relationship Id="rId18" Type="http://schemas.openxmlformats.org/officeDocument/2006/relationships/image" Target="../media/image123.png"/><Relationship Id="rId3" Type="http://schemas.microsoft.com/office/2007/relationships/hdphoto" Target="../media/hdphoto59.wdp"/><Relationship Id="rId7" Type="http://schemas.microsoft.com/office/2007/relationships/hdphoto" Target="../media/hdphoto61.wdp"/><Relationship Id="rId12" Type="http://schemas.openxmlformats.org/officeDocument/2006/relationships/image" Target="../media/image119.png"/><Relationship Id="rId17" Type="http://schemas.openxmlformats.org/officeDocument/2006/relationships/image" Target="../media/image122.png"/><Relationship Id="rId2" Type="http://schemas.openxmlformats.org/officeDocument/2006/relationships/image" Target="../media/image114.png"/><Relationship Id="rId16" Type="http://schemas.microsoft.com/office/2007/relationships/hdphoto" Target="../media/hdphoto6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png"/><Relationship Id="rId11" Type="http://schemas.microsoft.com/office/2007/relationships/hdphoto" Target="../media/hdphoto63.wdp"/><Relationship Id="rId5" Type="http://schemas.microsoft.com/office/2007/relationships/hdphoto" Target="../media/hdphoto60.wdp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19" Type="http://schemas.microsoft.com/office/2007/relationships/hdphoto" Target="../media/hdphoto66.wdp"/><Relationship Id="rId4" Type="http://schemas.openxmlformats.org/officeDocument/2006/relationships/image" Target="../media/image115.png"/><Relationship Id="rId9" Type="http://schemas.microsoft.com/office/2007/relationships/hdphoto" Target="../media/hdphoto62.wdp"/><Relationship Id="rId1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8.wdp"/><Relationship Id="rId11" Type="http://schemas.openxmlformats.org/officeDocument/2006/relationships/image" Target="../media/image130.png"/><Relationship Id="rId5" Type="http://schemas.openxmlformats.org/officeDocument/2006/relationships/image" Target="../media/image126.png"/><Relationship Id="rId10" Type="http://schemas.openxmlformats.org/officeDocument/2006/relationships/image" Target="../media/image129.png"/><Relationship Id="rId4" Type="http://schemas.microsoft.com/office/2007/relationships/hdphoto" Target="../media/hdphoto67.wdp"/><Relationship Id="rId9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70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1.png"/><Relationship Id="rId5" Type="http://schemas.openxmlformats.org/officeDocument/2006/relationships/image" Target="../media/image6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microsoft.com/office/2007/relationships/hdphoto" Target="../media/hdphoto7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media" Target="../media/media7.wma"/><Relationship Id="rId18" Type="http://schemas.openxmlformats.org/officeDocument/2006/relationships/audio" Target="../media/media9.wma"/><Relationship Id="rId26" Type="http://schemas.openxmlformats.org/officeDocument/2006/relationships/audio" Target="../media/media13.wma"/><Relationship Id="rId3" Type="http://schemas.microsoft.com/office/2007/relationships/media" Target="../media/media2.wma"/><Relationship Id="rId21" Type="http://schemas.microsoft.com/office/2007/relationships/media" Target="../media/media11.wma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microsoft.com/office/2007/relationships/media" Target="../media/media9.wma"/><Relationship Id="rId25" Type="http://schemas.microsoft.com/office/2007/relationships/media" Target="../media/media13.wma"/><Relationship Id="rId33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audio" Target="../media/media8.wma"/><Relationship Id="rId20" Type="http://schemas.openxmlformats.org/officeDocument/2006/relationships/audio" Target="../media/media10.wma"/><Relationship Id="rId29" Type="http://schemas.microsoft.com/office/2007/relationships/media" Target="../media/media15.wma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audio" Target="../media/media12.wma"/><Relationship Id="rId32" Type="http://schemas.openxmlformats.org/officeDocument/2006/relationships/image" Target="../media/image6.jpeg"/><Relationship Id="rId5" Type="http://schemas.microsoft.com/office/2007/relationships/media" Target="../media/media3.wma"/><Relationship Id="rId15" Type="http://schemas.microsoft.com/office/2007/relationships/media" Target="../media/media8.wma"/><Relationship Id="rId23" Type="http://schemas.microsoft.com/office/2007/relationships/media" Target="../media/media12.wma"/><Relationship Id="rId28" Type="http://schemas.openxmlformats.org/officeDocument/2006/relationships/audio" Target="../media/media14.wma"/><Relationship Id="rId10" Type="http://schemas.openxmlformats.org/officeDocument/2006/relationships/audio" Target="../media/media5.wma"/><Relationship Id="rId19" Type="http://schemas.microsoft.com/office/2007/relationships/media" Target="../media/media10.wma"/><Relationship Id="rId31" Type="http://schemas.openxmlformats.org/officeDocument/2006/relationships/slideLayout" Target="../slideLayouts/slideLayout6.xml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media7.wma"/><Relationship Id="rId22" Type="http://schemas.openxmlformats.org/officeDocument/2006/relationships/audio" Target="../media/media11.wma"/><Relationship Id="rId27" Type="http://schemas.microsoft.com/office/2007/relationships/media" Target="../media/media14.wma"/><Relationship Id="rId30" Type="http://schemas.openxmlformats.org/officeDocument/2006/relationships/audio" Target="../media/media15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761" y="857955"/>
            <a:ext cx="9982211" cy="18079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Логопедические игры для автоматизации звука </a:t>
            </a:r>
            <a:r>
              <a:rPr lang="ru-RU" sz="10700" dirty="0" smtClean="0">
                <a:solidFill>
                  <a:srgbClr val="C00000"/>
                </a:solidFill>
              </a:rPr>
              <a:t>Р </a:t>
            </a:r>
            <a:r>
              <a:rPr lang="ru-RU" dirty="0" smtClean="0">
                <a:solidFill>
                  <a:srgbClr val="C00000"/>
                </a:solidFill>
              </a:rPr>
              <a:t>в слогах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5732" y="4888089"/>
            <a:ext cx="6305729" cy="11740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Подготовила: учитель-логопед Золотарева Ю.В.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63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Незнайка прыгает с кубика на кубик, а ты во время каждого прыжка произноси слог </a:t>
            </a:r>
            <a:r>
              <a:rPr lang="ru-RU" sz="2800" dirty="0" smtClean="0">
                <a:solidFill>
                  <a:srgbClr val="C00000"/>
                </a:solidFill>
              </a:rPr>
              <a:t>РЭ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517303" y="4662150"/>
            <a:ext cx="1569076" cy="1378041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2399765" y="4655708"/>
            <a:ext cx="1569076" cy="1378041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4282227" y="4662150"/>
            <a:ext cx="1569076" cy="1378041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235523" y="4662150"/>
            <a:ext cx="1569076" cy="1378041"/>
          </a:xfrm>
          <a:prstGeom prst="cub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8117985" y="4655705"/>
            <a:ext cx="1569076" cy="1378041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уб 12"/>
          <p:cNvSpPr/>
          <p:nvPr/>
        </p:nvSpPr>
        <p:spPr>
          <a:xfrm>
            <a:off x="10071281" y="4655706"/>
            <a:ext cx="1569076" cy="1378041"/>
          </a:xfrm>
          <a:prstGeom prst="cub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00" l="9250" r="8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" y="2757957"/>
            <a:ext cx="1794242" cy="2242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" b="99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65" y="2791227"/>
            <a:ext cx="1791243" cy="2239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47" y="2757957"/>
            <a:ext cx="1794242" cy="2242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56" y="2735893"/>
            <a:ext cx="1811893" cy="2264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49" y="2735893"/>
            <a:ext cx="1811893" cy="22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09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579 L 0.04232 -0.03866 C 0.05117 -0.04861 0.06445 -0.05394 0.07839 -0.05394 C 0.09414 -0.05394 0.1069 -0.04861 0.11576 -0.03866 L 0.1582 0.0057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29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116 L 0.04297 -0.03565 C 0.05169 -0.04375 0.06498 -0.04815 0.07878 -0.04815 C 0.09466 -0.04815 0.10729 -0.04375 0.11602 -0.03565 L 0.15847 0.0011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79 L 0.04362 -0.03866 C 0.05221 -0.04861 0.06523 -0.05394 0.07891 -0.05394 C 0.0944 -0.05394 0.10677 -0.04861 0.11536 -0.03866 L 0.15703 0.00579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9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74 L 0.0427 -0.02871 C 0.05104 -0.03681 0.06367 -0.04098 0.07682 -0.04098 C 0.09179 -0.04098 0.10377 -0.03681 0.11211 -0.02871 L 0.15221 0.0074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2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77556E-17 L 0.04349 -0.02176 C 0.05261 -0.02662 0.06615 -0.02917 0.08047 -0.02917 C 0.09675 -0.02917 0.10964 -0.02662 0.11875 -0.02176 L 0.1625 2.77556E-17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Во время взлета каждой ракеты произноси: </a:t>
            </a:r>
            <a:r>
              <a:rPr lang="ru-RU" sz="2800" b="1" dirty="0" smtClean="0"/>
              <a:t>А-РР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00" b="93600" l="12200" r="92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29" y="4156857"/>
            <a:ext cx="2393284" cy="2459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" b="100000" l="21667" r="82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25" y="2169818"/>
            <a:ext cx="3044691" cy="1867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93299" l="772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7" y="4411416"/>
            <a:ext cx="1937248" cy="1455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63" b="100000" l="0" r="9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40" y="4156857"/>
            <a:ext cx="1610083" cy="2047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22" b="957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67" y="2190444"/>
            <a:ext cx="2395471" cy="1790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" b="100000" l="6154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41" y="4259254"/>
            <a:ext cx="2112302" cy="1950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53" b="89448" l="0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7" y="2014194"/>
            <a:ext cx="184472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78802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01" y="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77174 -0.609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81" y="-304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73997 -0.65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5" y="-328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5707 -0.57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-28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6 -0.581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905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10937 3.7037E-6 L -0.10937 0.05439 L -0.21875 0.05439 L -0.21875 0.10902 L -0.32812 0.10902 L -0.32812 0.16365 L -0.43737 0.16365 L -0.43737 0.21828 L -0.54674 0.21828 L -0.54674 0.27291 L -0.65612 0.27291 L -0.65612 0.32754 L -0.76536 0.32754 L -0.76536 0.3821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190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C 0.00339 0.05301 0.01237 0.12708 0.04401 0.12592 C 0.08997 0.12592 0.09336 -0.12199 0.14805 -0.12292 C 0.1974 -0.12292 0.17096 0.09398 0.21849 0.09305 C 0.26784 0.09305 0.24141 -0.06389 0.29453 -0.06389 C 0.34193 -0.06389 0.31563 0.0419 0.35781 0.0419 C 0.39844 0.0419 0.37734 -0.03889 0.41432 -0.03889 C 0.43542 -0.03889 0.43724 -0.0169 0.43893 1.48148E-6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Во время полета каждого самолета произноси: </a:t>
            </a:r>
            <a:r>
              <a:rPr lang="ru-RU" sz="2400" b="1" dirty="0" smtClean="0"/>
              <a:t>О-РР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75" y="1791471"/>
            <a:ext cx="2446790" cy="1770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74" y="3624840"/>
            <a:ext cx="2315277" cy="21712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44447"/>
            <a:ext cx="2019951" cy="15207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17" y="4539058"/>
            <a:ext cx="2212641" cy="18017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68" l="3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2" y="4716172"/>
            <a:ext cx="2358302" cy="1624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02" y="1791471"/>
            <a:ext cx="1827607" cy="25887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24" b="89881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37" y="4419073"/>
            <a:ext cx="2792861" cy="19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9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0222 -1.11111E-6 L 0.10222 0.06088 L 0.20456 0.06088 L 0.20456 0.12176 L 0.30677 0.12176 L 0.30677 0.18264 L 0.40912 0.18264 L 0.40912 0.24352 L 0.51133 0.24352 L 0.51133 0.3044 L 0.61367 0.3044 L 0.61367 0.36528 L 0.71602 0.36528 L 0.71602 0.42639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94" y="213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74206 -0.0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-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36888 1.48148E-6 C 0.53399 1.48148E-6 0.73776 -0.17824 0.73776 -0.32292 L 0.73776 -0.645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88" y="-3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0.0132 L 0.02552 -0.31389 C 0.02552 -0.46042 -0.18399 -0.64074 -0.35378 -0.64074 L -0.73308 -0.6407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30" y="-3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8 -0.01458 L -0.01368 0.17084 C -0.01368 0.25394 0.10807 0.35648 0.2069 0.35648 L 0.4276 0.3564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185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4115 2.59259E-6 L -0.04115 -0.09584 L -0.08229 -0.09584 L -0.08229 -0.19144 L -0.12331 -0.19144 L -0.12331 -0.28727 L -0.16445 -0.28727 L -0.16445 -0.38287 L -0.20547 -0.38287 L -0.20547 -0.47871 L -0.24661 -0.47871 L -0.24661 -0.57431 L -0.28763 -0.57431 L -0.28763 -0.66991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3349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55859 -0.5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0" y="-278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Во время полета каждого воздушного шара произноси: </a:t>
            </a:r>
            <a:r>
              <a:rPr lang="ru-RU" sz="2000" b="1" dirty="0" smtClean="0"/>
              <a:t>У-РР</a:t>
            </a:r>
            <a:r>
              <a:rPr lang="ru-RU" sz="2000" dirty="0" smtClean="0">
                <a:solidFill>
                  <a:srgbClr val="00B050"/>
                </a:solidFill>
              </a:rPr>
              <a:t>.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33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942" y="1785822"/>
            <a:ext cx="2662005" cy="2233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0" y="1888393"/>
            <a:ext cx="1221347" cy="2134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5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53" y="1888393"/>
            <a:ext cx="2836727" cy="2692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9" b="99281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10" y="1825705"/>
            <a:ext cx="2620296" cy="2347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4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8" y="1661537"/>
            <a:ext cx="2649939" cy="34386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962" y="831083"/>
            <a:ext cx="1832649" cy="33423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5000" l="9957" r="88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30" y="2014194"/>
            <a:ext cx="2048662" cy="23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2.08333E-6 0.19259 C 2.08333E-6 0.27893 0.22721 0.38541 0.41159 0.38541 L 0.82318 0.3854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9" y="192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0313 1.48148E-6 L 0.10313 0.05393 L 0.20625 0.05393 L 0.20625 0.10787 L 0.30938 0.10787 L 0.30938 0.1618 L 0.4125 0.1618 L 0.4125 0.21574 L 0.51563 0.21574 L 0.51563 0.26967 L 0.61875 0.26967 L 0.61875 0.32361 L 0.72201 0.32361 L 0.72201 0.37754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188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56823 0.337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1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41094 0.36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47" y="184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7799 1.48148E-6 L -0.07799 0.04838 L -0.15599 0.04838 L -0.15599 0.09699 L -0.23398 0.09699 L -0.23398 0.1456 L -0.31198 0.1456 L -0.31198 0.19421 L -0.38997 0.19421 L -0.38997 0.24282 L -0.46797 0.24282 L -0.46797 0.29143 L -0.54583 0.29143 L -0.54583 0.34004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1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4.16667E-7 0.17824 C 4.16667E-7 0.2581 -0.18464 0.35648 -0.33425 0.35648 L -0.66849 0.3564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24" y="178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83098 0.369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9" y="1849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Во время полета каждого вертолета произноси: </a:t>
            </a:r>
            <a:r>
              <a:rPr lang="ru-RU" sz="2400" b="1" dirty="0" smtClean="0"/>
              <a:t>И-РР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9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70" y="2888269"/>
            <a:ext cx="2505240" cy="1908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43" y="4199967"/>
            <a:ext cx="2892246" cy="2169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06" y="1911554"/>
            <a:ext cx="2425181" cy="2288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0" y="1724406"/>
            <a:ext cx="2526853" cy="1842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40" y="3978051"/>
            <a:ext cx="2980202" cy="2391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4" y="2817873"/>
            <a:ext cx="2722028" cy="19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6.25E-7 0.1287 C 6.25E-7 0.18634 0.19206 0.25764 0.34792 0.25764 L 0.69596 0.2576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128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16783 C -3.75E-6 0.24306 -0.20117 0.33588 -0.36432 0.33588 L -0.72864 0.33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32" y="1678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-0.29305 C 2.5E-6 -0.4243 -0.18281 -0.58588 -0.33112 -0.58588 L -0.66211 -0.5858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12" y="-2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-0.01736 C 0.02409 -0.00903 0.04205 -0.00093 0.04974 0.00926 C 0.05768 0.02083 0.06159 0.03426 0.06575 0.04768 C 0.06953 0.06111 0.06575 0.07268 0.06159 0.08518 C 0.05768 0.09629 0.05182 0.10879 0.03802 0.11921 C 0.02617 0.1294 0.00638 0.13796 -0.01524 0.14398 C -0.03503 0.15023 -0.0586 0.1544 -0.08229 0.15648 C -0.10599 0.15856 -0.12982 0.15856 -0.15143 0.15648 C -0.175 0.1544 -0.19688 0.1493 -0.21459 0.14097 C -0.23229 0.13379 -0.24805 0.12453 -0.25599 0.11296 C -0.26602 0.10254 -0.26979 0.08819 -0.26979 0.07662 C -0.27188 0.06551 -0.26979 0.05185 -0.2599 0.04051 C -0.25013 0.03032 -0.23229 0.02176 -0.20873 0.01782 C -0.18503 0.01458 -0.1612 0.01875 -0.14545 0.02592 C -0.13164 0.03333 -0.12188 0.04467 -0.11979 0.0581 C -0.11979 0.07176 -0.12188 0.08403 -0.13164 0.09444 C -0.14167 0.10486 -0.13959 0.10671 -0.17917 0.12037 C -0.21459 0.13472 -0.25013 0.13055 -0.27188 0.13171 C -0.29349 0.13171 -0.3112 0.12754 -0.33308 0.12338 C -0.35664 0.11828 -0.37643 0.10879 -0.39011 0.10046 C -0.40404 0.09236 -0.4099 0.08194 -0.41784 0.06551 C -0.4237 0.04861 -0.4237 0.04051 -0.4237 0.02801 C -0.4237 0.01551 -0.4237 0.00324 -0.4237 -0.00903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87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48164 0.41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2057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50716 -0.59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2" y="-29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Во время полета каждой летающей тарелки произноси: </a:t>
            </a:r>
            <a:r>
              <a:rPr lang="ru-RU" sz="2000" b="1" dirty="0" smtClean="0"/>
              <a:t>Э-РР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04" y="3328904"/>
            <a:ext cx="1905000" cy="1181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58" y="3620547"/>
            <a:ext cx="2921921" cy="2921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9" y="4380824"/>
            <a:ext cx="1995301" cy="1612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581">
            <a:off x="9557616" y="4419594"/>
            <a:ext cx="1652670" cy="2206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65" y="2020027"/>
            <a:ext cx="2454145" cy="13088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87" y="1864741"/>
            <a:ext cx="2540346" cy="1905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0" y="1817929"/>
            <a:ext cx="2305506" cy="11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996 C 0.00573 0.0669 0.02682 0.1081 0.04778 0.1081 C 0.06875 0.1081 0.08672 0.0669 0.09258 0.00996 C 0.10143 0.0669 0.1194 0.1081 0.14036 0.1081 C 0.16146 0.1081 0.17929 0.0669 0.18515 0.00996 C 0.19414 0.0669 0.21198 0.1081 0.23294 0.1081 C 0.25403 0.1081 0.275 0.0669 0.28086 0.00996 C 0.28672 0.0669 0.30456 0.1081 0.32864 0.1081 C 0.34661 0.1081 0.36758 0.0669 0.37344 0.00996 C 0.37929 0.0669 0.40026 0.1081 0.42135 0.1081 C 0.44232 0.1081 0.46015 0.0669 0.46601 0.00996 C 0.475 0.0669 0.49284 0.1081 0.51393 0.1081 C 0.53489 0.1081 0.55273 0.0669 0.56172 0.00996 C 0.56758 0.0669 0.58541 0.1081 0.60651 0.1081 C 0.62747 0.1081 0.64857 0.0669 0.65429 0.00996 C 0.66015 0.0669 0.67812 0.1081 0.70221 0.1081 C 0.72317 0.1081 0.74114 0.0669 0.747 0.0099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C -0.00573 0.05301 -0.02057 0.12709 -0.07291 0.12593 C -0.14883 0.12593 -0.15455 -0.12199 -0.24492 -0.12291 C -0.32656 -0.12291 -0.28294 0.09399 -0.36146 0.09306 C -0.4431 0.09306 -0.39948 -0.06388 -0.48711 -0.06388 C -0.56575 -0.06388 -0.52213 0.0419 -0.59192 0.0419 C -0.65911 0.0419 -0.62422 -0.03888 -0.68541 -0.03888 C -0.72031 -0.03888 -0.7233 -0.01689 -0.72591 -4.07407E-6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2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3 -0.02962 L 0.01263 0.1919 C 0.01263 0.29098 -0.19023 0.41343 -0.35482 0.41343 L -0.72226 0.4134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45" y="2215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0.04907 L -0.00821 -0.2426 C -0.00821 -0.37338 0.20247 -0.53426 0.37357 -0.53426 L 0.75547 -0.5342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77" y="-29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C 0.01081 -0.00903 0.0487 -0.01759 0.06263 -0.01759 C 0.14674 -0.01759 0.23385 0.12129 0.23385 0.26018 C 0.23385 0.19004 0.27747 0.12129 0.3181 0.12129 C 0.36172 0.12129 0.40234 0.1912 0.40234 0.26018 C 0.40234 0.22569 0.42396 0.19004 0.44583 0.19004 C 0.46745 0.19004 0.48945 0.22454 0.48945 0.26018 C 0.48945 0.24236 0.50039 0.22569 0.51107 0.22569 C 0.52187 0.22569 0.53255 0.24329 0.53255 0.26018 C 0.53255 0.25116 0.53789 0.24236 0.54349 0.24236 C 0.54635 0.24236 0.55456 0.25139 0.55456 0.26018 C 0.55456 0.25579 0.55742 0.25116 0.55977 0.25116 C 0.55977 0.25208 0.5651 0.25555 0.5651 0.26018 C 0.5651 0.25787 0.5651 0.25579 0.56797 0.25579 C 0.56797 0.25671 0.57083 0.2581 0.57083 0.26018 C 0.57083 0.25903 0.57083 0.25787 0.57083 0.25671 C 0.5737 0.25671 0.5737 0.25787 0.5737 0.25903 C 0.57656 0.25903 0.57656 0.2581 0.57656 0.25671 C 0.57943 0.25671 0.57943 0.25787 0.57943 0.25903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121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695 C -0.00338 -0.00648 -0.03229 -0.01944 -0.04284 -0.01944 C -0.10703 -0.01944 -0.17344 0.1882 -0.17344 0.39607 C -0.17344 0.29121 -0.20664 0.1882 -0.23776 0.1882 C -0.27096 0.1882 -0.30208 0.29283 -0.30208 0.39607 C -0.30208 0.34445 -0.31849 0.29121 -0.33528 0.29121 C -0.35169 0.29121 -0.36849 0.34283 -0.36849 0.39607 C -0.36849 0.36945 -0.37682 0.34445 -0.38489 0.34445 C -0.39336 0.34445 -0.40143 0.37084 -0.40143 0.39607 C -0.40143 0.38241 -0.40547 0.36945 -0.40976 0.36945 C -0.41198 0.36945 -0.4181 0.38287 -0.4181 0.39607 C -0.4181 0.38935 -0.42031 0.38241 -0.42213 0.38241 C -0.42213 0.38102 -0.4263 0.38912 -0.4263 0.39607 C -0.4263 0.39259 -0.4263 0.38935 -0.42838 0.38935 C -0.42838 0.39097 -0.4306 0.39283 -0.4306 0.39607 C -0.4306 0.39445 -0.4306 0.39259 -0.4306 0.39097 C -0.43268 0.39097 -0.43268 0.39259 -0.43268 0.39445 C -0.43489 0.39445 -0.43489 0.39283 -0.43489 0.39097 C -0.43698 0.39097 -0.43698 0.39259 -0.43698 0.39445 " pathEditMode="relative" rAng="0" ptsTypes="AAAAAAAAAAAAAA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9" y="181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28102 C 4.16667E-6 -0.40694 -0.11237 -0.5618 -0.20339 -0.5618 L -0.40677 -0.5618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9" y="-281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Нажимай на каждый шарик по порядку, чтобы он взлетел, и произноси слог. На синий шарик произноси </a:t>
            </a:r>
            <a:r>
              <a:rPr lang="ru-RU" sz="2400" dirty="0" smtClean="0">
                <a:solidFill>
                  <a:srgbClr val="C00000"/>
                </a:solidFill>
              </a:rPr>
              <a:t>АР</a:t>
            </a:r>
            <a:r>
              <a:rPr lang="ru-RU" sz="2400" dirty="0" smtClean="0">
                <a:solidFill>
                  <a:srgbClr val="FF0000"/>
                </a:solidFill>
              </a:rPr>
              <a:t>, а на зеленый </a:t>
            </a:r>
            <a:r>
              <a:rPr lang="ru-RU" sz="2400" dirty="0" smtClean="0">
                <a:solidFill>
                  <a:srgbClr val="C00000"/>
                </a:solidFill>
              </a:rPr>
              <a:t>ОР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51" y="2352987"/>
            <a:ext cx="1060706" cy="2164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86" y="2446342"/>
            <a:ext cx="1060706" cy="21640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09" y="2410436"/>
            <a:ext cx="1060706" cy="2164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9" y="3968603"/>
            <a:ext cx="1739331" cy="2342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22308" r="7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28" y="3758678"/>
            <a:ext cx="3472857" cy="27015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82" y="3836893"/>
            <a:ext cx="1584291" cy="27196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427" y="2410436"/>
            <a:ext cx="983693" cy="2328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1626" y="2352987"/>
            <a:ext cx="983693" cy="23280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223" y="2503864"/>
            <a:ext cx="983693" cy="23280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37" y="3417822"/>
            <a:ext cx="1548509" cy="25049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90" y="3517023"/>
            <a:ext cx="1867306" cy="2838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17" y="3435029"/>
            <a:ext cx="2075684" cy="27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9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00247 -0.348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0078 -0.33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0104 -0.3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00169 -0.3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0157 -0.35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00052 -0.3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Нажимай на каждую звездочку по порядку, чтобы она падала, и произноси слог. На красную звездочку произноси </a:t>
            </a:r>
            <a:r>
              <a:rPr lang="ru-RU" sz="2400" b="1" dirty="0" smtClean="0">
                <a:solidFill>
                  <a:schemeClr val="tx1"/>
                </a:solidFill>
              </a:rPr>
              <a:t>УР</a:t>
            </a:r>
            <a:r>
              <a:rPr lang="ru-RU" sz="2400" dirty="0" smtClean="0">
                <a:solidFill>
                  <a:schemeClr val="tx1"/>
                </a:solidFill>
              </a:rPr>
              <a:t>, а на желтую </a:t>
            </a:r>
            <a:r>
              <a:rPr lang="ru-RU" sz="2400" b="1" dirty="0" smtClean="0">
                <a:solidFill>
                  <a:schemeClr val="tx1"/>
                </a:solidFill>
              </a:rPr>
              <a:t>ИР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2375116" y="1836589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4287379" y="182380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0024357" y="1860155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36621" y="496054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8237165" y="3360804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355073" y="3292783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210175" y="4966962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355073" y="4960545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318713" y="5006776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64894" y="3311082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323426" y="3393140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268431" y="3321114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8235689" y="182380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6323426" y="183115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10024357" y="504966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9992502" y="3465778"/>
            <a:ext cx="1549010" cy="14183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62759" y="183115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8237165" y="5049665"/>
            <a:ext cx="1549010" cy="1418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349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0599 0.7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389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0183 0.7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92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4258 -2.96296E-6 L 0.04258 0.11204 L 0.08529 0.11204 L 0.08529 0.22454 L 0.128 0.22454 L 0.128 0.33658 L 0.17058 0.33658 L 0.17058 0.44908 L 0.21329 0.44908 L 0.21329 0.56135 L 0.25599 0.56135 L 0.25599 0.67385 L 0.29883 0.67385 L 0.29883 0.78635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39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2.91667E-6 0.25671 C 2.91667E-6 0.37176 0.14726 0.51366 0.26679 0.51366 L 0.53372 0.5136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0" y="256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39 0.8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40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57461 0.731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365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00677 0.5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25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5365 -4.81481E-6 L -0.05365 0.0713 L -0.10729 0.0713 L -0.10729 0.1426 L -0.16094 0.1426 L -0.16094 0.21413 L -0.21445 0.21413 L -0.21445 0.28542 L -0.2681 0.28542 L -0.2681 0.35695 L -0.32175 0.35695 L -0.32175 0.42825 L -0.37526 0.42825 L -0.37526 0.4997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249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-0.08151 5.55112E-17 L -0.08151 0.07083 L -0.16302 0.07083 L -0.16302 0.1419 L -0.2444 0.1419 L -0.2444 0.21273 L -0.32591 0.21273 L -0.32591 0.2838 L -0.40729 0.2838 L -0.40729 0.35463 L -0.4888 0.35463 L -0.4888 0.42569 L -0.57018 0.42569 L -0.57018 0.4967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248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83463 0.3347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16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48151 0.3571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17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2.70833E-6 0.17315 C -2.70833E-6 0.25069 0.18399 0.3463 0.33321 0.3463 L 0.66641 0.3463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20" y="173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07955 7.40741E-7 L 0.07955 0.05023 L 0.15911 0.05023 L 0.15911 0.10046 L 0.2388 0.10046 L 0.2388 0.15069 L 0.31835 0.15069 L 0.31835 0.20093 L 0.39804 0.20093 L 0.39804 0.25116 L 0.4776 0.25116 L 0.4776 0.30139 L 0.55729 0.30139 L 0.55729 0.35185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5" y="175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7037E-6 L -0.06028 3.7037E-6 L -0.06028 0.04907 L -0.12044 0.04907 L -0.12044 0.09814 L -0.1806 0.09814 L -0.1806 0.14745 L -0.24088 0.14745 L -0.24088 0.19652 L -0.30104 0.19652 L -0.30104 0.24583 L -0.36119 0.24583 L -0.36119 0.2949 L -0.42135 0.2949 L -0.42135 0.34421 " pathEditMode="relative" rAng="0" ptsTypes="AAAAAAAAAAAAA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171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64 3.33333E-6 L -0.0664 0.04861 L -0.13281 0.04861 L -0.13281 0.09722 L -0.19922 0.09722 L -0.19922 0.14606 L -0.26562 0.14606 L -0.26562 0.19467 L -0.33203 0.19467 L -0.33203 0.24352 L -0.39843 0.24352 L -0.39843 0.29213 L -0.46471 0.29213 L -0.46471 0.34097 " pathEditMode="relative" rAng="0" ptsTypes="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17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0.59492 0.3372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53" y="1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17315 C 0 0.25069 -0.18594 0.34653 -0.33672 0.34653 L -0.67344 0.34653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72" y="173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57826 0.366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9" y="18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6089" y="332047"/>
            <a:ext cx="12408089" cy="85530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Построй домик. Нажимай на каждый кирпичик и на крышу и произноси </a:t>
            </a:r>
            <a:r>
              <a:rPr lang="ru-RU" sz="2400" dirty="0" smtClean="0">
                <a:solidFill>
                  <a:srgbClr val="C00000"/>
                </a:solidFill>
              </a:rPr>
              <a:t>АРА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183" y="5051616"/>
            <a:ext cx="1610436" cy="11600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28025" y="5003092"/>
            <a:ext cx="1610436" cy="1208584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8183" y="3288128"/>
            <a:ext cx="1610436" cy="1160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338179" y="5003092"/>
            <a:ext cx="1610436" cy="116006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358437" y="3288127"/>
            <a:ext cx="1590177" cy="12695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9267327" y="1908578"/>
            <a:ext cx="1633182" cy="1160060"/>
          </a:xfrm>
          <a:prstGeom prst="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8337" y="5030979"/>
            <a:ext cx="1610436" cy="11600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43914" y="3288127"/>
            <a:ext cx="1600200" cy="126958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57437" y="3288128"/>
            <a:ext cx="1601335" cy="1160060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38183" y="1601504"/>
            <a:ext cx="4838132" cy="146713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59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2625 0.05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2774 0.059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525 0.31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35899 0.1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55638 -0.10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40247 -0.03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13034 -0.280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2851 -0.03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32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34075 0.347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6016 -0.000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35" y="150126"/>
            <a:ext cx="5442841" cy="7581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504" y="492469"/>
            <a:ext cx="9182669" cy="81771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Нажимай на каждую игрушку, чтобы повесить ее на елку и произноси при этом  </a:t>
            </a:r>
            <a:r>
              <a:rPr lang="ru-RU" sz="2400" dirty="0" smtClean="0">
                <a:solidFill>
                  <a:srgbClr val="C00000"/>
                </a:solidFill>
              </a:rPr>
              <a:t>ОРО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29" y="3607429"/>
            <a:ext cx="1281202" cy="1281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98" y="2246254"/>
            <a:ext cx="1285156" cy="146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26" y="5101188"/>
            <a:ext cx="1237876" cy="1237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64" y="4979218"/>
            <a:ext cx="1236511" cy="1359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8487">
            <a:off x="10651799" y="3741607"/>
            <a:ext cx="1128653" cy="981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08" y="3607429"/>
            <a:ext cx="960233" cy="1448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23" l="35315" r="74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26" y="4570232"/>
            <a:ext cx="3555100" cy="2177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9" y="3884591"/>
            <a:ext cx="1215747" cy="1215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45" b="73455" l="9290" r="88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" y="4772972"/>
            <a:ext cx="1465925" cy="22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28906 -0.0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3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31602 -0.007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5638 0.16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21992 0.00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8541 -0.113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40131 -0.20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87 -0.392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34114 -0.139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20091 0.065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Порычим вместе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83" y="1493933"/>
            <a:ext cx="1899040" cy="1850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3" y="3841501"/>
            <a:ext cx="1809750" cy="2524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7" y="1264356"/>
            <a:ext cx="2413706" cy="2248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67" y="3841501"/>
            <a:ext cx="2285751" cy="2524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770726"/>
            <a:ext cx="3173872" cy="31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52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09609 1.85185E-6 L 0.09609 0.06041 L 0.19219 0.06041 L 0.19219 0.12083 L 0.28828 0.12083 L 0.28828 0.18148 L 0.38437 0.18148 L 0.38437 0.2419 L 0.48047 0.2419 L 0.48047 0.30254 L 0.57656 0.30254 L 0.57656 0.36296 L 0.67279 0.36296 L 0.67279 0.42361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21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01343 C 0.01471 -0.00463 0.0427 0.00416 0.05468 0.01527 C 0.06705 0.02754 0.07304 0.04189 0.07942 0.05625 C 0.08541 0.0706 0.07942 0.08287 0.07304 0.09629 C 0.06705 0.10833 0.05781 0.12152 0.03632 0.13264 C 0.01797 0.14375 -0.01276 0.15254 -0.04636 0.15926 C -0.07709 0.16597 -0.11381 0.17037 -0.15052 0.17268 C -0.18737 0.17477 -0.22448 0.17477 -0.25808 0.17268 C -0.2948 0.17037 -0.32865 0.16504 -0.35625 0.15602 C -0.38386 0.14838 -0.40821 0.13819 -0.42058 0.12592 C -0.43607 0.11504 -0.44206 0.09953 -0.44206 0.08727 C -0.44532 0.07523 -0.44206 0.06064 -0.42657 0.04861 C -0.41133 0.0375 -0.38386 0.02847 -0.34701 0.02407 C -0.31029 0.02083 -0.27318 0.02523 -0.24883 0.03287 C -0.22722 0.04074 -0.21211 0.05277 -0.20886 0.06713 C -0.20886 0.08194 -0.21211 0.0949 -0.22722 0.10625 C -0.24284 0.11736 -0.23959 0.11921 -0.30118 0.13402 C -0.35625 0.1493 -0.41133 0.1449 -0.44532 0.14606 C -0.47891 0.14606 -0.50638 0.14166 -0.54037 0.13727 C -0.57709 0.13171 -0.60782 0.12152 -0.62904 0.11273 C -0.65052 0.10393 -0.65977 0.09282 -0.67214 0.07523 C -0.68125 0.05717 -0.68125 0.04861 -0.68125 0.03518 C -0.68125 0.02176 -0.68125 0.00856 -0.68125 -0.00463 " pathEditMode="relative" rAng="0" ptsTypes="AAA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93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73698 -0.580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-29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0.02754 C -0.01927 0.08055 -0.03425 0.15463 -0.08737 0.15347 C -0.16419 0.15347 -0.17005 -0.09445 -0.26146 -0.09537 C -0.34414 -0.09537 -0.3 0.12152 -0.37956 0.1206 C -0.46224 0.1206 -0.4181 -0.03635 -0.5069 -0.03635 C -0.58646 -0.03635 -0.54219 0.06944 -0.61302 0.06944 C -0.68112 0.06944 -0.6457 -0.01135 -0.70755 -0.01135 C -0.74297 -0.01135 -0.74609 0.01064 -0.7487 0.02754 " pathEditMode="relative" rAng="0" ptsTypes="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19232 -2.22222E-6 C 0.27839 -2.22222E-6 0.38464 -0.09583 0.38464 -0.17338 L 0.38464 -0.34676 " pathEditMode="relative" rAng="0" ptsTypes="AA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2" y="-173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9387385" cy="75157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Нажимай на полянку. Если вырастет ромашка, произноси </a:t>
            </a:r>
            <a:r>
              <a:rPr lang="ru-RU" sz="2000" b="1" dirty="0" smtClean="0"/>
              <a:t>УРУ</a:t>
            </a:r>
            <a:r>
              <a:rPr lang="ru-RU" sz="2000" dirty="0" smtClean="0"/>
              <a:t>, если роза – </a:t>
            </a:r>
            <a:r>
              <a:rPr lang="ru-RU" sz="2000" b="1" dirty="0" smtClean="0"/>
              <a:t>ИРЫ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44" y="4484735"/>
            <a:ext cx="2342148" cy="1756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25" y="4378203"/>
            <a:ext cx="2005264" cy="2551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5" y="1676110"/>
            <a:ext cx="2342148" cy="1756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2850"/>
            <a:ext cx="2342148" cy="1756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32" y="3067736"/>
            <a:ext cx="2342148" cy="1756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52" y="4647526"/>
            <a:ext cx="2342148" cy="1756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70" y="1709728"/>
            <a:ext cx="2005264" cy="25512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3" y="2911859"/>
            <a:ext cx="2005264" cy="25512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65" y="1691436"/>
            <a:ext cx="2005264" cy="25512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000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36" y="1636246"/>
            <a:ext cx="2005264" cy="25512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99" y="3067736"/>
            <a:ext cx="2342148" cy="1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18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8879893" cy="59044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В тарелку нужно положить фрукты, а в сумку овощи. Скажи куда ты положишь появившийся фрукт или овощ, нажми на него, чтобы положить, при этом произноси </a:t>
            </a:r>
            <a:r>
              <a:rPr lang="ru-RU" sz="2000" dirty="0" smtClean="0">
                <a:solidFill>
                  <a:srgbClr val="C00000"/>
                </a:solidFill>
              </a:rPr>
              <a:t>ЭРЭ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" y="2779131"/>
            <a:ext cx="3424049" cy="2410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13" y="1776850"/>
            <a:ext cx="1745803" cy="1410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07" y="1990986"/>
            <a:ext cx="1386639" cy="771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06" y="1896661"/>
            <a:ext cx="1560881" cy="11706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3" y="5034018"/>
            <a:ext cx="1355444" cy="1478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07" y="4895513"/>
            <a:ext cx="2379854" cy="1784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79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5223">
            <a:off x="2883554" y="2824553"/>
            <a:ext cx="2260287" cy="1693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50" y="4824436"/>
            <a:ext cx="2543918" cy="19079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07" y="3250264"/>
            <a:ext cx="2454301" cy="18407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5" y="1577072"/>
            <a:ext cx="1644608" cy="12334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8690">
            <a:off x="8783155" y="1776955"/>
            <a:ext cx="1880094" cy="1410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56" y="1247884"/>
            <a:ext cx="1810698" cy="18106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07" b="89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21" y="2026516"/>
            <a:ext cx="1840661" cy="12271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598" b="89943" l="9809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52" y="4607115"/>
            <a:ext cx="2141910" cy="20348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2604" l="10000" r="97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99" y="3702940"/>
            <a:ext cx="1748140" cy="17378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85" y="1367293"/>
            <a:ext cx="1443235" cy="14432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05" y="5090990"/>
            <a:ext cx="1103910" cy="14494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94" y="3207264"/>
            <a:ext cx="1519887" cy="2082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7607" b="100000" l="64537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90" y="168517"/>
            <a:ext cx="9675610" cy="61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94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401 0.2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62253 0.093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18607 0.176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862 0.096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05143 -0.347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59037 -0.4689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8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45833E-6 -0.24098 C -1.45833E-6 -0.34885 0.11641 -0.48172 0.21081 -0.48172 L 0.42175 -0.48172 " pathEditMode="relative" rAng="0" ptsTypes="AA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22839 0.0034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48255 -0.3064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2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2806 -0.0187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2279 -0.3238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47487 -0.3724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55547 -0.35555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3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49297 -0.1030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5513 0.1379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5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6054 -0.0106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81458 0.1486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29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9419112" cy="5211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Произноси слог </a:t>
            </a:r>
            <a:r>
              <a:rPr lang="ru-RU" sz="2400" dirty="0" smtClean="0"/>
              <a:t>ДРА</a:t>
            </a:r>
            <a:r>
              <a:rPr lang="ru-RU" sz="2000" dirty="0" smtClean="0"/>
              <a:t>, когда что-то падает и разбивается.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60" b="79389" l="45064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80" y="4189069"/>
            <a:ext cx="4135294" cy="3099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154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" y="1415599"/>
            <a:ext cx="2097506" cy="2097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1" b="89826" l="5625" r="99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67" y="1762182"/>
            <a:ext cx="2485534" cy="1603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21" b="81579" l="2711" r="94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4" y="5589054"/>
            <a:ext cx="3162300" cy="1447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" b="97800" l="26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77" y="1312976"/>
            <a:ext cx="1377599" cy="2158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166" b="980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44" y="5004995"/>
            <a:ext cx="2748828" cy="18530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18" y="5072411"/>
            <a:ext cx="2380785" cy="17855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600" b="83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4" y="1091991"/>
            <a:ext cx="2744722" cy="27447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56" y="4833030"/>
            <a:ext cx="2879677" cy="1908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24" b="89975" l="14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93" y="1312976"/>
            <a:ext cx="3614407" cy="24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33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1474 7.40741E-7 C 0.21341 7.40741E-7 0.29532 0.14329 0.29532 0.26088 L 0.29532 0.5229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261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35 -0.00926 L -0.04297 -0.00926 C -0.09674 -0.00926 -0.16276 0.13588 -0.16276 0.25486 L -0.16276 0.5199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64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8516 -1.48148E-6 C 0.12318 -1.48148E-6 0.17057 0.12593 0.17057 0.22894 L 0.17057 0.45857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229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1724 7.40741E-7 C -0.24974 7.40741E-7 -0.34479 0.1331 -0.34479 0.2412 L -0.34479 0.48287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241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13502 3.33333E-6 C -0.19544 3.33333E-6 -0.26992 0.12847 -0.26992 0.2331 L -0.26992 0.4662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233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561" y="296110"/>
            <a:ext cx="8736245" cy="6561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1778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09" y="1185204"/>
            <a:ext cx="5992216" cy="5992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1" b="89691" l="9653" r="98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3" y="1289156"/>
            <a:ext cx="7883463" cy="5904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4" b="95413" l="2165" r="94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9" y="666449"/>
            <a:ext cx="6588964" cy="6218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02" y="0"/>
            <a:ext cx="10555467" cy="81227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179238" cy="5187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Произноси слог </a:t>
            </a:r>
            <a:r>
              <a:rPr lang="ru-RU" sz="2400" dirty="0" smtClean="0"/>
              <a:t>ТРА</a:t>
            </a:r>
            <a:r>
              <a:rPr lang="ru-RU" sz="2000" dirty="0" smtClean="0"/>
              <a:t>, когда появляется салют.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561" y="1186606"/>
            <a:ext cx="8984582" cy="5615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15" y="844593"/>
            <a:ext cx="10590670" cy="66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6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4" y="4302786"/>
            <a:ext cx="3056334" cy="24450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060379" cy="58613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Ворона подлетает </a:t>
            </a:r>
            <a:r>
              <a:rPr lang="ru-RU" sz="2000" smtClean="0">
                <a:solidFill>
                  <a:srgbClr val="FF0000"/>
                </a:solidFill>
              </a:rPr>
              <a:t>к зернышку </a:t>
            </a:r>
            <a:r>
              <a:rPr lang="ru-RU" sz="2000" dirty="0" smtClean="0">
                <a:solidFill>
                  <a:srgbClr val="FF0000"/>
                </a:solidFill>
              </a:rPr>
              <a:t>и клюет его, произноси в это время слог </a:t>
            </a:r>
            <a:r>
              <a:rPr lang="ru-RU" sz="2000" dirty="0" smtClean="0">
                <a:solidFill>
                  <a:srgbClr val="C00000"/>
                </a:solidFill>
              </a:rPr>
              <a:t>КРА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7" b="95745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37" y="1228725"/>
            <a:ext cx="3109913" cy="248793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3729036" y="6124575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569868" y="6143625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819524" y="4033838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88194" y="4333875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262686" y="3901440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990595" y="6086475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796337" y="5882640"/>
            <a:ext cx="185737" cy="11430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235993" y="4915852"/>
            <a:ext cx="185737" cy="1143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31155" y="3215163"/>
            <a:ext cx="185737" cy="1143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964905" y="5825490"/>
            <a:ext cx="185737" cy="1143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26" y="2868454"/>
            <a:ext cx="3056334" cy="244506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57" y="1106806"/>
            <a:ext cx="3056334" cy="244506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42" y="2778681"/>
            <a:ext cx="3056334" cy="244506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1" y="712591"/>
            <a:ext cx="3056334" cy="24450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9" y="1163122"/>
            <a:ext cx="3056334" cy="244506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32" y="1082040"/>
            <a:ext cx="3056334" cy="24450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32" y="1099187"/>
            <a:ext cx="3056334" cy="244506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94043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95" y="1220689"/>
            <a:ext cx="3056334" cy="2445067"/>
          </a:xfrm>
          <a:prstGeom prst="rect">
            <a:avLst/>
          </a:prstGeom>
        </p:spPr>
      </p:pic>
      <p:pic>
        <p:nvPicPr>
          <p:cNvPr id="3" name="Voro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3306" y="5876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65039 0.035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26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26654 -0.101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72826 -0.24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51836 0.466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5108 0.0652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33959 0.236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67526 0.4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3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6498 0.4868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16133 0.48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321 0.4185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7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6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579863"/>
            <a:ext cx="10005534" cy="4716966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МОЛОДЕЦ! </a:t>
            </a:r>
            <a:br>
              <a:rPr lang="ru-RU" sz="8800" dirty="0" smtClean="0">
                <a:solidFill>
                  <a:srgbClr val="FF0000"/>
                </a:solidFill>
              </a:rPr>
            </a:br>
            <a:r>
              <a:rPr lang="ru-RU" sz="8800" dirty="0" smtClean="0">
                <a:solidFill>
                  <a:srgbClr val="FF0000"/>
                </a:solidFill>
              </a:rPr>
              <a:t/>
            </a:r>
            <a:br>
              <a:rPr lang="ru-RU" sz="8800" dirty="0" smtClean="0">
                <a:solidFill>
                  <a:srgbClr val="FF0000"/>
                </a:solidFill>
              </a:rPr>
            </a:br>
            <a:r>
              <a:rPr lang="ru-RU" sz="8800" dirty="0" smtClean="0">
                <a:solidFill>
                  <a:srgbClr val="FF0000"/>
                </a:solidFill>
              </a:rPr>
              <a:t>ТАК ДЕРЖАТЬ!</a:t>
            </a:r>
            <a:endParaRPr lang="ru-RU" sz="8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0" b="984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28" y="3755194"/>
            <a:ext cx="3749784" cy="28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66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10386905" cy="7337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Использованы материалы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051560"/>
            <a:ext cx="11194625" cy="31851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Картинный материал из поисковой системы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yandex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Картинный материал из поисковой системы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google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9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Тигр бежит по дорожке и рычит, открывая рот в конце дорожки так, как показывает символ, чтобы получился слог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5" y="2160832"/>
            <a:ext cx="1360826" cy="1751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1" b="94340" l="1798" r="96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0" y="4208443"/>
            <a:ext cx="1850834" cy="220188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04822" y="3003494"/>
            <a:ext cx="7746274" cy="522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182" l="30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88" y="4377810"/>
            <a:ext cx="1446089" cy="16993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4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46" y="2098097"/>
            <a:ext cx="1491809" cy="1585629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2504822" y="5221995"/>
            <a:ext cx="7641713" cy="330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33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8" y="2560321"/>
            <a:ext cx="1841863" cy="1998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" y="404950"/>
            <a:ext cx="1829793" cy="201167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736668" y="3566161"/>
            <a:ext cx="7249886" cy="391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64823" y="5486400"/>
            <a:ext cx="73935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81297"/>
            <a:ext cx="1820091" cy="16851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80" y="2700746"/>
            <a:ext cx="1734911" cy="17308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9"/>
          <a:stretch/>
        </p:blipFill>
        <p:spPr>
          <a:xfrm>
            <a:off x="10143580" y="5052061"/>
            <a:ext cx="1734911" cy="868678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2664823" y="1421176"/>
            <a:ext cx="7321731" cy="661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0" b="99000" l="200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7" y="4691613"/>
            <a:ext cx="2159306" cy="13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5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Поиграем на волшебном пианино.</a:t>
            </a:r>
            <a:br>
              <a:rPr lang="ru-RU" sz="44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Нажимай на каждую волшебную клавишу - кружочек и повторяй песенку.</a:t>
            </a:r>
            <a:endParaRPr lang="ru-RU" sz="2200" dirty="0">
              <a:solidFill>
                <a:srgbClr val="00B05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02098" y="2140772"/>
            <a:ext cx="1189822" cy="10576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364297" y="2111480"/>
            <a:ext cx="1189822" cy="1057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93216" y="2092201"/>
            <a:ext cx="1156771" cy="10961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726496" y="2125252"/>
            <a:ext cx="1156771" cy="109617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968429" y="2125252"/>
            <a:ext cx="1156771" cy="109617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92297" y="3527177"/>
            <a:ext cx="1156771" cy="10961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02098" y="3527177"/>
            <a:ext cx="1156771" cy="109617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380822" y="3527177"/>
            <a:ext cx="1156771" cy="10961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786170" y="3527177"/>
            <a:ext cx="1156771" cy="1096178"/>
          </a:xfrm>
          <a:prstGeom prst="ellipse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968428" y="3527177"/>
            <a:ext cx="1156771" cy="109617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02394" y="4962153"/>
            <a:ext cx="1156771" cy="109617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002098" y="4962153"/>
            <a:ext cx="1156771" cy="1096178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399183" y="5007111"/>
            <a:ext cx="1156771" cy="109617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796268" y="5007111"/>
            <a:ext cx="1156771" cy="109617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995972" y="5040160"/>
            <a:ext cx="1156771" cy="1096178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67490" y="2445080"/>
            <a:ext cx="609600" cy="609600"/>
          </a:xfrm>
          <a:prstGeom prst="rect">
            <a:avLst/>
          </a:prstGeom>
        </p:spPr>
      </p:pic>
      <p:pic>
        <p:nvPicPr>
          <p:cNvPr id="5" name="ру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791200" y="2398518"/>
            <a:ext cx="609600" cy="609600"/>
          </a:xfrm>
          <a:prstGeom prst="rect">
            <a:avLst/>
          </a:prstGeom>
        </p:spPr>
      </p:pic>
      <p:pic>
        <p:nvPicPr>
          <p:cNvPr id="24" name="рэ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269557" y="2398518"/>
            <a:ext cx="609600" cy="609600"/>
          </a:xfrm>
          <a:prstGeom prst="rect">
            <a:avLst/>
          </a:prstGeom>
        </p:spPr>
      </p:pic>
      <p:pic>
        <p:nvPicPr>
          <p:cNvPr id="25" name="ра-р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4015" y="3792595"/>
            <a:ext cx="609600" cy="609600"/>
          </a:xfrm>
          <a:prstGeom prst="rect">
            <a:avLst/>
          </a:prstGeom>
        </p:spPr>
      </p:pic>
      <p:pic>
        <p:nvPicPr>
          <p:cNvPr id="27" name="ру-ру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04284" y="3770466"/>
            <a:ext cx="609600" cy="609600"/>
          </a:xfrm>
          <a:prstGeom prst="rect">
            <a:avLst/>
          </a:prstGeom>
        </p:spPr>
      </p:pic>
      <p:pic>
        <p:nvPicPr>
          <p:cNvPr id="28" name="ры-ры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73623" y="3792595"/>
            <a:ext cx="609600" cy="609600"/>
          </a:xfrm>
          <a:prstGeom prst="rect">
            <a:avLst/>
          </a:prstGeom>
        </p:spPr>
      </p:pic>
      <p:pic>
        <p:nvPicPr>
          <p:cNvPr id="29" name="рэ-рэ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364075" y="3825995"/>
            <a:ext cx="609600" cy="609600"/>
          </a:xfrm>
          <a:prstGeom prst="rect">
            <a:avLst/>
          </a:prstGeom>
        </p:spPr>
      </p:pic>
      <p:pic>
        <p:nvPicPr>
          <p:cNvPr id="30" name="ра-ра-р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72368" y="5283449"/>
            <a:ext cx="609600" cy="609600"/>
          </a:xfrm>
          <a:prstGeom prst="rect">
            <a:avLst/>
          </a:prstGeom>
        </p:spPr>
      </p:pic>
      <p:pic>
        <p:nvPicPr>
          <p:cNvPr id="32" name="ру-ру-ру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771459" y="5283449"/>
            <a:ext cx="609600" cy="609600"/>
          </a:xfrm>
          <a:prstGeom prst="rect">
            <a:avLst/>
          </a:prstGeom>
        </p:spPr>
      </p:pic>
      <p:pic>
        <p:nvPicPr>
          <p:cNvPr id="33" name="ры-ры-ры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203957" y="5205442"/>
            <a:ext cx="609600" cy="609600"/>
          </a:xfrm>
          <a:prstGeom prst="rect">
            <a:avLst/>
          </a:prstGeom>
        </p:spPr>
      </p:pic>
      <p:pic>
        <p:nvPicPr>
          <p:cNvPr id="34" name="рэ-рэ-рэ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364075" y="5283449"/>
            <a:ext cx="609600" cy="609600"/>
          </a:xfrm>
          <a:prstGeom prst="rect">
            <a:avLst/>
          </a:prstGeom>
        </p:spPr>
      </p:pic>
      <p:pic>
        <p:nvPicPr>
          <p:cNvPr id="39" name="ро-ро-ро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60711" y="5205442"/>
            <a:ext cx="609600" cy="609600"/>
          </a:xfrm>
          <a:prstGeom prst="rect">
            <a:avLst/>
          </a:prstGeom>
        </p:spPr>
      </p:pic>
      <p:pic>
        <p:nvPicPr>
          <p:cNvPr id="3" name="ра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72368" y="2335490"/>
            <a:ext cx="609600" cy="609600"/>
          </a:xfrm>
          <a:prstGeom prst="rect">
            <a:avLst/>
          </a:prstGeom>
        </p:spPr>
      </p:pic>
      <p:pic>
        <p:nvPicPr>
          <p:cNvPr id="7" name="ры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083514" y="2377269"/>
            <a:ext cx="609600" cy="609600"/>
          </a:xfrm>
          <a:prstGeom prst="rect">
            <a:avLst/>
          </a:prstGeom>
        </p:spPr>
      </p:pic>
      <p:pic>
        <p:nvPicPr>
          <p:cNvPr id="22" name="ро-ро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67490" y="3738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66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8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0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9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9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4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5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2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6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Буратино прыгает с кубика на кубик, а ты во время каждого прыжка произноси слог </a:t>
            </a:r>
            <a:r>
              <a:rPr lang="ru-RU" sz="2800" dirty="0" smtClean="0">
                <a:solidFill>
                  <a:srgbClr val="C00000"/>
                </a:solidFill>
              </a:rPr>
              <a:t>РА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412124" y="4610636"/>
            <a:ext cx="1596981" cy="1339404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2290293" y="4610636"/>
            <a:ext cx="1596981" cy="1339404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уб 4"/>
          <p:cNvSpPr/>
          <p:nvPr/>
        </p:nvSpPr>
        <p:spPr>
          <a:xfrm>
            <a:off x="4245199" y="4597757"/>
            <a:ext cx="1596981" cy="1339404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уб 5"/>
          <p:cNvSpPr/>
          <p:nvPr/>
        </p:nvSpPr>
        <p:spPr>
          <a:xfrm>
            <a:off x="6206543" y="4610636"/>
            <a:ext cx="1596981" cy="1339404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8223159" y="4610636"/>
            <a:ext cx="1596981" cy="1339404"/>
          </a:xfrm>
          <a:prstGeom prst="cub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уб 7"/>
          <p:cNvSpPr/>
          <p:nvPr/>
        </p:nvSpPr>
        <p:spPr>
          <a:xfrm>
            <a:off x="10129232" y="4597757"/>
            <a:ext cx="1650644" cy="1339404"/>
          </a:xfrm>
          <a:prstGeom prst="cub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5" y="1918952"/>
            <a:ext cx="2549159" cy="3186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97" y="1902176"/>
            <a:ext cx="2550016" cy="3187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58" y="1902176"/>
            <a:ext cx="2550016" cy="31875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67" y="1902176"/>
            <a:ext cx="2471485" cy="3089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87" y="1935409"/>
            <a:ext cx="2507011" cy="31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1574 L 0.04024 -0.03611 C 0.0487 -0.04769 0.06133 -0.05394 0.07448 -0.05394 C 0.08959 -0.05394 0.10157 -0.04769 0.11003 -0.03611 L 0.1504 0.0157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349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466 -0.04375 C 0.05403 -0.05347 0.06809 -0.05857 0.08281 -0.05857 C 0.0996 -0.05857 0.11302 -0.05347 0.12239 -0.04375 L 0.16731 1.85185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29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3.7037E-7 L 0.03867 -0.04097 C 0.04713 -0.05023 0.05976 -0.05509 0.07317 -0.05509 C 0.08841 -0.05509 0.10052 -0.05023 0.10898 -0.04097 L 0.14987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-2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718 L 0.03594 -0.04375 C 0.04466 -0.05509 0.05795 -0.06111 0.07175 -0.06111 C 0.0875 -0.06111 0.10013 -0.05509 0.10886 -0.04375 L 0.15117 0.00718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34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324 L 0.02747 -0.0463 C 0.03594 -0.05602 0.04883 -0.06111 0.06237 -0.06111 C 0.0776 -0.06111 0.08997 -0.05602 0.09844 -0.0463 L 0.13958 -0.00324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Мышонок прыгает с кубика на кубик, а ты во время каждого прыжка произноси слог </a:t>
            </a:r>
            <a:r>
              <a:rPr lang="ru-RU" sz="2800" dirty="0" smtClean="0">
                <a:solidFill>
                  <a:srgbClr val="C00000"/>
                </a:solidFill>
              </a:rPr>
              <a:t>РО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517303" y="4662150"/>
            <a:ext cx="1569076" cy="1378041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2399765" y="4655708"/>
            <a:ext cx="1569076" cy="1378041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4282227" y="4662150"/>
            <a:ext cx="1569076" cy="1378041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235523" y="4662150"/>
            <a:ext cx="1569076" cy="1378041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8117985" y="4655705"/>
            <a:ext cx="1569076" cy="1378041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уб 12"/>
          <p:cNvSpPr/>
          <p:nvPr/>
        </p:nvSpPr>
        <p:spPr>
          <a:xfrm>
            <a:off x="10071281" y="4655706"/>
            <a:ext cx="1569076" cy="1378041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" b="956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3" y="2712742"/>
            <a:ext cx="1529366" cy="2294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96860" l="4348" r="96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45" y="2635569"/>
            <a:ext cx="1632262" cy="2448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52" l="3986" r="97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3" y="2635569"/>
            <a:ext cx="1632262" cy="2448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60" l="3261" r="97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3" y="2635569"/>
            <a:ext cx="1620924" cy="2431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8" l="725" r="99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03" y="2546924"/>
            <a:ext cx="1639911" cy="24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3946 -0.04004 C 0.04766 -0.04907 0.0599 -0.05393 0.07292 -0.05393 C 0.08763 -0.05393 0.09935 -0.04907 0.10756 -0.04004 L 0.14714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1.48148E-6 L 0.04401 -0.04004 C 0.05247 -0.04907 0.06549 -0.05393 0.07904 -0.05393 C 0.0944 -0.05393 0.10677 -0.04907 0.11523 -0.04004 L 0.15664 -1.48148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5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1.48148E-6 L 0.03842 -0.04004 C 0.04714 -0.04907 0.06003 -0.05393 0.0737 -0.05393 C 0.0892 -0.05393 0.10157 -0.04907 0.11029 -0.04004 L 0.15183 -1.48148E-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115 L 0.04375 -0.03889 C 0.05247 -0.04792 0.06562 -0.05278 0.07942 -0.05278 C 0.09518 -0.05278 0.10781 -0.04792 0.11653 -0.03889 L 0.15872 0.00115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03 L 0.03607 -0.02801 C 0.04466 -0.03704 0.05768 -0.0419 0.07136 -0.0419 C 0.08672 -0.0419 0.09922 -0.03704 0.10781 -0.02801 L 0.14935 0.01203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Чебурашка прыгает с кубика на кубик, а ты во время каждого прыжка произноси слог </a:t>
            </a:r>
            <a:r>
              <a:rPr lang="ru-RU" sz="2800" dirty="0" smtClean="0">
                <a:solidFill>
                  <a:srgbClr val="C00000"/>
                </a:solidFill>
              </a:rPr>
              <a:t>РУ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446469" y="4655704"/>
            <a:ext cx="1569076" cy="1378041"/>
          </a:xfrm>
          <a:prstGeom prst="cub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2399765" y="4655708"/>
            <a:ext cx="1569076" cy="1378041"/>
          </a:xfrm>
          <a:prstGeom prst="cube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4282227" y="4662150"/>
            <a:ext cx="1569076" cy="1378041"/>
          </a:xfrm>
          <a:prstGeom prst="cube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235523" y="4662150"/>
            <a:ext cx="1569076" cy="1378041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8117985" y="4655705"/>
            <a:ext cx="1569076" cy="1378041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уб 12"/>
          <p:cNvSpPr/>
          <p:nvPr/>
        </p:nvSpPr>
        <p:spPr>
          <a:xfrm>
            <a:off x="10071281" y="4655706"/>
            <a:ext cx="1569076" cy="1378041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33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" y="3185769"/>
            <a:ext cx="2137891" cy="1786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4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43" y="3125742"/>
            <a:ext cx="2035845" cy="1846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5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83" y="3125743"/>
            <a:ext cx="2077759" cy="1901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4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03" y="3133058"/>
            <a:ext cx="2027056" cy="1894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82" y="3129567"/>
            <a:ext cx="2015716" cy="1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04167 -0.04005 C 0.05039 -0.04908 0.06342 -0.05394 0.07722 -0.05394 C 0.09271 -0.05394 0.10521 -0.04908 0.11394 -0.04005 L 0.15573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4153 -0.04005 C 0.05013 -0.04908 0.06315 -0.05394 0.07682 -0.05394 C 0.09232 -0.05394 0.10469 -0.04908 0.11328 -0.04005 L 0.15495 4.07407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856 L 0.04597 -0.05115 C 0.05495 -0.06064 0.06849 -0.06574 0.08268 -0.06574 C 0.09883 -0.06574 0.11172 -0.06064 0.1207 -0.05115 L 0.16393 -0.0085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28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347 L 0.0414 -0.04051 C 0.05 -0.04885 0.06289 -0.05324 0.07643 -0.05324 C 0.09167 -0.05324 0.10403 -0.04885 0.11263 -0.04051 L 0.15377 -0.00347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-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209 L 0.0388 -0.0463 C 0.0474 -0.05625 0.06029 -0.06158 0.07396 -0.06158 C 0.08932 -0.06158 0.10169 -0.05625 0.11029 -0.0463 L 0.15169 -0.00209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Лягушка прыгает с кубика на кубик, а ты во время каждого прыжка произноси слог </a:t>
            </a:r>
            <a:r>
              <a:rPr lang="ru-RU" sz="2800" dirty="0" smtClean="0">
                <a:solidFill>
                  <a:srgbClr val="C00000"/>
                </a:solidFill>
              </a:rPr>
              <a:t>РЫ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517303" y="4662150"/>
            <a:ext cx="1569076" cy="1378041"/>
          </a:xfrm>
          <a:prstGeom prst="cub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2399765" y="4655708"/>
            <a:ext cx="1569076" cy="1378041"/>
          </a:xfrm>
          <a:prstGeom prst="cub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4282227" y="4662150"/>
            <a:ext cx="1569076" cy="1378041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235523" y="4662150"/>
            <a:ext cx="1569076" cy="1378041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8117985" y="4655705"/>
            <a:ext cx="1569076" cy="1378041"/>
          </a:xfrm>
          <a:prstGeom prst="cub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Куб 12"/>
          <p:cNvSpPr/>
          <p:nvPr/>
        </p:nvSpPr>
        <p:spPr>
          <a:xfrm>
            <a:off x="10071281" y="4655706"/>
            <a:ext cx="1569076" cy="1378041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6" y="3400022"/>
            <a:ext cx="1622736" cy="1622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13" y="3424172"/>
            <a:ext cx="1598586" cy="1598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85" y="3400022"/>
            <a:ext cx="1630114" cy="1630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98" y="3431550"/>
            <a:ext cx="1598586" cy="1598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49" y="3400022"/>
            <a:ext cx="1612004" cy="16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5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185 L 0.04101 -0.04074 C 0.04948 -0.04931 0.06237 -0.05393 0.07578 -0.05393 C 0.09114 -0.05393 0.10338 -0.04931 0.11185 -0.04074 L 0.15299 -0.001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-2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347 L 0.04791 -0.04421 C 0.0569 -0.05347 0.07044 -0.05833 0.0845 -0.05833 C 0.10065 -0.05833 0.11354 -0.05347 0.12252 -0.04421 L 0.16575 -0.00347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2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-0.00232 L 0.05013 -0.04236 C 0.05898 -0.05139 0.07239 -0.05625 0.08632 -0.05625 C 0.10221 -0.05625 0.11497 -0.05139 0.12382 -0.04236 L 0.1664 -0.00232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27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1.85185E-6 L 0.04831 -0.04815 C 0.05677 -0.0588 0.06953 -0.06459 0.08294 -0.06459 C 0.09818 -0.06459 0.11042 -0.0588 0.11888 -0.04815 L 0.15976 1.85185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209 L 0.05 -0.04444 C 0.05911 -0.05486 0.07278 -0.06041 0.0871 -0.06041 C 0.10338 -0.06041 0.1164 -0.05486 0.12552 -0.04444 L 0.16927 0.00209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353</Words>
  <Application>Microsoft Office PowerPoint</Application>
  <PresentationFormat>Широкоэкранный</PresentationFormat>
  <Paragraphs>30</Paragraphs>
  <Slides>26</Slides>
  <Notes>2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Garamond</vt:lpstr>
      <vt:lpstr>Trebuchet MS</vt:lpstr>
      <vt:lpstr>Tw Cen MT</vt:lpstr>
      <vt:lpstr>Tw Cen MT Condensed</vt:lpstr>
      <vt:lpstr>Wingdings 3</vt:lpstr>
      <vt:lpstr>Savon</vt:lpstr>
      <vt:lpstr>Интеграл</vt:lpstr>
      <vt:lpstr>Метрополия</vt:lpstr>
      <vt:lpstr>Грань</vt:lpstr>
      <vt:lpstr> Логопедические игры для автоматизации звука Р в слогах</vt:lpstr>
      <vt:lpstr>Порычим вместе</vt:lpstr>
      <vt:lpstr>Тигр бежит по дорожке и рычит, открывая рот в конце дорожки так, как показывает символ, чтобы получился слог</vt:lpstr>
      <vt:lpstr>Презентация PowerPoint</vt:lpstr>
      <vt:lpstr>Поиграем на волшебном пианино. Нажимай на каждую волшебную клавишу - кружочек и повторяй песенку.</vt:lpstr>
      <vt:lpstr>Буратино прыгает с кубика на кубик, а ты во время каждого прыжка произноси слог РА. </vt:lpstr>
      <vt:lpstr>Мышонок прыгает с кубика на кубик, а ты во время каждого прыжка произноси слог РО.</vt:lpstr>
      <vt:lpstr>Чебурашка прыгает с кубика на кубик, а ты во время каждого прыжка произноси слог РУ.</vt:lpstr>
      <vt:lpstr>Лягушка прыгает с кубика на кубик, а ты во время каждого прыжка произноси слог РЫ.</vt:lpstr>
      <vt:lpstr>Незнайка прыгает с кубика на кубик, а ты во время каждого прыжка произноси слог РЭ.</vt:lpstr>
      <vt:lpstr>Во время взлета каждой ракеты произноси: А-РР. </vt:lpstr>
      <vt:lpstr>Во время полета каждого самолета произноси: О-РР. </vt:lpstr>
      <vt:lpstr>Во время полета каждого воздушного шара произноси: У-РР. </vt:lpstr>
      <vt:lpstr>Во время полета каждого вертолета произноси: И-РР. </vt:lpstr>
      <vt:lpstr>Во время полета каждой летающей тарелки произноси: Э-РР. </vt:lpstr>
      <vt:lpstr>Нажимай на каждый шарик по порядку, чтобы он взлетел, и произноси слог. На синий шарик произноси АР, а на зеленый ОР.</vt:lpstr>
      <vt:lpstr>Нажимай на каждую звездочку по порядку, чтобы она падала, и произноси слог. На красную звездочку произноси УР, а на желтую ИР.</vt:lpstr>
      <vt:lpstr>Построй домик. Нажимай на каждый кирпичик и на крышу и произноси АРА.</vt:lpstr>
      <vt:lpstr>Нажимай на каждую игрушку, чтобы повесить ее на елку и произноси при этом  ОРО.</vt:lpstr>
      <vt:lpstr>Нажимай на полянку. Если вырастет ромашка, произноси УРУ, если роза – ИРЫ.</vt:lpstr>
      <vt:lpstr>В тарелку нужно положить фрукты, а в сумку овощи. Скажи куда ты положишь появившийся фрукт или овощ, нажми на него, чтобы положить, при этом произноси ЭРЭ.</vt:lpstr>
      <vt:lpstr>Произноси слог ДРА, когда что-то падает и разбивается.</vt:lpstr>
      <vt:lpstr>Произноси слог ТРА, когда появляется салют.</vt:lpstr>
      <vt:lpstr>Ворона подлетает к зернышку и клюет его, произноси в это время слог КРА.</vt:lpstr>
      <vt:lpstr>МОЛОДЕЦ!   ТАК ДЕРЖАТЬ!</vt:lpstr>
      <vt:lpstr>Использованы материалы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Логопедические игры для автоматизации звука</dc:title>
  <dc:creator>Юлия Золотарева</dc:creator>
  <cp:lastModifiedBy>Юлия Золотарева</cp:lastModifiedBy>
  <cp:revision>241</cp:revision>
  <dcterms:created xsi:type="dcterms:W3CDTF">2014-07-16T06:36:57Z</dcterms:created>
  <dcterms:modified xsi:type="dcterms:W3CDTF">2014-07-30T09:06:59Z</dcterms:modified>
</cp:coreProperties>
</file>