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1" r:id="rId6"/>
    <p:sldId id="262" r:id="rId7"/>
    <p:sldId id="267" r:id="rId8"/>
    <p:sldId id="264" r:id="rId9"/>
    <p:sldId id="265" r:id="rId10"/>
    <p:sldId id="266" r:id="rId11"/>
    <p:sldId id="269" r:id="rId12"/>
    <p:sldId id="268" r:id="rId13"/>
    <p:sldId id="270" r:id="rId14"/>
    <p:sldId id="271" r:id="rId15"/>
  </p:sldIdLst>
  <p:sldSz cx="9144000" cy="6858000" type="screen4x3"/>
  <p:notesSz cx="6858000" cy="9144000"/>
  <p:defaultTextStyle>
    <a:defPPr>
      <a:defRPr lang="es-ES"/>
    </a:defPPr>
    <a:lvl1pPr algn="ctr" rtl="0" fontAlgn="base">
      <a:spcBef>
        <a:spcPct val="0"/>
      </a:spcBef>
      <a:spcAft>
        <a:spcPct val="0"/>
      </a:spcAft>
      <a:defRPr sz="6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6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6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6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6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6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6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6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6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99FF"/>
    <a:srgbClr val="FF99FF"/>
    <a:srgbClr val="66FFFF"/>
    <a:srgbClr val="CC99FF"/>
    <a:srgbClr val="FFFF00"/>
    <a:srgbClr val="CC00CC"/>
    <a:srgbClr val="CC0066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65" autoAdjust="0"/>
    <p:restoredTop sz="52669" autoAdjust="0"/>
  </p:normalViewPr>
  <p:slideViewPr>
    <p:cSldViewPr>
      <p:cViewPr>
        <p:scale>
          <a:sx n="80" d="100"/>
          <a:sy n="80" d="100"/>
        </p:scale>
        <p:origin x="-2502" y="-7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704E569-4E78-4522-A003-8E1C56E0B18D}" type="datetimeFigureOut">
              <a:rPr lang="ru-RU"/>
              <a:pPr>
                <a:defRPr/>
              </a:pPr>
              <a:t>28.01.2016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502583AA-77EC-4328-91B5-0FBBA25B9E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7019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EE2CC-53FA-42A3-BC23-5DA119581B2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9124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1F5FE-3545-4BAE-8409-FD2E8E95DAA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1228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771BA-9E97-4BB8-98EA-E365E349324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3788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99EF3-64E3-474D-AE76-0B7AADAAB7C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5092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6BF92-19F7-4CAF-A267-8D93845692D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3934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EF477-104C-4A4B-9416-CE5313265A1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2777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F8E13-CA9D-4D86-9842-C4EA3002709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4575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492FE-29AD-4E25-B646-80F9A0D1BFA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8846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7282B-0E71-4857-9EB5-1BDE9C426A3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3257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16884-26DE-4044-BD25-0B44A8949DF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1079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55111-CD68-471B-83CE-D3BFBC588FA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3105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FC20A27-6F15-4986-96F7-D1BBF5E6EDD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70" descr="tsvet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525" y="3079750"/>
            <a:ext cx="3165475" cy="37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20" name="Rectangle 172"/>
          <p:cNvSpPr>
            <a:spLocks noChangeArrowheads="1"/>
          </p:cNvSpPr>
          <p:nvPr/>
        </p:nvSpPr>
        <p:spPr bwMode="auto">
          <a:xfrm>
            <a:off x="142875" y="3071813"/>
            <a:ext cx="5929313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3300" b="1" i="1" dirty="0">
                <a:solidFill>
                  <a:srgbClr val="D12F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МАДОУ «Детский сад  № 78 </a:t>
            </a:r>
            <a:r>
              <a:rPr lang="ru-RU" sz="3300" b="1" i="1" dirty="0" err="1">
                <a:solidFill>
                  <a:srgbClr val="D12F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Семицветик</a:t>
            </a:r>
            <a:r>
              <a:rPr lang="ru-RU" sz="3300" b="1" i="1" dirty="0">
                <a:solidFill>
                  <a:srgbClr val="D12F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» г.Хабаровск Инструктор по физической культуре</a:t>
            </a:r>
            <a:r>
              <a:rPr lang="ru-RU" sz="3500" dirty="0">
                <a:latin typeface="Constantia" pitchFamily="18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85852" y="0"/>
            <a:ext cx="6715173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4400" b="1" i="1" kern="1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Абузярова</a:t>
            </a:r>
            <a:r>
              <a:rPr lang="ru-RU" sz="4400" b="1" i="1" kern="1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 </a:t>
            </a:r>
          </a:p>
          <a:p>
            <a:pPr>
              <a:defRPr/>
            </a:pPr>
            <a:r>
              <a:rPr lang="ru-RU" sz="4400" b="1" i="1" kern="1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Ирина Валерьевна </a:t>
            </a:r>
            <a:endParaRPr lang="ru-RU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626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6" name="Picture 6" descr="P10110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3857628"/>
            <a:ext cx="3681412" cy="2625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4325" name="Picture 5" descr="готова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1005" y="188913"/>
            <a:ext cx="4323608" cy="28828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4328" name="Picture 8" descr="SL73869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857232"/>
            <a:ext cx="3097212" cy="25860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4329" name="Picture 9" descr="P101109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3429000"/>
            <a:ext cx="3895708" cy="26019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Tm="16109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20" name="Picture 4" descr="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76250"/>
            <a:ext cx="3843337" cy="2882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8421" name="Picture 5" descr="P10110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76250"/>
            <a:ext cx="4429125" cy="2952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8422" name="Picture 6" descr="SL7347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716338"/>
            <a:ext cx="3995737" cy="2938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8423" name="Picture 7" descr="готово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716338"/>
            <a:ext cx="4211637" cy="28082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Tm="15328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FF"/>
            </a:gs>
            <a:gs pos="100000">
              <a:srgbClr val="99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6" name="Picture 4" descr="Отчет Цирк Цир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981075"/>
            <a:ext cx="3840163" cy="56165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87397" name="Picture 5" descr="Отчет Пришла Осень золотая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1000108"/>
            <a:ext cx="3767137" cy="55959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71992" y="0"/>
            <a:ext cx="897200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54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Праздники и развлечения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5078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100000">
              <a:srgbClr val="66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4" name="Picture 4" descr="Отчет Племя краснокожи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4084638" cy="59769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89445" name="Picture 5" descr="Отчет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428604"/>
            <a:ext cx="4075112" cy="59769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Tm="15171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714488"/>
            <a:ext cx="9274216" cy="255454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8000" b="1" cap="all" dirty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</a:rPr>
              <a:t>Спасибо за внимание!</a:t>
            </a:r>
            <a:endParaRPr lang="ru-RU" sz="8000" b="1" cap="all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343C1"/>
            </a:gs>
            <a:gs pos="50000">
              <a:srgbClr val="66CCFF"/>
            </a:gs>
            <a:gs pos="100000">
              <a:srgbClr val="4343C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76450"/>
            <a:ext cx="9144000" cy="4281488"/>
          </a:xfrm>
        </p:spPr>
        <p:txBody>
          <a:bodyPr/>
          <a:lstStyle/>
          <a:p>
            <a:pPr marL="631825" indent="0" eaLnBrk="1" hangingPunct="1">
              <a:lnSpc>
                <a:spcPct val="90000"/>
              </a:lnSpc>
              <a:buFontTx/>
              <a:buNone/>
              <a:defRPr/>
            </a:pPr>
            <a:r>
              <a:rPr lang="ru-RU" b="1" i="1" dirty="0" smtClean="0">
                <a:solidFill>
                  <a:srgbClr val="5720E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    </a:t>
            </a:r>
            <a:r>
              <a:rPr lang="ru-RU" b="1" i="1" spc="-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«…Игра, как никакая другая деятельность, способна организовать все силы ребенка, наполнить его существо самыми яркими эмоциями и таким образом в одно время и заглушать зарождающееся чувство усталости и доводить до высшей степени работоспособность организма…»</a:t>
            </a:r>
          </a:p>
          <a:p>
            <a:pPr algn="r" eaLnBrk="1" hangingPunct="1">
              <a:lnSpc>
                <a:spcPct val="90000"/>
              </a:lnSpc>
              <a:buFontTx/>
              <a:buNone/>
              <a:defRPr/>
            </a:pP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Е.А. Аркин</a:t>
            </a:r>
          </a:p>
        </p:txBody>
      </p:sp>
      <p:sp>
        <p:nvSpPr>
          <p:cNvPr id="154628" name="Rectangle 4"/>
          <p:cNvSpPr>
            <a:spLocks noChangeArrowheads="1"/>
          </p:cNvSpPr>
          <p:nvPr/>
        </p:nvSpPr>
        <p:spPr bwMode="auto">
          <a:xfrm>
            <a:off x="0" y="549275"/>
            <a:ext cx="88931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3200" i="1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Тема: «Физическое развитие дошкольников </a:t>
            </a:r>
          </a:p>
          <a:p>
            <a:pPr>
              <a:defRPr/>
            </a:pPr>
            <a:r>
              <a:rPr lang="ru-RU" sz="3200" i="1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средствами подвижных игр»</a:t>
            </a:r>
          </a:p>
        </p:txBody>
      </p:sp>
    </p:spTree>
  </p:cSld>
  <p:clrMapOvr>
    <a:masterClrMapping/>
  </p:clrMapOvr>
  <p:transition advTm="8313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66"/>
            </a:gs>
            <a:gs pos="100000">
              <a:srgbClr val="FFFF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8775" y="404813"/>
            <a:ext cx="8785225" cy="360045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Цель исследования:</a:t>
            </a:r>
            <a:r>
              <a:rPr lang="ru-RU" sz="32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 </a:t>
            </a:r>
            <a:r>
              <a:rPr lang="ru-RU" sz="3200" b="1" i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изучить возможности подвижных игр в физическом развитии дошкольников.</a:t>
            </a:r>
          </a:p>
          <a:p>
            <a:pPr eaLnBrk="1" hangingPunct="1">
              <a:defRPr/>
            </a:pPr>
            <a:r>
              <a:rPr lang="ru-RU" sz="40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Объект исследования:</a:t>
            </a:r>
            <a:r>
              <a:rPr lang="ru-RU" sz="32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 </a:t>
            </a:r>
            <a:r>
              <a:rPr lang="ru-RU" sz="3200" b="1" i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физическое развитие детей старшего дошкольного возраста в ДОУ.</a:t>
            </a:r>
          </a:p>
          <a:p>
            <a:pPr eaLnBrk="1" hangingPunct="1">
              <a:defRPr/>
            </a:pPr>
            <a:r>
              <a:rPr lang="ru-RU" sz="40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Предмет исследования:</a:t>
            </a:r>
            <a:r>
              <a:rPr lang="ru-RU" sz="32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 </a:t>
            </a:r>
            <a:r>
              <a:rPr lang="ru-RU" sz="3200" b="1" i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подвижная игра как средство физического развития дошкольников в ДОУ.</a:t>
            </a:r>
          </a:p>
        </p:txBody>
      </p:sp>
    </p:spTree>
  </p:cSld>
  <p:clrMapOvr>
    <a:masterClrMapping/>
  </p:clrMapOvr>
  <p:transition advTm="9453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285875"/>
            <a:ext cx="8786812" cy="5143500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altLang="ru-RU" smtClean="0">
                <a:solidFill>
                  <a:srgbClr val="000099"/>
                </a:solidFill>
                <a:latin typeface="Constantia" pitchFamily="18" charset="0"/>
              </a:rPr>
              <a:t>Изучить и проанализировать психолого-педагогическую и методическую литературу по проблеме исследования.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altLang="ru-RU" smtClean="0">
                <a:solidFill>
                  <a:srgbClr val="000099"/>
                </a:solidFill>
                <a:latin typeface="Constantia" pitchFamily="18" charset="0"/>
              </a:rPr>
              <a:t>Организовать опытную проверку</a:t>
            </a:r>
            <a:r>
              <a:rPr lang="ru-RU" altLang="ru-RU" smtClean="0">
                <a:latin typeface="Constantia" pitchFamily="18" charset="0"/>
              </a:rPr>
              <a:t> </a:t>
            </a:r>
            <a:r>
              <a:rPr lang="ru-RU" altLang="ru-RU" smtClean="0">
                <a:solidFill>
                  <a:srgbClr val="000099"/>
                </a:solidFill>
                <a:latin typeface="Constantia" pitchFamily="18" charset="0"/>
              </a:rPr>
              <a:t>полученных данных и апробировать их на практике.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altLang="ru-RU" smtClean="0">
                <a:solidFill>
                  <a:srgbClr val="000099"/>
                </a:solidFill>
                <a:latin typeface="Constantia" pitchFamily="18" charset="0"/>
              </a:rPr>
              <a:t>Проанализировать роль подвижных игр в физическом развитии дошкольников.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altLang="ru-RU" smtClean="0">
                <a:solidFill>
                  <a:srgbClr val="000099"/>
                </a:solidFill>
                <a:latin typeface="Constantia" pitchFamily="18" charset="0"/>
              </a:rPr>
              <a:t>Описать методики использования подвижных игр в физическом развитии дошкольников.</a:t>
            </a:r>
          </a:p>
        </p:txBody>
      </p:sp>
      <p:sp>
        <p:nvSpPr>
          <p:cNvPr id="5123" name="WordArt 4"/>
          <p:cNvSpPr>
            <a:spLocks noChangeArrowheads="1" noChangeShapeType="1" noTextEdit="1"/>
          </p:cNvSpPr>
          <p:nvPr/>
        </p:nvSpPr>
        <p:spPr bwMode="auto">
          <a:xfrm>
            <a:off x="2484438" y="260350"/>
            <a:ext cx="4476750" cy="646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Задачи исследования:</a:t>
            </a:r>
          </a:p>
        </p:txBody>
      </p:sp>
    </p:spTree>
  </p:cSld>
  <p:clrMapOvr>
    <a:masterClrMapping/>
  </p:clrMapOvr>
  <p:transition advTm="14203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643063"/>
            <a:ext cx="8229600" cy="4525962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4000" b="1" i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Подвижная игра - сложная двигательная, эмоционально-окрашенная деятельность, обусловленная  точно установленными правилами.</a:t>
            </a:r>
          </a:p>
        </p:txBody>
      </p:sp>
    </p:spTree>
  </p:cSld>
  <p:clrMapOvr>
    <a:masterClrMapping/>
  </p:clrMapOvr>
  <p:transition advTm="10172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E6DCAC"/>
            </a:gs>
            <a:gs pos="100000">
              <a:srgbClr val="DACC8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i="1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Классификация подвижных игр по степени физической нагрузки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9144000" cy="5256212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  <a:tabLst>
                <a:tab pos="8051800" algn="l"/>
              </a:tabLst>
              <a:defRPr/>
            </a:pPr>
            <a:r>
              <a:rPr lang="ru-RU" sz="1800" b="1" i="1" dirty="0" smtClean="0">
                <a:solidFill>
                  <a:srgbClr val="6600CC"/>
                </a:solidFill>
                <a:latin typeface="Constantia" pitchFamily="18" charset="0"/>
              </a:rPr>
              <a:t>ИГРЫ БОЛЬШОЙ ПОДВИЖНОСТИ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  <a:tabLst>
                <a:tab pos="8051800" algn="l"/>
              </a:tabLst>
              <a:defRPr/>
            </a:pPr>
            <a:endParaRPr lang="ru-RU" sz="1000" b="1" i="1" dirty="0" smtClean="0">
              <a:solidFill>
                <a:srgbClr val="008080"/>
              </a:solidFill>
              <a:latin typeface="Constantia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  <a:tabLst>
                <a:tab pos="8051800" algn="l"/>
              </a:tabLst>
              <a:defRPr/>
            </a:pPr>
            <a:r>
              <a:rPr lang="ru-RU" sz="1800" b="1" i="1" dirty="0" smtClean="0">
                <a:solidFill>
                  <a:schemeClr val="accent2"/>
                </a:solidFill>
                <a:latin typeface="Constantia" pitchFamily="18" charset="0"/>
              </a:rPr>
              <a:t>Одновременно участвует вся группа детей. Построены они в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  <a:tabLst>
                <a:tab pos="8051800" algn="l"/>
              </a:tabLst>
              <a:defRPr/>
            </a:pPr>
            <a:r>
              <a:rPr lang="ru-RU" sz="1800" b="1" i="1" dirty="0" smtClean="0">
                <a:solidFill>
                  <a:schemeClr val="accent2"/>
                </a:solidFill>
                <a:latin typeface="Constantia" pitchFamily="18" charset="0"/>
              </a:rPr>
              <a:t>основном на таких движениях, как длительный или ускоренный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  <a:tabLst>
                <a:tab pos="8051800" algn="l"/>
              </a:tabLst>
              <a:defRPr/>
            </a:pPr>
            <a:r>
              <a:rPr lang="ru-RU" sz="1800" b="1" i="1" dirty="0" smtClean="0">
                <a:solidFill>
                  <a:schemeClr val="accent2"/>
                </a:solidFill>
                <a:latin typeface="Constantia" pitchFamily="18" charset="0"/>
              </a:rPr>
              <a:t>бег и прыжки на скорость, могут иметь разные комбинации 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  <a:tabLst>
                <a:tab pos="8051800" algn="l"/>
              </a:tabLst>
              <a:defRPr/>
            </a:pPr>
            <a:r>
              <a:rPr lang="ru-RU" sz="1800" b="1" i="1" dirty="0" smtClean="0">
                <a:solidFill>
                  <a:schemeClr val="accent2"/>
                </a:solidFill>
                <a:latin typeface="Constantia" pitchFamily="18" charset="0"/>
              </a:rPr>
              <a:t>движений («Пятнашки», «Мы веселые ребята», «Бездомный заяц»).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  <a:tabLst>
                <a:tab pos="8051800" algn="l"/>
              </a:tabLst>
              <a:defRPr/>
            </a:pPr>
            <a:endParaRPr lang="ru-RU" sz="1800" b="1" i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nstantia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  <a:tabLst>
                <a:tab pos="8051800" algn="l"/>
              </a:tabLst>
              <a:defRPr/>
            </a:pPr>
            <a:r>
              <a:rPr lang="ru-RU" sz="1800" b="1" i="1" dirty="0" smtClean="0">
                <a:solidFill>
                  <a:srgbClr val="6600CC"/>
                </a:solidFill>
                <a:latin typeface="Constantia" pitchFamily="18" charset="0"/>
              </a:rPr>
              <a:t>ИГРЫ СРЕДНЕЙ ПОДВИЖНОСТИ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  <a:tabLst>
                <a:tab pos="8051800" algn="l"/>
              </a:tabLst>
              <a:defRPr/>
            </a:pPr>
            <a:endParaRPr lang="ru-RU" sz="1200" b="1" i="1" dirty="0" smtClean="0">
              <a:solidFill>
                <a:srgbClr val="6600CC"/>
              </a:solidFill>
              <a:latin typeface="Constantia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  <a:tabLst>
                <a:tab pos="8051800" algn="l"/>
              </a:tabLst>
              <a:defRPr/>
            </a:pPr>
            <a:r>
              <a:rPr lang="ru-RU" sz="1800" b="1" i="1" dirty="0" smtClean="0">
                <a:solidFill>
                  <a:srgbClr val="000099"/>
                </a:solidFill>
                <a:latin typeface="Constantia" pitchFamily="18" charset="0"/>
              </a:rPr>
              <a:t>Активно участвует вся группа, но характер движений играющих 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  <a:tabLst>
                <a:tab pos="8051800" algn="l"/>
              </a:tabLst>
              <a:defRPr/>
            </a:pPr>
            <a:r>
              <a:rPr lang="ru-RU" sz="1800" b="1" i="1" dirty="0" smtClean="0">
                <a:solidFill>
                  <a:srgbClr val="000099"/>
                </a:solidFill>
                <a:latin typeface="Constantia" pitchFamily="18" charset="0"/>
              </a:rPr>
              <a:t>относительно спокойный (ходьба, передача предметов) или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  <a:tabLst>
                <a:tab pos="8051800" algn="l"/>
              </a:tabLst>
              <a:defRPr/>
            </a:pPr>
            <a:r>
              <a:rPr lang="ru-RU" sz="1800" b="1" i="1" dirty="0" smtClean="0">
                <a:solidFill>
                  <a:srgbClr val="000099"/>
                </a:solidFill>
                <a:latin typeface="Constantia" pitchFamily="18" charset="0"/>
              </a:rPr>
              <a:t>движение выполняется подгруппами («Море волнуется раз,…», «Магазин игрушек», «Пустое место»).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  <a:tabLst>
                <a:tab pos="8051800" algn="l"/>
              </a:tabLst>
              <a:defRPr/>
            </a:pPr>
            <a:endParaRPr lang="ru-RU" sz="1800" b="1" i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nstantia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  <a:tabLst>
                <a:tab pos="8051800" algn="l"/>
              </a:tabLst>
              <a:defRPr/>
            </a:pPr>
            <a:r>
              <a:rPr lang="ru-RU" sz="1800" b="1" i="1" dirty="0" smtClean="0">
                <a:solidFill>
                  <a:srgbClr val="6600CC"/>
                </a:solidFill>
                <a:latin typeface="Constantia" pitchFamily="18" charset="0"/>
              </a:rPr>
              <a:t>ИГРЫ МАЛОЙ ПОДВИЖНОСТИ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  <a:tabLst>
                <a:tab pos="8051800" algn="l"/>
              </a:tabLst>
              <a:defRPr/>
            </a:pPr>
            <a:endParaRPr lang="ru-RU" sz="1000" b="1" i="1" dirty="0" smtClean="0">
              <a:latin typeface="Constantia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  <a:tabLst>
                <a:tab pos="8051800" algn="l"/>
              </a:tabLst>
              <a:defRPr/>
            </a:pPr>
            <a:r>
              <a:rPr lang="ru-RU" sz="1800" b="1" i="1" dirty="0" smtClean="0">
                <a:solidFill>
                  <a:srgbClr val="000099"/>
                </a:solidFill>
                <a:latin typeface="Constantia" pitchFamily="18" charset="0"/>
              </a:rPr>
              <a:t>Движения выполняются в медленном темпе,  есть статичные 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  <a:tabLst>
                <a:tab pos="8051800" algn="l"/>
              </a:tabLst>
              <a:defRPr/>
            </a:pPr>
            <a:r>
              <a:rPr lang="ru-RU" sz="1800" b="1" i="1" dirty="0" smtClean="0">
                <a:solidFill>
                  <a:srgbClr val="000099"/>
                </a:solidFill>
                <a:latin typeface="Constantia" pitchFamily="18" charset="0"/>
              </a:rPr>
              <a:t>положения, часто с проговариванием и пением, с одним 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  <a:tabLst>
                <a:tab pos="8051800" algn="l"/>
              </a:tabLst>
              <a:defRPr/>
            </a:pPr>
            <a:r>
              <a:rPr lang="ru-RU" sz="1800" b="1" i="1" dirty="0" smtClean="0">
                <a:solidFill>
                  <a:srgbClr val="000099"/>
                </a:solidFill>
                <a:latin typeface="Constantia" pitchFamily="18" charset="0"/>
              </a:rPr>
              <a:t>водящим или без него, творческие игры, дидактической 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  <a:tabLst>
                <a:tab pos="8051800" algn="l"/>
              </a:tabLst>
              <a:defRPr/>
            </a:pPr>
            <a:r>
              <a:rPr lang="ru-RU" sz="1800" b="1" i="1" dirty="0" smtClean="0">
                <a:solidFill>
                  <a:srgbClr val="000099"/>
                </a:solidFill>
                <a:latin typeface="Constantia" pitchFamily="18" charset="0"/>
              </a:rPr>
              <a:t>направленности, (игры с ходьбой, игры на внимание и 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  <a:tabLst>
                <a:tab pos="8051800" algn="l"/>
              </a:tabLst>
              <a:defRPr/>
            </a:pPr>
            <a:r>
              <a:rPr lang="ru-RU" sz="1800" b="1" i="1" dirty="0" smtClean="0">
                <a:solidFill>
                  <a:srgbClr val="000099"/>
                </a:solidFill>
                <a:latin typeface="Constantia" pitchFamily="18" charset="0"/>
              </a:rPr>
              <a:t>координацию), («Чего не стало?», «Кто позвал?»).</a:t>
            </a:r>
          </a:p>
        </p:txBody>
      </p:sp>
    </p:spTree>
  </p:cSld>
  <p:clrMapOvr>
    <a:masterClrMapping/>
  </p:clrMapOvr>
  <p:transition advTm="23234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FF"/>
            </a:gs>
            <a:gs pos="100000">
              <a:srgbClr val="FFCC99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2" name="Picture 4" descr="IMG_13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286256"/>
            <a:ext cx="5143536" cy="21226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317" name="Picture 5" descr="C:\Documents and Settings\LENA\Рабочий стол\мячик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42852"/>
            <a:ext cx="2928958" cy="22985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320" name="Picture 8" descr="C:\Documents and Settings\LENA\Рабочий стол\пожарные на учениях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2571744"/>
            <a:ext cx="2324023" cy="4000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321" name="Picture 9" descr="C:\Documents and Settings\LENA\Рабочий стол\Хозяюшка  июль  2014 год 0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14290"/>
            <a:ext cx="4572032" cy="3215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Tm="20812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6" name="Picture 4" descr="Кто и птички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3213100"/>
            <a:ext cx="3300413" cy="3384550"/>
          </a:xfrm>
          <a:prstGeom prst="roundRect">
            <a:avLst>
              <a:gd name="adj" fmla="val 16667"/>
            </a:avLst>
          </a:prstGeom>
          <a:ln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2277" name="Picture 5" descr="ФОТО Физкультура ИГРЫ 0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88913"/>
            <a:ext cx="3186112" cy="3455987"/>
          </a:xfrm>
          <a:prstGeom prst="roundRect">
            <a:avLst>
              <a:gd name="adj" fmla="val 16667"/>
            </a:avLst>
          </a:prstGeom>
          <a:ln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2278" name="Picture 6" descr="Занятия по физической культуре 3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638" y="260350"/>
            <a:ext cx="4537075" cy="2836863"/>
          </a:xfrm>
          <a:prstGeom prst="roundRect">
            <a:avLst>
              <a:gd name="adj" fmla="val 16667"/>
            </a:avLst>
          </a:prstGeom>
          <a:ln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2279" name="Picture 7" descr="Совушк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000504"/>
            <a:ext cx="5149850" cy="2689225"/>
          </a:xfrm>
          <a:prstGeom prst="roundRect">
            <a:avLst>
              <a:gd name="adj" fmla="val 16667"/>
            </a:avLst>
          </a:prstGeom>
          <a:ln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Tm="15016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0"/>
            <a:ext cx="7742237" cy="635793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БЕССЮЖЕТНЫЕ</a:t>
            </a:r>
            <a:r>
              <a:rPr lang="ru-RU" sz="2800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 </a:t>
            </a:r>
            <a:r>
              <a:rPr lang="ru-RU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ИГРЫ</a:t>
            </a:r>
            <a:endParaRPr lang="ru-RU" sz="2800" b="1" i="1" dirty="0" smtClean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900" b="1" i="1" dirty="0" smtClean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</a:endParaRPr>
          </a:p>
          <a:p>
            <a:pPr marL="1076325" indent="0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ru-RU" sz="2800" dirty="0" smtClean="0">
                <a:latin typeface="Constantia" pitchFamily="18" charset="0"/>
              </a:rPr>
              <a:t>не </a:t>
            </a:r>
            <a:r>
              <a:rPr lang="ru-RU" dirty="0" smtClean="0">
                <a:latin typeface="Constantia" pitchFamily="18" charset="0"/>
              </a:rPr>
              <a:t>имеют сюжета, образов («</a:t>
            </a:r>
            <a:r>
              <a:rPr lang="ru-RU" dirty="0" err="1" smtClean="0">
                <a:latin typeface="Constantia" pitchFamily="18" charset="0"/>
              </a:rPr>
              <a:t>Ловишки</a:t>
            </a:r>
            <a:r>
              <a:rPr lang="ru-RU" dirty="0" smtClean="0">
                <a:latin typeface="Constantia" pitchFamily="18" charset="0"/>
              </a:rPr>
              <a:t>», «Сделай фигуру», «Найди себе пару»); </a:t>
            </a:r>
          </a:p>
          <a:p>
            <a:pPr marL="1076325" indent="0" algn="just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endParaRPr lang="ru-RU" sz="1400" dirty="0" smtClean="0">
              <a:latin typeface="Constantia" pitchFamily="18" charset="0"/>
            </a:endParaRPr>
          </a:p>
          <a:p>
            <a:pPr marL="1076325" indent="0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ru-RU" dirty="0" smtClean="0">
                <a:latin typeface="Constantia" pitchFamily="18" charset="0"/>
              </a:rPr>
              <a:t> сходны с сюжетными играми наличием правил, ролей, взаимообусловленностью игровых действий всех участников;</a:t>
            </a:r>
          </a:p>
          <a:p>
            <a:pPr marL="1076325" indent="0" algn="just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endParaRPr lang="ru-RU" sz="1200" dirty="0" smtClean="0">
              <a:latin typeface="Constantia" pitchFamily="18" charset="0"/>
            </a:endParaRPr>
          </a:p>
          <a:p>
            <a:pPr marL="1076325" indent="0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ru-RU" dirty="0" smtClean="0">
                <a:latin typeface="Constantia" pitchFamily="18" charset="0"/>
              </a:rPr>
              <a:t> связаны с выполнением конкретного двигательного задания;</a:t>
            </a:r>
          </a:p>
          <a:p>
            <a:pPr marL="1076325" indent="0" algn="just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endParaRPr lang="ru-RU" sz="1800" dirty="0" smtClean="0">
              <a:latin typeface="Constantia" pitchFamily="18" charset="0"/>
            </a:endParaRPr>
          </a:p>
          <a:p>
            <a:pPr marL="1076325" indent="0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ru-RU" dirty="0" smtClean="0">
                <a:latin typeface="Constantia" pitchFamily="18" charset="0"/>
              </a:rPr>
              <a:t>игры с использованием предметов (кегли, серсо, </a:t>
            </a:r>
            <a:r>
              <a:rPr lang="ru-RU" dirty="0" err="1" smtClean="0">
                <a:latin typeface="Constantia" pitchFamily="18" charset="0"/>
              </a:rPr>
              <a:t>кольцебросс</a:t>
            </a:r>
            <a:r>
              <a:rPr lang="ru-RU" dirty="0" smtClean="0">
                <a:latin typeface="Constantia" pitchFamily="18" charset="0"/>
              </a:rPr>
              <a:t>, «школа мяча»</a:t>
            </a:r>
          </a:p>
        </p:txBody>
      </p:sp>
    </p:spTree>
  </p:cSld>
  <p:clrMapOvr>
    <a:masterClrMapping/>
  </p:clrMapOvr>
  <p:transition advTm="14109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6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6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5331</TotalTime>
  <Words>369</Words>
  <Application>Microsoft Office PowerPoint</Application>
  <PresentationFormat>Экран (4:3)</PresentationFormat>
  <Paragraphs>48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Constantia</vt:lpstr>
      <vt:lpstr>Wingdings</vt:lpstr>
      <vt:lpstr>Diseño predeterminado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Классификация подвижных игр по степени физической нагрузки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ADMIN</cp:lastModifiedBy>
  <cp:revision>784</cp:revision>
  <dcterms:created xsi:type="dcterms:W3CDTF">2010-05-23T14:28:12Z</dcterms:created>
  <dcterms:modified xsi:type="dcterms:W3CDTF">2016-01-28T12:39:29Z</dcterms:modified>
</cp:coreProperties>
</file>