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0" r:id="rId4"/>
    <p:sldId id="289" r:id="rId5"/>
    <p:sldId id="261" r:id="rId6"/>
    <p:sldId id="262" r:id="rId7"/>
    <p:sldId id="263" r:id="rId8"/>
    <p:sldId id="264" r:id="rId9"/>
    <p:sldId id="265" r:id="rId10"/>
    <p:sldId id="266" r:id="rId11"/>
    <p:sldId id="267" r:id="rId12"/>
    <p:sldId id="268" r:id="rId13"/>
    <p:sldId id="277" r:id="rId14"/>
    <p:sldId id="278" r:id="rId15"/>
    <p:sldId id="274" r:id="rId16"/>
    <p:sldId id="270" r:id="rId17"/>
    <p:sldId id="272" r:id="rId18"/>
    <p:sldId id="279" r:id="rId19"/>
    <p:sldId id="273" r:id="rId20"/>
    <p:sldId id="271" r:id="rId21"/>
    <p:sldId id="275" r:id="rId22"/>
    <p:sldId id="280" r:id="rId23"/>
    <p:sldId id="281" r:id="rId24"/>
    <p:sldId id="282" r:id="rId25"/>
    <p:sldId id="283" r:id="rId26"/>
    <p:sldId id="284" r:id="rId27"/>
    <p:sldId id="276" r:id="rId28"/>
    <p:sldId id="285" r:id="rId29"/>
    <p:sldId id="286" r:id="rId30"/>
    <p:sldId id="287" r:id="rId31"/>
    <p:sldId id="290" r:id="rId32"/>
    <p:sldId id="288" r:id="rId33"/>
  </p:sldIdLst>
  <p:sldSz cx="9144000" cy="6858000" type="screen4x3"/>
  <p:notesSz cx="6858000" cy="9144000"/>
  <p:embeddedFontLst>
    <p:embeddedFont>
      <p:font typeface="SkazkaForSerge" panose="020B0604020202020204" charset="0"/>
      <p:regular r:id="rId34"/>
    </p:embeddedFont>
    <p:embeddedFont>
      <p:font typeface="Georgia" panose="02040502050405020303" pitchFamily="18" charset="0"/>
      <p:regular r:id="rId35"/>
      <p:bold r:id="rId36"/>
      <p:italic r:id="rId37"/>
      <p:boldItalic r:id="rId38"/>
    </p:embeddedFont>
  </p:embeddedFontLst>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CC66FF"/>
    <a:srgbClr val="00FFCC"/>
    <a:srgbClr val="F90B05"/>
    <a:srgbClr val="A42320"/>
    <a:srgbClr val="C42A26"/>
    <a:srgbClr val="8D1E1B"/>
    <a:srgbClr val="820041"/>
    <a:srgbClr val="B05408"/>
    <a:srgbClr val="99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19" autoAdjust="0"/>
    <p:restoredTop sz="94574" autoAdjust="0"/>
  </p:normalViewPr>
  <p:slideViewPr>
    <p:cSldViewPr>
      <p:cViewPr varScale="1">
        <p:scale>
          <a:sx n="84" d="100"/>
          <a:sy n="84" d="100"/>
        </p:scale>
        <p:origin x="96" y="486"/>
      </p:cViewPr>
      <p:guideLst>
        <p:guide orient="horz" pos="2160"/>
        <p:guide pos="2880"/>
      </p:guideLst>
    </p:cSldViewPr>
  </p:slideViewPr>
  <p:outlineViewPr>
    <p:cViewPr>
      <p:scale>
        <a:sx n="33" d="100"/>
        <a:sy n="33" d="100"/>
      </p:scale>
      <p:origin x="48"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10.12.2016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10.12.2016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2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2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1.jpeg"/><Relationship Id="rId7" Type="http://schemas.openxmlformats.org/officeDocument/2006/relationships/image" Target="../media/image115.jpeg"/><Relationship Id="rId2" Type="http://schemas.openxmlformats.org/officeDocument/2006/relationships/image" Target="../media/image110.jpe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10" Type="http://schemas.openxmlformats.org/officeDocument/2006/relationships/image" Target="../media/image118.jpeg"/><Relationship Id="rId4" Type="http://schemas.openxmlformats.org/officeDocument/2006/relationships/image" Target="../media/image112.jpeg"/><Relationship Id="rId9" Type="http://schemas.openxmlformats.org/officeDocument/2006/relationships/image" Target="../media/image117.jpeg"/></Relationships>
</file>

<file path=ppt/slides/_rels/slide3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57620" y="3143248"/>
            <a:ext cx="4896544" cy="1000132"/>
          </a:xfrm>
        </p:spPr>
        <p:txBody>
          <a:bodyPr>
            <a:noAutofit/>
            <a:scene3d>
              <a:camera prst="orthographicFront"/>
              <a:lightRig rig="flat" dir="tl">
                <a:rot lat="0" lon="0" rev="6600000"/>
              </a:lightRig>
            </a:scene3d>
            <a:sp3d extrusionH="31750" contourW="12700">
              <a:bevelT w="63500" h="57150"/>
              <a:contourClr>
                <a:schemeClr val="accent2">
                  <a:shade val="75000"/>
                </a:schemeClr>
              </a:contourClr>
            </a:sp3d>
          </a:bodyPr>
          <a:lstStyle/>
          <a:p>
            <a:r>
              <a:rPr lang="ru-RU" sz="4800" dirty="0" smtClean="0">
                <a:latin typeface="SkazkaForSerge"/>
              </a:rPr>
              <a:t>«Раз-словечко, два - словечко…»</a:t>
            </a:r>
            <a:r>
              <a:rPr lang="ru-RU" sz="2400" dirty="0" smtClean="0">
                <a:latin typeface="SkazkaForSerge"/>
              </a:rPr>
              <a:t/>
            </a:r>
            <a:br>
              <a:rPr lang="ru-RU" sz="2400" dirty="0" smtClean="0">
                <a:latin typeface="SkazkaForSerge"/>
              </a:rPr>
            </a:br>
            <a:r>
              <a:rPr lang="ru-RU" sz="5400" dirty="0" smtClean="0"/>
              <a:t/>
            </a:r>
            <a:br>
              <a:rPr lang="ru-RU" sz="5400" dirty="0" smtClean="0"/>
            </a:br>
            <a:endParaRPr lang="ru-RU" sz="5400" b="1" dirty="0">
              <a:ln w="11430"/>
              <a:solidFill>
                <a:srgbClr val="CC0066"/>
              </a:solidFill>
              <a:effectLst>
                <a:outerShdw blurRad="50800" dist="39000" dir="5460000" algn="tl">
                  <a:srgbClr val="000000">
                    <a:alpha val="38000"/>
                  </a:srgbClr>
                </a:outerShdw>
              </a:effectLst>
              <a:latin typeface="SkazkaForSerge" pitchFamily="18" charset="0"/>
            </a:endParaRPr>
          </a:p>
        </p:txBody>
      </p:sp>
      <p:sp>
        <p:nvSpPr>
          <p:cNvPr id="3" name="Подзаголовок 2"/>
          <p:cNvSpPr>
            <a:spLocks noGrp="1"/>
          </p:cNvSpPr>
          <p:nvPr>
            <p:ph type="subTitle" idx="1"/>
          </p:nvPr>
        </p:nvSpPr>
        <p:spPr>
          <a:xfrm>
            <a:off x="4500562" y="5072074"/>
            <a:ext cx="4319910" cy="949214"/>
          </a:xfrm>
        </p:spPr>
        <p:txBody>
          <a:bodyPr>
            <a:noAutofit/>
          </a:bodyPr>
          <a:lstStyle/>
          <a:p>
            <a:pPr>
              <a:spcBef>
                <a:spcPts val="0"/>
              </a:spcBef>
            </a:pPr>
            <a:r>
              <a:rPr lang="ru-RU" sz="1800" dirty="0" smtClean="0">
                <a:solidFill>
                  <a:schemeClr val="tx1"/>
                </a:solidFill>
                <a:latin typeface="SkazkaForSerge" pitchFamily="18" charset="0"/>
              </a:rPr>
              <a:t>Васильева Елена </a:t>
            </a:r>
            <a:r>
              <a:rPr lang="ru-RU" sz="1800" dirty="0" smtClean="0">
                <a:solidFill>
                  <a:schemeClr val="tx1"/>
                </a:solidFill>
                <a:latin typeface="SkazkaForSerge" pitchFamily="18" charset="0"/>
              </a:rPr>
              <a:t>Николаевна</a:t>
            </a:r>
            <a:endParaRPr lang="ru-RU" sz="1800" dirty="0" smtClean="0">
              <a:solidFill>
                <a:schemeClr val="tx1"/>
              </a:solidFill>
              <a:latin typeface="SkazkaForSerge" pitchFamily="18" charset="0"/>
            </a:endParaRPr>
          </a:p>
        </p:txBody>
      </p:sp>
      <p:sp>
        <p:nvSpPr>
          <p:cNvPr id="4097" name="Rectangle 1"/>
          <p:cNvSpPr>
            <a:spLocks noChangeArrowheads="1"/>
          </p:cNvSpPr>
          <p:nvPr/>
        </p:nvSpPr>
        <p:spPr bwMode="auto">
          <a:xfrm>
            <a:off x="1403648" y="620688"/>
            <a:ext cx="7057381" cy="707886"/>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u="none" strike="noStrike" cap="none" normalizeH="0" baseline="0" dirty="0" smtClean="0">
                <a:ln>
                  <a:noFill/>
                </a:ln>
                <a:solidFill>
                  <a:schemeClr val="tx1"/>
                </a:solidFill>
                <a:effectLst/>
                <a:latin typeface="SkazkaForSerge"/>
                <a:ea typeface="Times New Roman" pitchFamily="18" charset="0"/>
              </a:rPr>
              <a:t>МБДОУ «Детский сад общеразвивающего вида № 50</a:t>
            </a:r>
            <a:r>
              <a:rPr kumimoji="0" lang="ru-RU" sz="2000" b="1" u="none" strike="noStrike" cap="none" normalizeH="0" baseline="0" dirty="0" smtClean="0">
                <a:ln>
                  <a:noFill/>
                </a:ln>
                <a:solidFill>
                  <a:schemeClr val="tx1"/>
                </a:solidFill>
                <a:effectLst/>
                <a:latin typeface="SkazkaForSerge"/>
                <a:ea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lang="ru-RU" sz="2000" b="1" dirty="0" smtClean="0">
                <a:latin typeface="SkazkaForSerge"/>
              </a:rPr>
              <a:t>                            Город Иваново</a:t>
            </a:r>
            <a:endParaRPr kumimoji="0" lang="ru-RU" sz="2000" b="0" u="none" strike="noStrike" cap="none" normalizeH="0" baseline="0" dirty="0" smtClean="0">
              <a:ln>
                <a:noFill/>
              </a:ln>
              <a:solidFill>
                <a:schemeClr val="tx1"/>
              </a:solidFill>
              <a:effectLst/>
              <a:latin typeface="SkazkaForSerge"/>
            </a:endParaRPr>
          </a:p>
        </p:txBody>
      </p:sp>
      <p:sp>
        <p:nvSpPr>
          <p:cNvPr id="5" name="Прямоугольник 4"/>
          <p:cNvSpPr/>
          <p:nvPr/>
        </p:nvSpPr>
        <p:spPr>
          <a:xfrm>
            <a:off x="5143504" y="4643446"/>
            <a:ext cx="2688557" cy="369332"/>
          </a:xfrm>
          <a:prstGeom prst="rect">
            <a:avLst/>
          </a:prstGeom>
        </p:spPr>
        <p:txBody>
          <a:bodyPr wrap="none">
            <a:spAutoFit/>
          </a:bodyPr>
          <a:lstStyle/>
          <a:p>
            <a:r>
              <a:rPr lang="ru-RU" dirty="0" smtClean="0">
                <a:latin typeface="SkazkaForSerge" pitchFamily="18" charset="0"/>
              </a:rPr>
              <a:t>Группа № 2 «Теремок»</a:t>
            </a:r>
            <a:endParaRPr lang="ru-RU" dirty="0"/>
          </a:p>
        </p:txBody>
      </p:sp>
    </p:spTree>
    <p:extLst>
      <p:ext uri="{BB962C8B-B14F-4D97-AF65-F5344CB8AC3E}">
        <p14:creationId xmlns:p14="http://schemas.microsoft.com/office/powerpoint/2010/main" val="7835511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82594"/>
          </a:xfrm>
        </p:spPr>
        <p:txBody>
          <a:bodyPr>
            <a:normAutofit/>
          </a:bodyPr>
          <a:lstStyle/>
          <a:p>
            <a:r>
              <a:rPr lang="ru-RU" sz="2000" b="1" dirty="0" smtClean="0">
                <a:solidFill>
                  <a:srgbClr val="F90B05"/>
                </a:solidFill>
              </a:rPr>
              <a:t>Массаж с помощью металлического колечка «</a:t>
            </a:r>
            <a:r>
              <a:rPr lang="ru-RU" sz="2000" b="1" dirty="0" err="1" smtClean="0">
                <a:solidFill>
                  <a:srgbClr val="F90B05"/>
                </a:solidFill>
              </a:rPr>
              <a:t>Су-джок</a:t>
            </a:r>
            <a:r>
              <a:rPr lang="ru-RU" sz="2000" b="1" dirty="0" smtClean="0">
                <a:solidFill>
                  <a:srgbClr val="F90B05"/>
                </a:solidFill>
              </a:rPr>
              <a:t>».</a:t>
            </a:r>
            <a:endParaRPr lang="ru-RU" sz="2000" dirty="0">
              <a:solidFill>
                <a:srgbClr val="F90B05"/>
              </a:solidFill>
            </a:endParaRPr>
          </a:p>
        </p:txBody>
      </p:sp>
      <p:sp>
        <p:nvSpPr>
          <p:cNvPr id="3" name="Содержимое 2"/>
          <p:cNvSpPr>
            <a:spLocks noGrp="1"/>
          </p:cNvSpPr>
          <p:nvPr>
            <p:ph idx="1"/>
          </p:nvPr>
        </p:nvSpPr>
        <p:spPr>
          <a:xfrm>
            <a:off x="500034" y="714357"/>
            <a:ext cx="8229600" cy="1928826"/>
          </a:xfrm>
        </p:spPr>
        <p:txBody>
          <a:bodyPr>
            <a:normAutofit/>
          </a:bodyPr>
          <a:lstStyle/>
          <a:p>
            <a:pPr marL="0" indent="0">
              <a:buNone/>
            </a:pPr>
            <a:r>
              <a:rPr lang="ru-RU" sz="1400" dirty="0" smtClean="0"/>
              <a:t>(«</a:t>
            </a:r>
            <a:r>
              <a:rPr lang="ru-RU" sz="1400" dirty="0" err="1" smtClean="0"/>
              <a:t>су-джок</a:t>
            </a:r>
            <a:r>
              <a:rPr lang="ru-RU" sz="1400" dirty="0" smtClean="0"/>
              <a:t>» в переводе с корейского означает «су» - кисть, «</a:t>
            </a:r>
            <a:r>
              <a:rPr lang="ru-RU" sz="1400" dirty="0" err="1" smtClean="0"/>
              <a:t>джок</a:t>
            </a:r>
            <a:r>
              <a:rPr lang="ru-RU" sz="1400" dirty="0" smtClean="0"/>
              <a:t>» - стопа) .</a:t>
            </a:r>
          </a:p>
          <a:p>
            <a:pPr marL="0" indent="0">
              <a:buNone/>
            </a:pPr>
            <a:r>
              <a:rPr lang="ru-RU" sz="1400" dirty="0" smtClean="0"/>
              <a:t>В работе с детьми полезно использовать </a:t>
            </a:r>
            <a:r>
              <a:rPr lang="ru-RU" sz="1400" dirty="0" err="1" smtClean="0"/>
              <a:t>самомассаж</a:t>
            </a:r>
            <a:r>
              <a:rPr lang="ru-RU" sz="1400" dirty="0" smtClean="0"/>
              <a:t> кистей. На руках существует множество энергетических точек. Катая мячик, мы воздействуем на эти точки, что благоприятно сказывается на работе всего организма. Каждый пальчик отвечает за работу внутреннего органа. Например, мизинец – сердце, безымянный – печень, средний – кишечник, указательный – желудок, большой палец – голова. При использовании массажа пальцев мы поем песенку про колечко:</a:t>
            </a:r>
          </a:p>
          <a:p>
            <a:pPr marL="0" indent="0">
              <a:buNone/>
            </a:pPr>
            <a:r>
              <a:rPr lang="ru-RU" sz="1400" dirty="0" smtClean="0"/>
              <a:t>«Я ношу, ношу колечко». Дети с удовольствием и интересом занимаются с такими колечками.</a:t>
            </a:r>
          </a:p>
          <a:p>
            <a:endParaRPr lang="ru-RU" dirty="0"/>
          </a:p>
        </p:txBody>
      </p:sp>
      <p:pic>
        <p:nvPicPr>
          <p:cNvPr id="4098" name="Picture 2" descr="http://www.maam.ru/upload/blogs/detsad-326727-1444054807.jpg"/>
          <p:cNvPicPr>
            <a:picLocks noChangeAspect="1" noChangeArrowheads="1"/>
          </p:cNvPicPr>
          <p:nvPr/>
        </p:nvPicPr>
        <p:blipFill>
          <a:blip r:embed="rId2" cstate="print"/>
          <a:srcRect/>
          <a:stretch>
            <a:fillRect/>
          </a:stretch>
        </p:blipFill>
        <p:spPr bwMode="auto">
          <a:xfrm>
            <a:off x="6929454" y="5053174"/>
            <a:ext cx="1728755" cy="1294628"/>
          </a:xfrm>
          <a:prstGeom prst="flowChartAlternateProcess">
            <a:avLst/>
          </a:prstGeom>
          <a:noFill/>
        </p:spPr>
      </p:pic>
      <p:pic>
        <p:nvPicPr>
          <p:cNvPr id="4100" name="Picture 4" descr="http://www.maam.ru/upload/blogs/detsad-326727-1444054743.jpg"/>
          <p:cNvPicPr>
            <a:picLocks noChangeAspect="1" noChangeArrowheads="1"/>
          </p:cNvPicPr>
          <p:nvPr/>
        </p:nvPicPr>
        <p:blipFill>
          <a:blip r:embed="rId3" cstate="print"/>
          <a:srcRect/>
          <a:stretch>
            <a:fillRect/>
          </a:stretch>
        </p:blipFill>
        <p:spPr bwMode="auto">
          <a:xfrm>
            <a:off x="500035" y="2643182"/>
            <a:ext cx="1714512" cy="1283962"/>
          </a:xfrm>
          <a:prstGeom prst="flowChartAlternateProcess">
            <a:avLst/>
          </a:prstGeom>
          <a:noFill/>
        </p:spPr>
      </p:pic>
      <p:pic>
        <p:nvPicPr>
          <p:cNvPr id="1026" name="Picture 2" descr="E:\Елена\Детский сад 50\Группа2\Camera 3\20151204_154845.jpg"/>
          <p:cNvPicPr>
            <a:picLocks noChangeAspect="1" noChangeArrowheads="1"/>
          </p:cNvPicPr>
          <p:nvPr/>
        </p:nvPicPr>
        <p:blipFill>
          <a:blip r:embed="rId4" cstate="print"/>
          <a:srcRect/>
          <a:stretch>
            <a:fillRect/>
          </a:stretch>
        </p:blipFill>
        <p:spPr bwMode="auto">
          <a:xfrm>
            <a:off x="2071670" y="3857628"/>
            <a:ext cx="2857520" cy="2143140"/>
          </a:xfrm>
          <a:prstGeom prst="flowChartAlternateProcess">
            <a:avLst/>
          </a:prstGeom>
          <a:noFill/>
        </p:spPr>
      </p:pic>
      <p:pic>
        <p:nvPicPr>
          <p:cNvPr id="1027" name="Picture 3" descr="E:\Елена\Детский сад 50\Группа2\Camera 3\20151204_154240.jpg"/>
          <p:cNvPicPr>
            <a:picLocks noChangeAspect="1" noChangeArrowheads="1"/>
          </p:cNvPicPr>
          <p:nvPr/>
        </p:nvPicPr>
        <p:blipFill>
          <a:blip r:embed="rId5" cstate="print"/>
          <a:srcRect/>
          <a:stretch>
            <a:fillRect/>
          </a:stretch>
        </p:blipFill>
        <p:spPr bwMode="auto">
          <a:xfrm>
            <a:off x="5072066" y="2428868"/>
            <a:ext cx="3405158" cy="2553869"/>
          </a:xfrm>
          <a:prstGeom prst="flowChartAlternateProcess">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a:bodyPr>
          <a:lstStyle/>
          <a:p>
            <a:r>
              <a:rPr lang="ru-RU" sz="1800" dirty="0" smtClean="0">
                <a:solidFill>
                  <a:srgbClr val="F90B05"/>
                </a:solidFill>
              </a:rPr>
              <a:t>Помимо пальчиковых игр следует занимать ребенка и предметными играми – </a:t>
            </a:r>
            <a:r>
              <a:rPr lang="ru-RU" sz="1800" b="1" dirty="0" smtClean="0">
                <a:solidFill>
                  <a:srgbClr val="F90B05"/>
                </a:solidFill>
              </a:rPr>
              <a:t>мозаика</a:t>
            </a:r>
            <a:endParaRPr lang="ru-RU" sz="1800" dirty="0">
              <a:solidFill>
                <a:srgbClr val="F90B05"/>
              </a:solidFill>
            </a:endParaRPr>
          </a:p>
        </p:txBody>
      </p:sp>
      <p:pic>
        <p:nvPicPr>
          <p:cNvPr id="2050" name="Picture 2" descr="E:\Елена\Детский сад 50\Группа2\Camera 3\20151204_155655.jpg"/>
          <p:cNvPicPr>
            <a:picLocks noChangeAspect="1" noChangeArrowheads="1"/>
          </p:cNvPicPr>
          <p:nvPr/>
        </p:nvPicPr>
        <p:blipFill>
          <a:blip r:embed="rId2" cstate="print"/>
          <a:srcRect/>
          <a:stretch>
            <a:fillRect/>
          </a:stretch>
        </p:blipFill>
        <p:spPr bwMode="auto">
          <a:xfrm>
            <a:off x="5072066" y="3268265"/>
            <a:ext cx="3643285" cy="2732463"/>
          </a:xfrm>
          <a:prstGeom prst="rect">
            <a:avLst/>
          </a:prstGeom>
          <a:noFill/>
        </p:spPr>
      </p:pic>
      <p:pic>
        <p:nvPicPr>
          <p:cNvPr id="2051" name="Picture 3" descr="E:\Елена\Детский сад 50\Группа2\Camera 3\20151204_155727.jpg"/>
          <p:cNvPicPr>
            <a:picLocks noChangeAspect="1" noChangeArrowheads="1"/>
          </p:cNvPicPr>
          <p:nvPr/>
        </p:nvPicPr>
        <p:blipFill>
          <a:blip r:embed="rId3" cstate="print"/>
          <a:srcRect/>
          <a:stretch>
            <a:fillRect/>
          </a:stretch>
        </p:blipFill>
        <p:spPr bwMode="auto">
          <a:xfrm>
            <a:off x="428596" y="785794"/>
            <a:ext cx="3714776" cy="2786082"/>
          </a:xfrm>
          <a:prstGeom prst="rect">
            <a:avLst/>
          </a:prstGeom>
          <a:noFill/>
        </p:spPr>
      </p:pic>
      <p:pic>
        <p:nvPicPr>
          <p:cNvPr id="2052" name="Picture 4" descr="E:\Елена\Детский сад 50\Группа2\Camera 3\20151204_155702.jpg"/>
          <p:cNvPicPr>
            <a:picLocks noChangeAspect="1" noChangeArrowheads="1"/>
          </p:cNvPicPr>
          <p:nvPr/>
        </p:nvPicPr>
        <p:blipFill>
          <a:blip r:embed="rId4" cstate="print"/>
          <a:srcRect/>
          <a:stretch>
            <a:fillRect/>
          </a:stretch>
        </p:blipFill>
        <p:spPr bwMode="auto">
          <a:xfrm>
            <a:off x="4952950" y="714356"/>
            <a:ext cx="3810026" cy="2857520"/>
          </a:xfrm>
          <a:prstGeom prst="rect">
            <a:avLst/>
          </a:prstGeom>
          <a:noFill/>
        </p:spPr>
      </p:pic>
      <p:pic>
        <p:nvPicPr>
          <p:cNvPr id="2053" name="Picture 5" descr="E:\Елена\Детский сад 50\Группа2\Camera 3\20151204_155712.jpg"/>
          <p:cNvPicPr>
            <a:picLocks noChangeAspect="1" noChangeArrowheads="1"/>
          </p:cNvPicPr>
          <p:nvPr/>
        </p:nvPicPr>
        <p:blipFill>
          <a:blip r:embed="rId5" cstate="print"/>
          <a:srcRect/>
          <a:stretch>
            <a:fillRect/>
          </a:stretch>
        </p:blipFill>
        <p:spPr bwMode="auto">
          <a:xfrm>
            <a:off x="3857620" y="2714620"/>
            <a:ext cx="1714512" cy="1285884"/>
          </a:xfrm>
          <a:prstGeom prst="rect">
            <a:avLst/>
          </a:prstGeom>
          <a:noFill/>
        </p:spPr>
      </p:pic>
      <p:pic>
        <p:nvPicPr>
          <p:cNvPr id="2054" name="Picture 6" descr="E:\Елена\Детский сад 50\Группа2\Camera 3\20151204_155740.jpg"/>
          <p:cNvPicPr>
            <a:picLocks noChangeAspect="1" noChangeArrowheads="1"/>
          </p:cNvPicPr>
          <p:nvPr/>
        </p:nvPicPr>
        <p:blipFill>
          <a:blip r:embed="rId6" cstate="print"/>
          <a:srcRect/>
          <a:stretch>
            <a:fillRect/>
          </a:stretch>
        </p:blipFill>
        <p:spPr bwMode="auto">
          <a:xfrm>
            <a:off x="428596" y="3571876"/>
            <a:ext cx="3429024" cy="2571768"/>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143248"/>
            <a:ext cx="8229600" cy="439718"/>
          </a:xfrm>
        </p:spPr>
        <p:txBody>
          <a:bodyPr>
            <a:normAutofit/>
          </a:bodyPr>
          <a:lstStyle/>
          <a:p>
            <a:r>
              <a:rPr lang="ru-RU" sz="1800" b="1" dirty="0" smtClean="0">
                <a:solidFill>
                  <a:srgbClr val="F90B05"/>
                </a:solidFill>
              </a:rPr>
              <a:t>нанизывание игрушек (бусин) на шнурок</a:t>
            </a:r>
            <a:endParaRPr lang="ru-RU" sz="1800" dirty="0">
              <a:solidFill>
                <a:srgbClr val="F90B05"/>
              </a:solidFill>
            </a:endParaRPr>
          </a:p>
        </p:txBody>
      </p:sp>
      <p:pic>
        <p:nvPicPr>
          <p:cNvPr id="3074" name="Picture 2" descr="E:\Елена\Детский сад 50\Группа2\Camera 3\20151204_155138.jpg"/>
          <p:cNvPicPr>
            <a:picLocks noChangeAspect="1" noChangeArrowheads="1"/>
          </p:cNvPicPr>
          <p:nvPr/>
        </p:nvPicPr>
        <p:blipFill>
          <a:blip r:embed="rId2" cstate="print"/>
          <a:srcRect/>
          <a:stretch>
            <a:fillRect/>
          </a:stretch>
        </p:blipFill>
        <p:spPr bwMode="auto">
          <a:xfrm>
            <a:off x="428596" y="3571876"/>
            <a:ext cx="3619504" cy="2714628"/>
          </a:xfrm>
          <a:prstGeom prst="flowChartAlternateProcess">
            <a:avLst/>
          </a:prstGeom>
          <a:noFill/>
        </p:spPr>
      </p:pic>
      <p:pic>
        <p:nvPicPr>
          <p:cNvPr id="3075" name="Picture 3" descr="E:\Елена\Детский сад 50\Группа2\Camera 3\20151204_155134.jpg"/>
          <p:cNvPicPr>
            <a:picLocks noChangeAspect="1" noChangeArrowheads="1"/>
          </p:cNvPicPr>
          <p:nvPr/>
        </p:nvPicPr>
        <p:blipFill>
          <a:blip r:embed="rId3" cstate="print"/>
          <a:srcRect/>
          <a:stretch>
            <a:fillRect/>
          </a:stretch>
        </p:blipFill>
        <p:spPr bwMode="auto">
          <a:xfrm>
            <a:off x="357158" y="428604"/>
            <a:ext cx="3810026" cy="2857520"/>
          </a:xfrm>
          <a:prstGeom prst="flowChartAlternateProcess">
            <a:avLst/>
          </a:prstGeom>
          <a:noFill/>
        </p:spPr>
      </p:pic>
      <p:pic>
        <p:nvPicPr>
          <p:cNvPr id="3076" name="Picture 4" descr="E:\Елена\Детский сад 50\Группа2\Camera 3\20151204_155121.jpg"/>
          <p:cNvPicPr>
            <a:picLocks noChangeAspect="1" noChangeArrowheads="1"/>
          </p:cNvPicPr>
          <p:nvPr/>
        </p:nvPicPr>
        <p:blipFill>
          <a:blip r:embed="rId4" cstate="print"/>
          <a:srcRect/>
          <a:stretch>
            <a:fillRect/>
          </a:stretch>
        </p:blipFill>
        <p:spPr bwMode="auto">
          <a:xfrm>
            <a:off x="5143504" y="428604"/>
            <a:ext cx="3595713" cy="2696784"/>
          </a:xfrm>
          <a:prstGeom prst="flowChartAlternateProcess">
            <a:avLst/>
          </a:prstGeom>
          <a:noFill/>
        </p:spPr>
      </p:pic>
      <p:pic>
        <p:nvPicPr>
          <p:cNvPr id="3078" name="Picture 6" descr="http://bmorganics.com/images/53530%20Lacing%20Bead.jpg"/>
          <p:cNvPicPr>
            <a:picLocks noChangeAspect="1" noChangeArrowheads="1"/>
          </p:cNvPicPr>
          <p:nvPr/>
        </p:nvPicPr>
        <p:blipFill>
          <a:blip r:embed="rId5"/>
          <a:srcRect/>
          <a:stretch>
            <a:fillRect/>
          </a:stretch>
        </p:blipFill>
        <p:spPr bwMode="auto">
          <a:xfrm>
            <a:off x="6286512" y="4786322"/>
            <a:ext cx="1983776" cy="124465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429000"/>
            <a:ext cx="8229600" cy="296842"/>
          </a:xfrm>
        </p:spPr>
        <p:txBody>
          <a:bodyPr>
            <a:normAutofit fontScale="90000"/>
          </a:bodyPr>
          <a:lstStyle/>
          <a:p>
            <a:r>
              <a:rPr lang="ru-RU" sz="1600" dirty="0" smtClean="0">
                <a:solidFill>
                  <a:srgbClr val="F90B05"/>
                </a:solidFill>
              </a:rPr>
              <a:t>Любимая детская игра-шнуровка</a:t>
            </a:r>
            <a:endParaRPr lang="ru-RU" sz="1600" dirty="0">
              <a:solidFill>
                <a:srgbClr val="F90B05"/>
              </a:solidFill>
            </a:endParaRPr>
          </a:p>
        </p:txBody>
      </p:sp>
      <p:pic>
        <p:nvPicPr>
          <p:cNvPr id="32770" name="Picture 2" descr="E:\Елена\Детский сад 50\Группа2\Camera 3\20151204_154452.jpg"/>
          <p:cNvPicPr>
            <a:picLocks noChangeAspect="1" noChangeArrowheads="1"/>
          </p:cNvPicPr>
          <p:nvPr/>
        </p:nvPicPr>
        <p:blipFill>
          <a:blip r:embed="rId2" cstate="print"/>
          <a:srcRect/>
          <a:stretch>
            <a:fillRect/>
          </a:stretch>
        </p:blipFill>
        <p:spPr bwMode="auto">
          <a:xfrm>
            <a:off x="571472" y="428604"/>
            <a:ext cx="3833786" cy="2875340"/>
          </a:xfrm>
          <a:prstGeom prst="flowChartAlternateProcess">
            <a:avLst/>
          </a:prstGeom>
          <a:noFill/>
        </p:spPr>
      </p:pic>
      <p:pic>
        <p:nvPicPr>
          <p:cNvPr id="32771" name="Picture 3" descr="E:\Елена\Детский сад 50\Группа2\Camera 3\20151204_154538.jpg"/>
          <p:cNvPicPr>
            <a:picLocks noChangeAspect="1" noChangeArrowheads="1"/>
          </p:cNvPicPr>
          <p:nvPr/>
        </p:nvPicPr>
        <p:blipFill>
          <a:blip r:embed="rId3" cstate="print"/>
          <a:srcRect/>
          <a:stretch>
            <a:fillRect/>
          </a:stretch>
        </p:blipFill>
        <p:spPr bwMode="auto">
          <a:xfrm>
            <a:off x="5357818" y="3643314"/>
            <a:ext cx="3190876" cy="2393157"/>
          </a:xfrm>
          <a:prstGeom prst="flowChartAlternateProcess">
            <a:avLst/>
          </a:prstGeom>
          <a:noFill/>
        </p:spPr>
      </p:pic>
      <p:pic>
        <p:nvPicPr>
          <p:cNvPr id="32772" name="Picture 4" descr="E:\Елена\Детский сад 50\Группа2\Camera 3\20151204_154650.jpg"/>
          <p:cNvPicPr>
            <a:picLocks noChangeAspect="1" noChangeArrowheads="1"/>
          </p:cNvPicPr>
          <p:nvPr/>
        </p:nvPicPr>
        <p:blipFill>
          <a:blip r:embed="rId4" cstate="print"/>
          <a:srcRect/>
          <a:stretch>
            <a:fillRect/>
          </a:stretch>
        </p:blipFill>
        <p:spPr bwMode="auto">
          <a:xfrm>
            <a:off x="1857356" y="3786190"/>
            <a:ext cx="3286148" cy="2464611"/>
          </a:xfrm>
          <a:prstGeom prst="flowChartAlternateProcess">
            <a:avLst/>
          </a:prstGeom>
          <a:noFill/>
        </p:spPr>
      </p:pic>
      <p:pic>
        <p:nvPicPr>
          <p:cNvPr id="32773" name="Picture 5" descr="E:\Елена\Детский сад 50\Группа2\Camera 3\20151204_154605.jpg"/>
          <p:cNvPicPr>
            <a:picLocks noChangeAspect="1" noChangeArrowheads="1"/>
          </p:cNvPicPr>
          <p:nvPr/>
        </p:nvPicPr>
        <p:blipFill>
          <a:blip r:embed="rId5" cstate="print"/>
          <a:srcRect/>
          <a:stretch>
            <a:fillRect/>
          </a:stretch>
        </p:blipFill>
        <p:spPr bwMode="auto">
          <a:xfrm>
            <a:off x="5000628" y="428604"/>
            <a:ext cx="3690910" cy="2768183"/>
          </a:xfrm>
          <a:prstGeom prst="flowChartAlternateProcess">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28596" y="428604"/>
            <a:ext cx="8286808" cy="646331"/>
          </a:xfrm>
          <a:prstGeom prst="rect">
            <a:avLst/>
          </a:prstGeom>
        </p:spPr>
        <p:txBody>
          <a:bodyPr wrap="square">
            <a:spAutoFit/>
          </a:bodyPr>
          <a:lstStyle/>
          <a:p>
            <a:r>
              <a:rPr lang="ru-RU" dirty="0" smtClean="0"/>
              <a:t>Игра "Прищепки" одна из любимых игр в нашей группе. Детям нравится прикреплять "колючки" ежику, "лучики" солнышку, "капельки " к тучке.</a:t>
            </a:r>
            <a:endParaRPr lang="ru-RU" dirty="0"/>
          </a:p>
        </p:txBody>
      </p:sp>
      <p:pic>
        <p:nvPicPr>
          <p:cNvPr id="33795" name="Picture 3" descr="E:\Елена\Детский сад 50\Группа2\Camera 3\20151204_155905.jpg"/>
          <p:cNvPicPr>
            <a:picLocks noChangeAspect="1" noChangeArrowheads="1"/>
          </p:cNvPicPr>
          <p:nvPr/>
        </p:nvPicPr>
        <p:blipFill>
          <a:blip r:embed="rId2" cstate="print"/>
          <a:srcRect/>
          <a:stretch>
            <a:fillRect/>
          </a:stretch>
        </p:blipFill>
        <p:spPr bwMode="auto">
          <a:xfrm>
            <a:off x="428596" y="3500421"/>
            <a:ext cx="3714776" cy="2786083"/>
          </a:xfrm>
          <a:prstGeom prst="flowChartAlternateProcess">
            <a:avLst/>
          </a:prstGeom>
          <a:noFill/>
        </p:spPr>
      </p:pic>
      <p:pic>
        <p:nvPicPr>
          <p:cNvPr id="33796" name="Picture 4" descr="E:\Елена\Детский сад 50\Группа2\Camera 3\20151204_155938.jpg"/>
          <p:cNvPicPr>
            <a:picLocks noChangeAspect="1" noChangeArrowheads="1"/>
          </p:cNvPicPr>
          <p:nvPr/>
        </p:nvPicPr>
        <p:blipFill>
          <a:blip r:embed="rId3" cstate="print"/>
          <a:srcRect/>
          <a:stretch>
            <a:fillRect/>
          </a:stretch>
        </p:blipFill>
        <p:spPr bwMode="auto">
          <a:xfrm>
            <a:off x="4929190" y="3411140"/>
            <a:ext cx="3833818" cy="2875364"/>
          </a:xfrm>
          <a:prstGeom prst="flowChartAlternateProcess">
            <a:avLst/>
          </a:prstGeom>
          <a:noFill/>
        </p:spPr>
      </p:pic>
      <p:pic>
        <p:nvPicPr>
          <p:cNvPr id="33797" name="Picture 5" descr="E:\Елена\Детский сад 50\Группа2\Camera 3\20151204_155943.jpg"/>
          <p:cNvPicPr>
            <a:picLocks noChangeAspect="1" noChangeArrowheads="1"/>
          </p:cNvPicPr>
          <p:nvPr/>
        </p:nvPicPr>
        <p:blipFill>
          <a:blip r:embed="rId4" cstate="print"/>
          <a:srcRect/>
          <a:stretch>
            <a:fillRect/>
          </a:stretch>
        </p:blipFill>
        <p:spPr bwMode="auto">
          <a:xfrm flipH="1">
            <a:off x="500034" y="1000108"/>
            <a:ext cx="3143272" cy="2357454"/>
          </a:xfrm>
          <a:prstGeom prst="flowChartAlternateProcess">
            <a:avLst/>
          </a:prstGeom>
          <a:noFill/>
        </p:spPr>
      </p:pic>
      <p:pic>
        <p:nvPicPr>
          <p:cNvPr id="33798" name="Picture 6" descr="E:\Елена\Детский сад 50\Группа2\Camera 3\20151204_160008.jpg"/>
          <p:cNvPicPr>
            <a:picLocks noChangeAspect="1" noChangeArrowheads="1"/>
          </p:cNvPicPr>
          <p:nvPr/>
        </p:nvPicPr>
        <p:blipFill>
          <a:blip r:embed="rId5" cstate="print"/>
          <a:srcRect/>
          <a:stretch>
            <a:fillRect/>
          </a:stretch>
        </p:blipFill>
        <p:spPr bwMode="auto">
          <a:xfrm>
            <a:off x="5143504" y="1071546"/>
            <a:ext cx="3548034" cy="2661026"/>
          </a:xfrm>
          <a:prstGeom prst="flowChartAlternateProcess">
            <a:avLst/>
          </a:prstGeom>
          <a:noFill/>
        </p:spPr>
      </p:pic>
      <p:pic>
        <p:nvPicPr>
          <p:cNvPr id="10" name="Picture 2" descr="http://cs620516.vk.me/v620516114/ab5b/wu6qpniOt0A.jpg"/>
          <p:cNvPicPr>
            <a:picLocks noChangeAspect="1" noChangeArrowheads="1"/>
          </p:cNvPicPr>
          <p:nvPr/>
        </p:nvPicPr>
        <p:blipFill>
          <a:blip r:embed="rId6"/>
          <a:srcRect/>
          <a:stretch>
            <a:fillRect/>
          </a:stretch>
        </p:blipFill>
        <p:spPr bwMode="auto">
          <a:xfrm>
            <a:off x="3643306" y="2500306"/>
            <a:ext cx="1538664" cy="1500198"/>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57158" y="2928934"/>
            <a:ext cx="4572000" cy="646331"/>
          </a:xfrm>
          <a:prstGeom prst="rect">
            <a:avLst/>
          </a:prstGeom>
        </p:spPr>
        <p:txBody>
          <a:bodyPr>
            <a:spAutoFit/>
          </a:bodyPr>
          <a:lstStyle/>
          <a:p>
            <a:r>
              <a:rPr lang="ru-RU" b="1" i="1" dirty="0" smtClean="0">
                <a:solidFill>
                  <a:srgbClr val="FF0000"/>
                </a:solidFill>
              </a:rPr>
              <a:t>Это</a:t>
            </a:r>
            <a:r>
              <a:rPr lang="ru-RU" i="1" dirty="0" smtClean="0">
                <a:solidFill>
                  <a:srgbClr val="FF0000"/>
                </a:solidFill>
              </a:rPr>
              <a:t> </a:t>
            </a:r>
            <a:r>
              <a:rPr lang="ru-RU" b="1" i="1" dirty="0" smtClean="0">
                <a:solidFill>
                  <a:srgbClr val="FF0000"/>
                </a:solidFill>
              </a:rPr>
              <a:t>правда</a:t>
            </a:r>
            <a:r>
              <a:rPr lang="ru-RU" i="1" dirty="0" smtClean="0">
                <a:solidFill>
                  <a:srgbClr val="FF0000"/>
                </a:solidFill>
              </a:rPr>
              <a:t>! </a:t>
            </a:r>
            <a:r>
              <a:rPr lang="ru-RU" b="1" i="1" dirty="0" smtClean="0">
                <a:solidFill>
                  <a:srgbClr val="FF0000"/>
                </a:solidFill>
              </a:rPr>
              <a:t>Ну</a:t>
            </a:r>
            <a:r>
              <a:rPr lang="ru-RU" i="1" dirty="0" smtClean="0">
                <a:solidFill>
                  <a:srgbClr val="FF0000"/>
                </a:solidFill>
              </a:rPr>
              <a:t> </a:t>
            </a:r>
            <a:r>
              <a:rPr lang="ru-RU" b="1" i="1" dirty="0" smtClean="0">
                <a:solidFill>
                  <a:srgbClr val="FF0000"/>
                </a:solidFill>
              </a:rPr>
              <a:t>чего</a:t>
            </a:r>
            <a:r>
              <a:rPr lang="ru-RU" i="1" dirty="0" smtClean="0">
                <a:solidFill>
                  <a:srgbClr val="FF0000"/>
                </a:solidFill>
              </a:rPr>
              <a:t> </a:t>
            </a:r>
            <a:r>
              <a:rPr lang="ru-RU" b="1" i="1" dirty="0" smtClean="0">
                <a:solidFill>
                  <a:srgbClr val="FF0000"/>
                </a:solidFill>
              </a:rPr>
              <a:t>же</a:t>
            </a:r>
            <a:r>
              <a:rPr lang="ru-RU" i="1" dirty="0" smtClean="0">
                <a:solidFill>
                  <a:srgbClr val="FF0000"/>
                </a:solidFill>
              </a:rPr>
              <a:t> </a:t>
            </a:r>
            <a:r>
              <a:rPr lang="ru-RU" b="1" i="1" dirty="0" smtClean="0">
                <a:solidFill>
                  <a:srgbClr val="FF0000"/>
                </a:solidFill>
              </a:rPr>
              <a:t>тут</a:t>
            </a:r>
            <a:r>
              <a:rPr lang="ru-RU" i="1" dirty="0" smtClean="0">
                <a:solidFill>
                  <a:srgbClr val="FF0000"/>
                </a:solidFill>
              </a:rPr>
              <a:t> </a:t>
            </a:r>
            <a:r>
              <a:rPr lang="ru-RU" b="1" i="1" dirty="0" smtClean="0">
                <a:solidFill>
                  <a:srgbClr val="FF0000"/>
                </a:solidFill>
              </a:rPr>
              <a:t>скрывать</a:t>
            </a:r>
            <a:r>
              <a:rPr lang="ru-RU" i="1" dirty="0" smtClean="0">
                <a:solidFill>
                  <a:srgbClr val="FF0000"/>
                </a:solidFill>
              </a:rPr>
              <a:t>?</a:t>
            </a:r>
          </a:p>
          <a:p>
            <a:r>
              <a:rPr lang="ru-RU" b="1" i="1" dirty="0" smtClean="0">
                <a:solidFill>
                  <a:srgbClr val="FF0000"/>
                </a:solidFill>
              </a:rPr>
              <a:t>Дети</a:t>
            </a:r>
            <a:r>
              <a:rPr lang="ru-RU" i="1" dirty="0" smtClean="0">
                <a:solidFill>
                  <a:srgbClr val="FF0000"/>
                </a:solidFill>
              </a:rPr>
              <a:t> </a:t>
            </a:r>
            <a:r>
              <a:rPr lang="ru-RU" b="1" i="1" dirty="0" smtClean="0">
                <a:solidFill>
                  <a:srgbClr val="FF0000"/>
                </a:solidFill>
              </a:rPr>
              <a:t>любят</a:t>
            </a:r>
            <a:r>
              <a:rPr lang="ru-RU" i="1" dirty="0" smtClean="0">
                <a:solidFill>
                  <a:srgbClr val="FF0000"/>
                </a:solidFill>
              </a:rPr>
              <a:t>, </a:t>
            </a:r>
            <a:r>
              <a:rPr lang="ru-RU" b="1" i="1" dirty="0" smtClean="0">
                <a:solidFill>
                  <a:srgbClr val="FF0000"/>
                </a:solidFill>
              </a:rPr>
              <a:t>очень</a:t>
            </a:r>
            <a:r>
              <a:rPr lang="ru-RU" i="1" dirty="0" smtClean="0">
                <a:solidFill>
                  <a:srgbClr val="FF0000"/>
                </a:solidFill>
              </a:rPr>
              <a:t> </a:t>
            </a:r>
            <a:r>
              <a:rPr lang="ru-RU" b="1" i="1" dirty="0" smtClean="0">
                <a:solidFill>
                  <a:srgbClr val="FF0000"/>
                </a:solidFill>
              </a:rPr>
              <a:t>любят</a:t>
            </a:r>
            <a:r>
              <a:rPr lang="ru-RU" i="1" dirty="0" smtClean="0">
                <a:solidFill>
                  <a:srgbClr val="FF0000"/>
                </a:solidFill>
              </a:rPr>
              <a:t> </a:t>
            </a:r>
            <a:r>
              <a:rPr lang="ru-RU" b="1" i="1" dirty="0" smtClean="0">
                <a:solidFill>
                  <a:srgbClr val="FF0000"/>
                </a:solidFill>
              </a:rPr>
              <a:t>рисовать</a:t>
            </a:r>
            <a:r>
              <a:rPr lang="ru-RU" i="1" dirty="0" smtClean="0">
                <a:solidFill>
                  <a:srgbClr val="FF0000"/>
                </a:solidFill>
              </a:rPr>
              <a:t>!</a:t>
            </a:r>
            <a:endParaRPr lang="ru-RU" i="1" dirty="0">
              <a:solidFill>
                <a:srgbClr val="FF0000"/>
              </a:solidFill>
            </a:endParaRPr>
          </a:p>
        </p:txBody>
      </p:sp>
      <p:sp>
        <p:nvSpPr>
          <p:cNvPr id="5" name="Прямоугольник 4"/>
          <p:cNvSpPr/>
          <p:nvPr/>
        </p:nvSpPr>
        <p:spPr>
          <a:xfrm>
            <a:off x="4786314" y="2928934"/>
            <a:ext cx="4000528" cy="642942"/>
          </a:xfrm>
          <a:prstGeom prst="rect">
            <a:avLst/>
          </a:prstGeom>
        </p:spPr>
        <p:txBody>
          <a:bodyPr wrap="square">
            <a:spAutoFit/>
          </a:bodyPr>
          <a:lstStyle/>
          <a:p>
            <a:r>
              <a:rPr lang="ru-RU" b="1" i="1" dirty="0" smtClean="0">
                <a:solidFill>
                  <a:schemeClr val="accent1"/>
                </a:solidFill>
              </a:rPr>
              <a:t>На</a:t>
            </a:r>
            <a:r>
              <a:rPr lang="ru-RU" i="1" dirty="0" smtClean="0">
                <a:solidFill>
                  <a:schemeClr val="accent1"/>
                </a:solidFill>
              </a:rPr>
              <a:t> </a:t>
            </a:r>
            <a:r>
              <a:rPr lang="ru-RU" b="1" i="1" dirty="0" smtClean="0">
                <a:solidFill>
                  <a:schemeClr val="accent1"/>
                </a:solidFill>
              </a:rPr>
              <a:t>бумаге</a:t>
            </a:r>
            <a:r>
              <a:rPr lang="ru-RU" i="1" dirty="0" smtClean="0">
                <a:solidFill>
                  <a:schemeClr val="accent1"/>
                </a:solidFill>
              </a:rPr>
              <a:t>, </a:t>
            </a:r>
            <a:r>
              <a:rPr lang="ru-RU" b="1" i="1" dirty="0" smtClean="0">
                <a:solidFill>
                  <a:schemeClr val="accent1"/>
                </a:solidFill>
              </a:rPr>
              <a:t>на</a:t>
            </a:r>
            <a:r>
              <a:rPr lang="ru-RU" i="1" dirty="0" smtClean="0">
                <a:solidFill>
                  <a:schemeClr val="accent1"/>
                </a:solidFill>
              </a:rPr>
              <a:t> </a:t>
            </a:r>
            <a:r>
              <a:rPr lang="ru-RU" b="1" i="1" dirty="0" smtClean="0">
                <a:solidFill>
                  <a:schemeClr val="accent1"/>
                </a:solidFill>
              </a:rPr>
              <a:t>асфальте</a:t>
            </a:r>
            <a:r>
              <a:rPr lang="ru-RU" i="1" dirty="0" smtClean="0">
                <a:solidFill>
                  <a:schemeClr val="accent1"/>
                </a:solidFill>
              </a:rPr>
              <a:t>, </a:t>
            </a:r>
            <a:r>
              <a:rPr lang="ru-RU" b="1" i="1" dirty="0" smtClean="0">
                <a:solidFill>
                  <a:schemeClr val="accent1"/>
                </a:solidFill>
              </a:rPr>
              <a:t>на</a:t>
            </a:r>
            <a:r>
              <a:rPr lang="ru-RU" i="1" dirty="0" smtClean="0">
                <a:solidFill>
                  <a:schemeClr val="accent1"/>
                </a:solidFill>
              </a:rPr>
              <a:t> </a:t>
            </a:r>
            <a:r>
              <a:rPr lang="ru-RU" b="1" i="1" dirty="0" smtClean="0">
                <a:solidFill>
                  <a:schemeClr val="accent1"/>
                </a:solidFill>
              </a:rPr>
              <a:t>стене</a:t>
            </a:r>
            <a:endParaRPr lang="ru-RU" i="1" dirty="0" smtClean="0">
              <a:solidFill>
                <a:schemeClr val="accent1"/>
              </a:solidFill>
            </a:endParaRPr>
          </a:p>
          <a:p>
            <a:r>
              <a:rPr lang="ru-RU" i="1" dirty="0" smtClean="0">
                <a:solidFill>
                  <a:schemeClr val="accent1"/>
                </a:solidFill>
              </a:rPr>
              <a:t>И в трамвае на окне!</a:t>
            </a:r>
            <a:endParaRPr lang="ru-RU" i="1" dirty="0">
              <a:solidFill>
                <a:schemeClr val="accent1"/>
              </a:solidFill>
            </a:endParaRPr>
          </a:p>
        </p:txBody>
      </p:sp>
      <p:pic>
        <p:nvPicPr>
          <p:cNvPr id="31746" name="Picture 2" descr="E:\Елена\Детский сад 50\Группа2\Лето-осень 2015\20150826_111535.jpg"/>
          <p:cNvPicPr>
            <a:picLocks noChangeAspect="1" noChangeArrowheads="1"/>
          </p:cNvPicPr>
          <p:nvPr/>
        </p:nvPicPr>
        <p:blipFill>
          <a:blip r:embed="rId2" cstate="print"/>
          <a:srcRect/>
          <a:stretch>
            <a:fillRect/>
          </a:stretch>
        </p:blipFill>
        <p:spPr bwMode="auto">
          <a:xfrm>
            <a:off x="500033" y="428604"/>
            <a:ext cx="3333773" cy="2500330"/>
          </a:xfrm>
          <a:prstGeom prst="flowChartAlternateProcess">
            <a:avLst/>
          </a:prstGeom>
          <a:noFill/>
        </p:spPr>
      </p:pic>
      <p:pic>
        <p:nvPicPr>
          <p:cNvPr id="31747" name="Picture 3" descr="E:\Елена\Детский сад 50\Группа2\Лето-осень 2015\20150827_094532.jpg"/>
          <p:cNvPicPr>
            <a:picLocks noChangeAspect="1" noChangeArrowheads="1"/>
          </p:cNvPicPr>
          <p:nvPr/>
        </p:nvPicPr>
        <p:blipFill>
          <a:blip r:embed="rId3" cstate="print"/>
          <a:srcRect/>
          <a:stretch>
            <a:fillRect/>
          </a:stretch>
        </p:blipFill>
        <p:spPr bwMode="auto">
          <a:xfrm>
            <a:off x="5357818" y="500042"/>
            <a:ext cx="3190844" cy="2393133"/>
          </a:xfrm>
          <a:prstGeom prst="flowChartAlternateProcess">
            <a:avLst/>
          </a:prstGeom>
          <a:noFill/>
        </p:spPr>
      </p:pic>
      <p:pic>
        <p:nvPicPr>
          <p:cNvPr id="31748" name="Picture 4" descr="E:\Елена\Детский сад 50\Группа2\Лето-осень 2015\20150918_094150.jpg"/>
          <p:cNvPicPr>
            <a:picLocks noChangeAspect="1" noChangeArrowheads="1"/>
          </p:cNvPicPr>
          <p:nvPr/>
        </p:nvPicPr>
        <p:blipFill>
          <a:blip r:embed="rId4" cstate="print"/>
          <a:srcRect/>
          <a:stretch>
            <a:fillRect/>
          </a:stretch>
        </p:blipFill>
        <p:spPr bwMode="auto">
          <a:xfrm>
            <a:off x="500034" y="3643314"/>
            <a:ext cx="3548034" cy="2661026"/>
          </a:xfrm>
          <a:prstGeom prst="flowChartAlternateProcess">
            <a:avLst/>
          </a:prstGeom>
          <a:noFill/>
        </p:spPr>
      </p:pic>
      <p:pic>
        <p:nvPicPr>
          <p:cNvPr id="31749" name="Picture 5" descr="E:\Елена\Детский сад 50\Группа2\Лето-осень 2015\20151028_091032.jpg"/>
          <p:cNvPicPr>
            <a:picLocks noChangeAspect="1" noChangeArrowheads="1"/>
          </p:cNvPicPr>
          <p:nvPr/>
        </p:nvPicPr>
        <p:blipFill>
          <a:blip r:embed="rId5" cstate="print"/>
          <a:srcRect/>
          <a:stretch>
            <a:fillRect/>
          </a:stretch>
        </p:blipFill>
        <p:spPr bwMode="auto">
          <a:xfrm>
            <a:off x="5214942" y="3661174"/>
            <a:ext cx="3405180" cy="2553884"/>
          </a:xfrm>
          <a:prstGeom prst="flowChartAlternateProcess">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511156"/>
          </a:xfrm>
        </p:spPr>
        <p:txBody>
          <a:bodyPr>
            <a:normAutofit/>
          </a:bodyPr>
          <a:lstStyle/>
          <a:p>
            <a:r>
              <a:rPr lang="ru-RU" sz="1600" b="1" dirty="0" smtClean="0">
                <a:solidFill>
                  <a:srgbClr val="F90B05"/>
                </a:solidFill>
              </a:rPr>
              <a:t>Развитие мелкой моторики с помощью различных видов </a:t>
            </a:r>
            <a:r>
              <a:rPr lang="ru-RU" sz="1600" b="1" dirty="0" err="1" smtClean="0">
                <a:solidFill>
                  <a:srgbClr val="F90B05"/>
                </a:solidFill>
              </a:rPr>
              <a:t>изодеятельности</a:t>
            </a:r>
            <a:r>
              <a:rPr lang="ru-RU" sz="1600" b="1" dirty="0" smtClean="0">
                <a:solidFill>
                  <a:srgbClr val="F90B05"/>
                </a:solidFill>
              </a:rPr>
              <a:t>.</a:t>
            </a:r>
            <a:endParaRPr lang="ru-RU" sz="1600" dirty="0">
              <a:solidFill>
                <a:srgbClr val="F90B05"/>
              </a:solidFill>
            </a:endParaRPr>
          </a:p>
        </p:txBody>
      </p:sp>
      <p:pic>
        <p:nvPicPr>
          <p:cNvPr id="25602" name="Picture 2" descr="E:\Елена\Детский сад 50\Группа2\Лето-осень 2015\20150827_094628.jpg"/>
          <p:cNvPicPr>
            <a:picLocks noChangeAspect="1" noChangeArrowheads="1"/>
          </p:cNvPicPr>
          <p:nvPr/>
        </p:nvPicPr>
        <p:blipFill>
          <a:blip r:embed="rId2" cstate="print"/>
          <a:srcRect/>
          <a:stretch>
            <a:fillRect/>
          </a:stretch>
        </p:blipFill>
        <p:spPr bwMode="auto">
          <a:xfrm>
            <a:off x="1071538" y="857232"/>
            <a:ext cx="2928958" cy="2196719"/>
          </a:xfrm>
          <a:prstGeom prst="rect">
            <a:avLst/>
          </a:prstGeom>
          <a:noFill/>
        </p:spPr>
      </p:pic>
      <p:pic>
        <p:nvPicPr>
          <p:cNvPr id="25603" name="Picture 3" descr="E:\Елена\Детский сад 50\Группа2\Лето-осень 2015\20150918_094150.jpg"/>
          <p:cNvPicPr>
            <a:picLocks noChangeAspect="1" noChangeArrowheads="1"/>
          </p:cNvPicPr>
          <p:nvPr/>
        </p:nvPicPr>
        <p:blipFill>
          <a:blip r:embed="rId3" cstate="print"/>
          <a:srcRect/>
          <a:stretch>
            <a:fillRect/>
          </a:stretch>
        </p:blipFill>
        <p:spPr bwMode="auto">
          <a:xfrm>
            <a:off x="6000760" y="4214818"/>
            <a:ext cx="2690778" cy="2018084"/>
          </a:xfrm>
          <a:prstGeom prst="rect">
            <a:avLst/>
          </a:prstGeom>
          <a:noFill/>
        </p:spPr>
      </p:pic>
      <p:pic>
        <p:nvPicPr>
          <p:cNvPr id="25604" name="Picture 4" descr="E:\Елена\Детский сад 50\Группа2\Лето-осень 2015\Camera 2\20151130_160257.jpg"/>
          <p:cNvPicPr>
            <a:picLocks noChangeAspect="1" noChangeArrowheads="1"/>
          </p:cNvPicPr>
          <p:nvPr/>
        </p:nvPicPr>
        <p:blipFill>
          <a:blip r:embed="rId4" cstate="print"/>
          <a:srcRect/>
          <a:stretch>
            <a:fillRect/>
          </a:stretch>
        </p:blipFill>
        <p:spPr bwMode="auto">
          <a:xfrm>
            <a:off x="3929058" y="2714620"/>
            <a:ext cx="2452652" cy="1839489"/>
          </a:xfrm>
          <a:prstGeom prst="rect">
            <a:avLst/>
          </a:prstGeom>
          <a:noFill/>
        </p:spPr>
      </p:pic>
      <p:pic>
        <p:nvPicPr>
          <p:cNvPr id="25605" name="Picture 5" descr="E:\Елена\Детский сад 50\Группа2\Лето-осень 2015\Camera 2\20151130_160414.jpg"/>
          <p:cNvPicPr>
            <a:picLocks noChangeAspect="1" noChangeArrowheads="1"/>
          </p:cNvPicPr>
          <p:nvPr/>
        </p:nvPicPr>
        <p:blipFill>
          <a:blip r:embed="rId5" cstate="print"/>
          <a:srcRect/>
          <a:stretch>
            <a:fillRect/>
          </a:stretch>
        </p:blipFill>
        <p:spPr bwMode="auto">
          <a:xfrm>
            <a:off x="714348" y="4357694"/>
            <a:ext cx="2619340" cy="1964505"/>
          </a:xfrm>
          <a:prstGeom prst="rect">
            <a:avLst/>
          </a:prstGeom>
          <a:noFill/>
        </p:spPr>
      </p:pic>
      <p:pic>
        <p:nvPicPr>
          <p:cNvPr id="25606" name="Picture 6" descr="E:\Елена\Детский сад 50\Группа2\Лето-осень 2015\Camera 2\20151130_160554.jpg"/>
          <p:cNvPicPr>
            <a:picLocks noChangeAspect="1" noChangeArrowheads="1"/>
          </p:cNvPicPr>
          <p:nvPr/>
        </p:nvPicPr>
        <p:blipFill>
          <a:blip r:embed="rId6" cstate="print"/>
          <a:srcRect/>
          <a:stretch>
            <a:fillRect/>
          </a:stretch>
        </p:blipFill>
        <p:spPr bwMode="auto">
          <a:xfrm>
            <a:off x="3976652" y="857232"/>
            <a:ext cx="2667018" cy="2000264"/>
          </a:xfrm>
          <a:prstGeom prst="rect">
            <a:avLst/>
          </a:prstGeom>
          <a:noFill/>
        </p:spPr>
      </p:pic>
      <p:pic>
        <p:nvPicPr>
          <p:cNvPr id="25607" name="Picture 7" descr="E:\Елена\Детский сад 50\Группа2\Лето-осень 2015\Camera 2\20151130_160710.jpg"/>
          <p:cNvPicPr>
            <a:picLocks noChangeAspect="1" noChangeArrowheads="1"/>
          </p:cNvPicPr>
          <p:nvPr/>
        </p:nvPicPr>
        <p:blipFill>
          <a:blip r:embed="rId7" cstate="print"/>
          <a:srcRect/>
          <a:stretch>
            <a:fillRect/>
          </a:stretch>
        </p:blipFill>
        <p:spPr bwMode="auto">
          <a:xfrm>
            <a:off x="6572264" y="857232"/>
            <a:ext cx="2190765" cy="1643074"/>
          </a:xfrm>
          <a:prstGeom prst="rect">
            <a:avLst/>
          </a:prstGeom>
          <a:noFill/>
        </p:spPr>
      </p:pic>
      <p:pic>
        <p:nvPicPr>
          <p:cNvPr id="25608" name="Picture 8" descr="E:\Елена\Детский сад 50\Группа2\Лето-осень 2015\Camera 2\20151130_161026.jpg"/>
          <p:cNvPicPr>
            <a:picLocks noChangeAspect="1" noChangeArrowheads="1"/>
          </p:cNvPicPr>
          <p:nvPr/>
        </p:nvPicPr>
        <p:blipFill>
          <a:blip r:embed="rId8" cstate="print"/>
          <a:srcRect/>
          <a:stretch>
            <a:fillRect/>
          </a:stretch>
        </p:blipFill>
        <p:spPr bwMode="auto">
          <a:xfrm>
            <a:off x="3357554" y="4357694"/>
            <a:ext cx="2690778" cy="2018084"/>
          </a:xfrm>
          <a:prstGeom prst="rect">
            <a:avLst/>
          </a:prstGeom>
          <a:noFill/>
        </p:spPr>
      </p:pic>
      <p:pic>
        <p:nvPicPr>
          <p:cNvPr id="25609" name="Picture 9" descr="E:\Елена\Детский сад 50\Группа2\Лето-осень 2015\Camera 2\20151130_161207.jpg"/>
          <p:cNvPicPr>
            <a:picLocks noChangeAspect="1" noChangeArrowheads="1"/>
          </p:cNvPicPr>
          <p:nvPr/>
        </p:nvPicPr>
        <p:blipFill>
          <a:blip r:embed="rId9" cstate="print"/>
          <a:srcRect/>
          <a:stretch>
            <a:fillRect/>
          </a:stretch>
        </p:blipFill>
        <p:spPr bwMode="auto">
          <a:xfrm>
            <a:off x="6357950" y="2500306"/>
            <a:ext cx="2333587" cy="1750191"/>
          </a:xfrm>
          <a:prstGeom prst="rect">
            <a:avLst/>
          </a:prstGeom>
          <a:noFill/>
        </p:spPr>
      </p:pic>
      <p:pic>
        <p:nvPicPr>
          <p:cNvPr id="25610" name="Picture 10" descr="E:\Елена\Детский сад 50\Группа2\Лето-осень 2015\Camera 2\20151130_161254.jpg"/>
          <p:cNvPicPr>
            <a:picLocks noChangeAspect="1" noChangeArrowheads="1"/>
          </p:cNvPicPr>
          <p:nvPr/>
        </p:nvPicPr>
        <p:blipFill>
          <a:blip r:embed="rId10" cstate="print"/>
          <a:srcRect/>
          <a:stretch>
            <a:fillRect/>
          </a:stretch>
        </p:blipFill>
        <p:spPr bwMode="auto">
          <a:xfrm>
            <a:off x="1714480" y="2928934"/>
            <a:ext cx="2047868" cy="1535901"/>
          </a:xfrm>
          <a:prstGeom prst="rect">
            <a:avLst/>
          </a:prstGeom>
          <a:noFill/>
        </p:spPr>
      </p:pic>
      <p:pic>
        <p:nvPicPr>
          <p:cNvPr id="25611" name="Picture 11" descr="E:\Елена\Детский сад 50\Группа2\Лето-осень 2015\Camera 2\20151130_161404.jpg"/>
          <p:cNvPicPr>
            <a:picLocks noChangeAspect="1" noChangeArrowheads="1"/>
          </p:cNvPicPr>
          <p:nvPr/>
        </p:nvPicPr>
        <p:blipFill>
          <a:blip r:embed="rId11" cstate="print"/>
          <a:srcRect/>
          <a:stretch>
            <a:fillRect/>
          </a:stretch>
        </p:blipFill>
        <p:spPr bwMode="auto">
          <a:xfrm>
            <a:off x="0" y="2928934"/>
            <a:ext cx="1857357" cy="1393017"/>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368280"/>
          </a:xfrm>
        </p:spPr>
        <p:txBody>
          <a:bodyPr>
            <a:normAutofit/>
          </a:bodyPr>
          <a:lstStyle/>
          <a:p>
            <a:r>
              <a:rPr lang="ru-RU" sz="1800" b="1" dirty="0" smtClean="0">
                <a:solidFill>
                  <a:srgbClr val="F90B05"/>
                </a:solidFill>
              </a:rPr>
              <a:t>Открытка для мамочки</a:t>
            </a:r>
            <a:endParaRPr lang="ru-RU" sz="1800" b="1" dirty="0">
              <a:solidFill>
                <a:srgbClr val="F90B05"/>
              </a:solidFill>
            </a:endParaRPr>
          </a:p>
        </p:txBody>
      </p:sp>
      <p:pic>
        <p:nvPicPr>
          <p:cNvPr id="8193" name="Picture 1" descr="E:\Елена\Детский сад 50\Группа2\Лето-осень 2015\20151125_101523.jpg"/>
          <p:cNvPicPr>
            <a:picLocks noChangeAspect="1" noChangeArrowheads="1"/>
          </p:cNvPicPr>
          <p:nvPr/>
        </p:nvPicPr>
        <p:blipFill>
          <a:blip r:embed="rId2" cstate="print"/>
          <a:srcRect/>
          <a:stretch>
            <a:fillRect/>
          </a:stretch>
        </p:blipFill>
        <p:spPr bwMode="auto">
          <a:xfrm>
            <a:off x="428596" y="642917"/>
            <a:ext cx="3714776" cy="2786081"/>
          </a:xfrm>
          <a:prstGeom prst="flowChartAlternateProcess">
            <a:avLst/>
          </a:prstGeom>
          <a:noFill/>
        </p:spPr>
      </p:pic>
      <p:pic>
        <p:nvPicPr>
          <p:cNvPr id="8194" name="Picture 2" descr="E:\Елена\Детский сад 50\Группа2\Лето-осень 2015\20151125_101528.jpg"/>
          <p:cNvPicPr>
            <a:picLocks noChangeAspect="1" noChangeArrowheads="1"/>
          </p:cNvPicPr>
          <p:nvPr/>
        </p:nvPicPr>
        <p:blipFill>
          <a:blip r:embed="rId3" cstate="print"/>
          <a:srcRect/>
          <a:stretch>
            <a:fillRect/>
          </a:stretch>
        </p:blipFill>
        <p:spPr bwMode="auto">
          <a:xfrm>
            <a:off x="357158" y="3571876"/>
            <a:ext cx="3476596" cy="2607447"/>
          </a:xfrm>
          <a:prstGeom prst="flowChartAlternateProcess">
            <a:avLst/>
          </a:prstGeom>
          <a:noFill/>
        </p:spPr>
      </p:pic>
      <p:pic>
        <p:nvPicPr>
          <p:cNvPr id="8195" name="Picture 3" descr="E:\Елена\Детский сад 50\Группа2\Лето-осень 2015\20151125_101531.jpg"/>
          <p:cNvPicPr>
            <a:picLocks noChangeAspect="1" noChangeArrowheads="1"/>
          </p:cNvPicPr>
          <p:nvPr/>
        </p:nvPicPr>
        <p:blipFill>
          <a:blip r:embed="rId4" cstate="print"/>
          <a:srcRect/>
          <a:stretch>
            <a:fillRect/>
          </a:stretch>
        </p:blipFill>
        <p:spPr bwMode="auto">
          <a:xfrm>
            <a:off x="5500694" y="857232"/>
            <a:ext cx="3262282" cy="2446712"/>
          </a:xfrm>
          <a:prstGeom prst="flowChartAlternateProcess">
            <a:avLst/>
          </a:prstGeom>
          <a:noFill/>
        </p:spPr>
      </p:pic>
      <p:pic>
        <p:nvPicPr>
          <p:cNvPr id="8197" name="Picture 5" descr="E:\Елена\Детский сад 50\Группа2\Лето-осень 2015\20151125_101546.jpg"/>
          <p:cNvPicPr>
            <a:picLocks noChangeAspect="1" noChangeArrowheads="1"/>
          </p:cNvPicPr>
          <p:nvPr/>
        </p:nvPicPr>
        <p:blipFill>
          <a:blip r:embed="rId5" cstate="print"/>
          <a:srcRect/>
          <a:stretch>
            <a:fillRect/>
          </a:stretch>
        </p:blipFill>
        <p:spPr bwMode="auto">
          <a:xfrm>
            <a:off x="5143504" y="3571876"/>
            <a:ext cx="3548066" cy="2661050"/>
          </a:xfrm>
          <a:prstGeom prst="flowChartAlternateProcess">
            <a:avLst/>
          </a:prstGeom>
          <a:noFill/>
        </p:spPr>
      </p:pic>
      <p:pic>
        <p:nvPicPr>
          <p:cNvPr id="9" name="Picture 2" descr="E:\Елена\Детский сад 50\Группа2\Лето-осень 2015\Camera 2\20130101_145125.jpg"/>
          <p:cNvPicPr>
            <a:picLocks noChangeAspect="1" noChangeArrowheads="1"/>
          </p:cNvPicPr>
          <p:nvPr/>
        </p:nvPicPr>
        <p:blipFill>
          <a:blip r:embed="rId6" cstate="print"/>
          <a:srcRect/>
          <a:stretch>
            <a:fillRect/>
          </a:stretch>
        </p:blipFill>
        <p:spPr bwMode="auto">
          <a:xfrm>
            <a:off x="3428992" y="1785926"/>
            <a:ext cx="2178779" cy="2905039"/>
          </a:xfrm>
          <a:prstGeom prst="flowChartAlternateProcess">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857496"/>
            <a:ext cx="8229600" cy="1000132"/>
          </a:xfrm>
        </p:spPr>
        <p:txBody>
          <a:bodyPr>
            <a:normAutofit/>
          </a:bodyPr>
          <a:lstStyle/>
          <a:p>
            <a:pPr marL="85725" indent="0">
              <a:buNone/>
            </a:pPr>
            <a:r>
              <a:rPr lang="ru-RU" sz="1400" b="1" i="1" dirty="0" smtClean="0">
                <a:solidFill>
                  <a:schemeClr val="tx2">
                    <a:lumMod val="60000"/>
                    <a:lumOff val="40000"/>
                  </a:schemeClr>
                </a:solidFill>
              </a:rPr>
              <a:t>Лепка -прекрасный способ развития мелкой моторики, мышц и координации руки, пальчиков. Это формирует более точные и ловкие движения, а главное, позволяет развивать ОБЕ руки. Это, в свою очередь, хорошо сказывается на мозговых процессах, речевом развитии, а также подготавливает руку ребенка к письму.</a:t>
            </a:r>
            <a:endParaRPr lang="ru-RU" sz="1400" b="1" i="1" dirty="0">
              <a:solidFill>
                <a:schemeClr val="tx2">
                  <a:lumMod val="60000"/>
                  <a:lumOff val="40000"/>
                </a:schemeClr>
              </a:solidFill>
            </a:endParaRPr>
          </a:p>
        </p:txBody>
      </p:sp>
      <p:pic>
        <p:nvPicPr>
          <p:cNvPr id="36866" name="Picture 2" descr="E:\Елена\Детский сад 50\Группа2\Лето-осень 2015\20151009_094454.jpg"/>
          <p:cNvPicPr>
            <a:picLocks noChangeAspect="1" noChangeArrowheads="1"/>
          </p:cNvPicPr>
          <p:nvPr/>
        </p:nvPicPr>
        <p:blipFill>
          <a:blip r:embed="rId2" cstate="print"/>
          <a:srcRect/>
          <a:stretch>
            <a:fillRect/>
          </a:stretch>
        </p:blipFill>
        <p:spPr bwMode="auto">
          <a:xfrm>
            <a:off x="357158" y="428604"/>
            <a:ext cx="3214710" cy="2411033"/>
          </a:xfrm>
          <a:prstGeom prst="flowChartAlternateProcess">
            <a:avLst/>
          </a:prstGeom>
          <a:noFill/>
        </p:spPr>
      </p:pic>
      <p:pic>
        <p:nvPicPr>
          <p:cNvPr id="36867" name="Picture 3" descr="E:\Елена\Детский сад 50\Группа2\Лето-осень 2015\20151009_094508.jpg"/>
          <p:cNvPicPr>
            <a:picLocks noChangeAspect="1" noChangeArrowheads="1"/>
          </p:cNvPicPr>
          <p:nvPr/>
        </p:nvPicPr>
        <p:blipFill>
          <a:blip r:embed="rId3" cstate="print"/>
          <a:srcRect/>
          <a:stretch>
            <a:fillRect/>
          </a:stretch>
        </p:blipFill>
        <p:spPr bwMode="auto">
          <a:xfrm>
            <a:off x="5357765" y="357166"/>
            <a:ext cx="3333773" cy="2500330"/>
          </a:xfrm>
          <a:prstGeom prst="flowChartAlternateProcess">
            <a:avLst/>
          </a:prstGeom>
          <a:noFill/>
        </p:spPr>
      </p:pic>
      <p:pic>
        <p:nvPicPr>
          <p:cNvPr id="36868" name="Picture 4" descr="E:\Елена\Детский сад 50\Группа2\Лето-осень 2015\20151009_095120.jpg"/>
          <p:cNvPicPr>
            <a:picLocks noChangeAspect="1" noChangeArrowheads="1"/>
          </p:cNvPicPr>
          <p:nvPr/>
        </p:nvPicPr>
        <p:blipFill>
          <a:blip r:embed="rId4" cstate="print"/>
          <a:srcRect/>
          <a:stretch>
            <a:fillRect/>
          </a:stretch>
        </p:blipFill>
        <p:spPr bwMode="auto">
          <a:xfrm>
            <a:off x="5357818" y="3768330"/>
            <a:ext cx="3167031" cy="2375274"/>
          </a:xfrm>
          <a:prstGeom prst="flowChartProcess">
            <a:avLst/>
          </a:prstGeom>
          <a:noFill/>
        </p:spPr>
      </p:pic>
      <p:pic>
        <p:nvPicPr>
          <p:cNvPr id="36869" name="Picture 5" descr="E:\Елена\Детский сад 50\Группа2\Лето-осень 2015\20151009_094544.jpg"/>
          <p:cNvPicPr>
            <a:picLocks noChangeAspect="1" noChangeArrowheads="1"/>
          </p:cNvPicPr>
          <p:nvPr/>
        </p:nvPicPr>
        <p:blipFill>
          <a:blip r:embed="rId5" cstate="print"/>
          <a:srcRect/>
          <a:stretch>
            <a:fillRect/>
          </a:stretch>
        </p:blipFill>
        <p:spPr bwMode="auto">
          <a:xfrm>
            <a:off x="1643042" y="3714752"/>
            <a:ext cx="3214710" cy="2411033"/>
          </a:xfrm>
          <a:prstGeom prst="flowChartAlternateProcess">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E:\Елена\Детский сад 50\Группа2\Лето-осень 2015\20151028_091710.jpg"/>
          <p:cNvPicPr>
            <a:picLocks noChangeAspect="1" noChangeArrowheads="1"/>
          </p:cNvPicPr>
          <p:nvPr/>
        </p:nvPicPr>
        <p:blipFill>
          <a:blip r:embed="rId2" cstate="print"/>
          <a:srcRect/>
          <a:stretch>
            <a:fillRect/>
          </a:stretch>
        </p:blipFill>
        <p:spPr bwMode="auto">
          <a:xfrm>
            <a:off x="5429256" y="4000504"/>
            <a:ext cx="3127580" cy="2297019"/>
          </a:xfrm>
          <a:prstGeom prst="flowChartAlternateProcess">
            <a:avLst/>
          </a:prstGeom>
          <a:noFill/>
        </p:spPr>
      </p:pic>
      <p:pic>
        <p:nvPicPr>
          <p:cNvPr id="7170" name="Picture 2" descr="E:\Елена\Детский сад 50\Группа2\Лето-осень 2015\20151028_091705.jpg"/>
          <p:cNvPicPr>
            <a:picLocks noChangeAspect="1" noChangeArrowheads="1"/>
          </p:cNvPicPr>
          <p:nvPr/>
        </p:nvPicPr>
        <p:blipFill>
          <a:blip r:embed="rId3" cstate="print"/>
          <a:srcRect/>
          <a:stretch>
            <a:fillRect/>
          </a:stretch>
        </p:blipFill>
        <p:spPr bwMode="auto">
          <a:xfrm>
            <a:off x="3357554" y="2571744"/>
            <a:ext cx="3357586" cy="2153554"/>
          </a:xfrm>
          <a:prstGeom prst="flowChartAlternateProcess">
            <a:avLst/>
          </a:prstGeom>
          <a:noFill/>
        </p:spPr>
      </p:pic>
      <p:pic>
        <p:nvPicPr>
          <p:cNvPr id="7171" name="Picture 3" descr="E:\Елена\Детский сад 50\Группа2\Лето-осень 2015\20151028_091653.jpg"/>
          <p:cNvPicPr>
            <a:picLocks noChangeAspect="1" noChangeArrowheads="1"/>
          </p:cNvPicPr>
          <p:nvPr/>
        </p:nvPicPr>
        <p:blipFill>
          <a:blip r:embed="rId4" cstate="print"/>
          <a:srcRect/>
          <a:stretch>
            <a:fillRect/>
          </a:stretch>
        </p:blipFill>
        <p:spPr bwMode="auto">
          <a:xfrm>
            <a:off x="428596" y="357166"/>
            <a:ext cx="3462331" cy="2767612"/>
          </a:xfrm>
          <a:prstGeom prst="flowChartAlternateProcess">
            <a:avLst/>
          </a:prstGeom>
          <a:noFill/>
        </p:spPr>
      </p:pic>
      <p:sp>
        <p:nvSpPr>
          <p:cNvPr id="10" name="Прямоугольник 9"/>
          <p:cNvSpPr/>
          <p:nvPr/>
        </p:nvSpPr>
        <p:spPr>
          <a:xfrm>
            <a:off x="4000496" y="428605"/>
            <a:ext cx="4572000" cy="2123658"/>
          </a:xfrm>
          <a:prstGeom prst="rect">
            <a:avLst/>
          </a:prstGeom>
        </p:spPr>
        <p:txBody>
          <a:bodyPr wrap="square">
            <a:spAutoFit/>
          </a:bodyPr>
          <a:lstStyle/>
          <a:p>
            <a:r>
              <a:rPr lang="ru-RU" sz="1200" i="1" dirty="0" smtClean="0">
                <a:solidFill>
                  <a:schemeClr val="tx2">
                    <a:lumMod val="60000"/>
                    <a:lumOff val="40000"/>
                  </a:schemeClr>
                </a:solidFill>
              </a:rPr>
              <a:t>Конструирование  даёт возможность действовать с геометрическими телами ,на практике познакомиться с сенсорными признаками предметов ( цвет, форму, величину) и научиться оперировать ими, усваивать правильные  названия деталей строительного набора, совершенствовать восприятие пространственных отношений ( правее, левее, выше, ниже,  за , рядом, перед) . Действия с крупным строительным материалом способствуют укреплению мускулатуры ребёнка; игры с настольным строительным материалом развивают мелкую моторику рук. Конструктивная деятельность развивает глазомер, тренирует координацию рук и глаза.</a:t>
            </a:r>
            <a:endParaRPr lang="ru-RU" sz="1200" i="1" dirty="0">
              <a:solidFill>
                <a:schemeClr val="tx2">
                  <a:lumMod val="60000"/>
                  <a:lumOff val="40000"/>
                </a:schemeClr>
              </a:solidFill>
            </a:endParaRPr>
          </a:p>
        </p:txBody>
      </p:sp>
      <p:pic>
        <p:nvPicPr>
          <p:cNvPr id="7174" name="Picture 6" descr="http://shopudachi.ru.images.1c-bitrix-cdn.ru/upload/iblock/894/8942b1e42e1c33a75a84ee3aaf550903.jpg?142706496393759"/>
          <p:cNvPicPr>
            <a:picLocks noChangeAspect="1" noChangeArrowheads="1"/>
          </p:cNvPicPr>
          <p:nvPr/>
        </p:nvPicPr>
        <p:blipFill>
          <a:blip r:embed="rId5" cstate="print"/>
          <a:srcRect/>
          <a:stretch>
            <a:fillRect/>
          </a:stretch>
        </p:blipFill>
        <p:spPr bwMode="auto">
          <a:xfrm>
            <a:off x="357158" y="4108071"/>
            <a:ext cx="2143140" cy="2125995"/>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5720" y="357166"/>
            <a:ext cx="8496944" cy="5715040"/>
          </a:xfrm>
        </p:spPr>
        <p:txBody>
          <a:bodyPr>
            <a:normAutofit fontScale="62500" lnSpcReduction="20000"/>
          </a:bodyPr>
          <a:lstStyle/>
          <a:p>
            <a:pPr marL="0" indent="0">
              <a:buNone/>
            </a:pPr>
            <a:endParaRPr lang="ru-RU" b="1" i="1" dirty="0" smtClean="0"/>
          </a:p>
          <a:p>
            <a:pPr>
              <a:buNone/>
            </a:pPr>
            <a:r>
              <a:rPr lang="ru-RU" b="1" i="1" dirty="0" smtClean="0"/>
              <a:t>                                                                </a:t>
            </a:r>
            <a:r>
              <a:rPr lang="ru-RU" b="1" i="1" dirty="0" smtClean="0">
                <a:solidFill>
                  <a:srgbClr val="FF0000"/>
                </a:solidFill>
              </a:rPr>
              <a:t>Цель:</a:t>
            </a:r>
            <a:r>
              <a:rPr lang="ru-RU" i="1" dirty="0" smtClean="0">
                <a:solidFill>
                  <a:srgbClr val="FF0000"/>
                </a:solidFill>
              </a:rPr>
              <a:t> </a:t>
            </a:r>
          </a:p>
          <a:p>
            <a:pPr>
              <a:buNone/>
            </a:pPr>
            <a:r>
              <a:rPr lang="ru-RU" i="1" dirty="0" smtClean="0"/>
              <a:t>     Развитие речи, формирование познавательных, творческих интересов детей к словесному творчеству, развитие мелкой моторики рук в играх, упражнениях и разных видах продуктивной деятельности (рисование, лепка, аппликация).</a:t>
            </a:r>
            <a:r>
              <a:rPr lang="ru-RU" b="1" i="1" dirty="0" smtClean="0"/>
              <a:t>     </a:t>
            </a:r>
          </a:p>
          <a:p>
            <a:pPr>
              <a:buNone/>
            </a:pPr>
            <a:r>
              <a:rPr lang="ru-RU" b="1" i="1" dirty="0" smtClean="0"/>
              <a:t>                                                              </a:t>
            </a:r>
            <a:r>
              <a:rPr lang="ru-RU" b="1" i="1" dirty="0" smtClean="0">
                <a:solidFill>
                  <a:srgbClr val="FF0000"/>
                </a:solidFill>
              </a:rPr>
              <a:t>Задачи:</a:t>
            </a:r>
            <a:endParaRPr lang="ru-RU" i="1" dirty="0" smtClean="0">
              <a:solidFill>
                <a:srgbClr val="FF0000"/>
              </a:solidFill>
            </a:endParaRPr>
          </a:p>
          <a:p>
            <a:pPr lvl="0"/>
            <a:r>
              <a:rPr lang="ru-RU" i="1" dirty="0" smtClean="0"/>
              <a:t>Развивать словесное творчество (заучивать с родителями, с воспитателем, повторять за другими детьми).</a:t>
            </a:r>
          </a:p>
          <a:p>
            <a:pPr lvl="0"/>
            <a:r>
              <a:rPr lang="ru-RU" i="1" dirty="0" smtClean="0"/>
              <a:t>Выявить значимость заучивания четверостиший.</a:t>
            </a:r>
          </a:p>
          <a:p>
            <a:r>
              <a:rPr lang="ru-RU" i="1" dirty="0" smtClean="0"/>
              <a:t>Воспитывать интерес к словесному творчеству.</a:t>
            </a:r>
          </a:p>
          <a:p>
            <a:r>
              <a:rPr lang="ru-RU" i="1" dirty="0" smtClean="0"/>
              <a:t>проводить регулярную работу по развитию пальчиковой моторики,</a:t>
            </a:r>
          </a:p>
          <a:p>
            <a:pPr>
              <a:buNone/>
            </a:pPr>
            <a:r>
              <a:rPr lang="ru-RU" i="1" dirty="0" smtClean="0"/>
              <a:t>выделяя время в режиме дня, организуя занятия с детьми;</a:t>
            </a:r>
          </a:p>
          <a:p>
            <a:r>
              <a:rPr lang="ru-RU" i="1" dirty="0" smtClean="0"/>
              <a:t>- повышать интерес младших</a:t>
            </a:r>
          </a:p>
          <a:p>
            <a:r>
              <a:rPr lang="ru-RU" i="1" dirty="0" smtClean="0"/>
              <a:t> дошкольников к проводимым упражнениям;</a:t>
            </a:r>
          </a:p>
          <a:p>
            <a:r>
              <a:rPr lang="ru-RU" i="1" dirty="0" smtClean="0"/>
              <a:t>- сочетать проводимые упражнения (форма проведения – игра) с</a:t>
            </a:r>
          </a:p>
          <a:p>
            <a:r>
              <a:rPr lang="ru-RU" i="1" dirty="0" smtClean="0"/>
              <a:t>речевой активностью.</a:t>
            </a:r>
          </a:p>
          <a:p>
            <a:pPr lvl="0"/>
            <a:endParaRPr lang="ru-RU" dirty="0" smtClean="0"/>
          </a:p>
          <a:p>
            <a:pPr marL="0" indent="0">
              <a:buNone/>
            </a:pPr>
            <a:endParaRPr lang="ru-RU" i="1" dirty="0" smtClean="0"/>
          </a:p>
          <a:p>
            <a:pPr marL="0" indent="0">
              <a:buNone/>
            </a:pPr>
            <a:endParaRPr lang="ru-RU" i="1" dirty="0" smtClean="0"/>
          </a:p>
          <a:p>
            <a:pPr marL="0" indent="0">
              <a:buNone/>
            </a:pPr>
            <a:endParaRPr lang="ru-RU" dirty="0" smtClean="0"/>
          </a:p>
          <a:p>
            <a:pPr marL="0" indent="0">
              <a:buNone/>
            </a:pPr>
            <a:endParaRPr lang="ru-RU" dirty="0"/>
          </a:p>
        </p:txBody>
      </p:sp>
    </p:spTree>
    <p:extLst>
      <p:ext uri="{BB962C8B-B14F-4D97-AF65-F5344CB8AC3E}">
        <p14:creationId xmlns:p14="http://schemas.microsoft.com/office/powerpoint/2010/main" val="6765978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1" name="Picture 7" descr="http://img10.proshkolu.ru/content/media/pic/std/4000000/3155000/3154163-3ed0da3d62f21787.png"/>
          <p:cNvPicPr>
            <a:picLocks noChangeAspect="1" noChangeArrowheads="1"/>
          </p:cNvPicPr>
          <p:nvPr/>
        </p:nvPicPr>
        <p:blipFill>
          <a:blip r:embed="rId2"/>
          <a:srcRect/>
          <a:stretch>
            <a:fillRect/>
          </a:stretch>
        </p:blipFill>
        <p:spPr bwMode="auto">
          <a:xfrm>
            <a:off x="3786182" y="2714620"/>
            <a:ext cx="1761145" cy="1785950"/>
          </a:xfrm>
          <a:prstGeom prst="rect">
            <a:avLst/>
          </a:prstGeom>
          <a:noFill/>
        </p:spPr>
      </p:pic>
      <p:sp>
        <p:nvSpPr>
          <p:cNvPr id="2" name="Заголовок 1"/>
          <p:cNvSpPr>
            <a:spLocks noGrp="1"/>
          </p:cNvSpPr>
          <p:nvPr>
            <p:ph type="title"/>
          </p:nvPr>
        </p:nvSpPr>
        <p:spPr>
          <a:xfrm>
            <a:off x="457200" y="274638"/>
            <a:ext cx="8229600" cy="439718"/>
          </a:xfrm>
        </p:spPr>
        <p:txBody>
          <a:bodyPr>
            <a:normAutofit fontScale="90000"/>
          </a:bodyPr>
          <a:lstStyle/>
          <a:p>
            <a:r>
              <a:rPr lang="ru-RU" sz="1800" dirty="0" smtClean="0">
                <a:solidFill>
                  <a:srgbClr val="F90B05"/>
                </a:solidFill>
              </a:rPr>
              <a:t>Развитие речевых навыков посредством пересказа народных сказок «Репка», «Колобок», «Курочка Ряба»</a:t>
            </a:r>
            <a:endParaRPr lang="ru-RU" sz="1800" dirty="0">
              <a:solidFill>
                <a:srgbClr val="F90B05"/>
              </a:solidFill>
            </a:endParaRPr>
          </a:p>
        </p:txBody>
      </p:sp>
      <p:pic>
        <p:nvPicPr>
          <p:cNvPr id="26626" name="Picture 2" descr="E:\Елена\Детский сад 50\Группа2\Лето-осень 2015\20150928_094439.jpg"/>
          <p:cNvPicPr>
            <a:picLocks noChangeAspect="1" noChangeArrowheads="1"/>
          </p:cNvPicPr>
          <p:nvPr/>
        </p:nvPicPr>
        <p:blipFill>
          <a:blip r:embed="rId3" cstate="print"/>
          <a:srcRect/>
          <a:stretch>
            <a:fillRect/>
          </a:stretch>
        </p:blipFill>
        <p:spPr bwMode="auto">
          <a:xfrm>
            <a:off x="500034" y="928670"/>
            <a:ext cx="3429024" cy="2571769"/>
          </a:xfrm>
          <a:prstGeom prst="flowChartAlternateProcess">
            <a:avLst/>
          </a:prstGeom>
          <a:noFill/>
        </p:spPr>
      </p:pic>
      <p:pic>
        <p:nvPicPr>
          <p:cNvPr id="26627" name="Picture 3" descr="E:\Елена\Детский сад 50\Группа2\Лето-осень 2015\20150928_094501.jpg"/>
          <p:cNvPicPr>
            <a:picLocks noChangeAspect="1" noChangeArrowheads="1"/>
          </p:cNvPicPr>
          <p:nvPr/>
        </p:nvPicPr>
        <p:blipFill>
          <a:blip r:embed="rId4" cstate="print"/>
          <a:srcRect/>
          <a:stretch>
            <a:fillRect/>
          </a:stretch>
        </p:blipFill>
        <p:spPr bwMode="auto">
          <a:xfrm>
            <a:off x="5214942" y="3571875"/>
            <a:ext cx="3524276" cy="2643208"/>
          </a:xfrm>
          <a:prstGeom prst="flowChartAlternateProcess">
            <a:avLst/>
          </a:prstGeom>
          <a:noFill/>
        </p:spPr>
      </p:pic>
      <p:pic>
        <p:nvPicPr>
          <p:cNvPr id="26628" name="Picture 4" descr="E:\Елена\Детский сад 50\Группа2\Лето-осень 2015\20150928_094623.jpg"/>
          <p:cNvPicPr>
            <a:picLocks noChangeAspect="1" noChangeArrowheads="1"/>
          </p:cNvPicPr>
          <p:nvPr/>
        </p:nvPicPr>
        <p:blipFill>
          <a:blip r:embed="rId5" cstate="print"/>
          <a:srcRect/>
          <a:stretch>
            <a:fillRect/>
          </a:stretch>
        </p:blipFill>
        <p:spPr bwMode="auto">
          <a:xfrm>
            <a:off x="500034" y="3643314"/>
            <a:ext cx="3429003" cy="2571752"/>
          </a:xfrm>
          <a:prstGeom prst="flowChartAlternateProcess">
            <a:avLst/>
          </a:prstGeom>
          <a:noFill/>
        </p:spPr>
      </p:pic>
      <p:pic>
        <p:nvPicPr>
          <p:cNvPr id="26629" name="Picture 5" descr="E:\Елена\Детский сад 50\Группа2\Лето-осень 2015\20150928_094615.jpg"/>
          <p:cNvPicPr>
            <a:picLocks noChangeAspect="1" noChangeArrowheads="1"/>
          </p:cNvPicPr>
          <p:nvPr/>
        </p:nvPicPr>
        <p:blipFill>
          <a:blip r:embed="rId6" cstate="print"/>
          <a:srcRect/>
          <a:stretch>
            <a:fillRect/>
          </a:stretch>
        </p:blipFill>
        <p:spPr bwMode="auto">
          <a:xfrm>
            <a:off x="5357818" y="910810"/>
            <a:ext cx="3452836" cy="2589628"/>
          </a:xfrm>
          <a:prstGeom prst="flowChartAlternateProcess">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25470"/>
          </a:xfrm>
        </p:spPr>
        <p:txBody>
          <a:bodyPr>
            <a:normAutofit fontScale="90000"/>
          </a:bodyPr>
          <a:lstStyle/>
          <a:p>
            <a:r>
              <a:rPr lang="ru-RU" sz="1400" dirty="0" smtClean="0">
                <a:solidFill>
                  <a:schemeClr val="tx2">
                    <a:lumMod val="60000"/>
                    <a:lumOff val="40000"/>
                  </a:schemeClr>
                </a:solidFill>
              </a:rPr>
              <a:t>Хорошим подспорьем на занятиях по развитию речи является методическая разработка Колесниковой </a:t>
            </a:r>
            <a:r>
              <a:rPr lang="ru-RU" sz="1400" b="1" cap="all" dirty="0" smtClean="0">
                <a:solidFill>
                  <a:schemeClr val="tx2">
                    <a:lumMod val="60000"/>
                    <a:lumOff val="40000"/>
                  </a:schemeClr>
                </a:solidFill>
              </a:rPr>
              <a:t>Е.В. «РАЗВИТИЕ ЗВУКОВОЙ КУЛЬТУРЫ РЕЧИ. 3-4 ГОДА»</a:t>
            </a:r>
            <a:br>
              <a:rPr lang="ru-RU" sz="1400" b="1" cap="all" dirty="0" smtClean="0">
                <a:solidFill>
                  <a:schemeClr val="tx2">
                    <a:lumMod val="60000"/>
                    <a:lumOff val="40000"/>
                  </a:schemeClr>
                </a:solidFill>
              </a:rPr>
            </a:br>
            <a:endParaRPr lang="ru-RU" sz="1400" dirty="0">
              <a:solidFill>
                <a:schemeClr val="tx2">
                  <a:lumMod val="60000"/>
                  <a:lumOff val="40000"/>
                </a:schemeClr>
              </a:solidFill>
            </a:endParaRPr>
          </a:p>
        </p:txBody>
      </p:sp>
      <p:pic>
        <p:nvPicPr>
          <p:cNvPr id="35842" name="Picture 2" descr="E:\Елена\Детский сад 50\Группа2\Лето-осень 2015\20151007_091853.jpg"/>
          <p:cNvPicPr>
            <a:picLocks noChangeAspect="1" noChangeArrowheads="1"/>
          </p:cNvPicPr>
          <p:nvPr/>
        </p:nvPicPr>
        <p:blipFill>
          <a:blip r:embed="rId2" cstate="print"/>
          <a:srcRect/>
          <a:stretch>
            <a:fillRect/>
          </a:stretch>
        </p:blipFill>
        <p:spPr bwMode="auto">
          <a:xfrm>
            <a:off x="571472" y="857232"/>
            <a:ext cx="3286147" cy="2464610"/>
          </a:xfrm>
          <a:prstGeom prst="flowChartAlternateProcess">
            <a:avLst/>
          </a:prstGeom>
          <a:noFill/>
        </p:spPr>
      </p:pic>
      <p:pic>
        <p:nvPicPr>
          <p:cNvPr id="35843" name="Picture 3" descr="E:\Елена\Детский сад 50\Группа2\Лето-осень 2015\Camera 2\20151130_163010.jpg"/>
          <p:cNvPicPr>
            <a:picLocks noChangeAspect="1" noChangeArrowheads="1"/>
          </p:cNvPicPr>
          <p:nvPr/>
        </p:nvPicPr>
        <p:blipFill>
          <a:blip r:embed="rId3" cstate="print"/>
          <a:srcRect/>
          <a:stretch>
            <a:fillRect/>
          </a:stretch>
        </p:blipFill>
        <p:spPr bwMode="auto">
          <a:xfrm>
            <a:off x="5643570" y="3893348"/>
            <a:ext cx="3000343" cy="2250256"/>
          </a:xfrm>
          <a:prstGeom prst="flowChartAlternateProcess">
            <a:avLst/>
          </a:prstGeom>
          <a:noFill/>
        </p:spPr>
      </p:pic>
      <p:pic>
        <p:nvPicPr>
          <p:cNvPr id="35844" name="Picture 4" descr="E:\Елена\Детский сад 50\Группа2\Лето-осень 2015\Camera 2\20151130_162900.jpg"/>
          <p:cNvPicPr>
            <a:picLocks noChangeAspect="1" noChangeArrowheads="1"/>
          </p:cNvPicPr>
          <p:nvPr/>
        </p:nvPicPr>
        <p:blipFill>
          <a:blip r:embed="rId4" cstate="print"/>
          <a:srcRect/>
          <a:stretch>
            <a:fillRect/>
          </a:stretch>
        </p:blipFill>
        <p:spPr bwMode="auto">
          <a:xfrm>
            <a:off x="428596" y="3714736"/>
            <a:ext cx="3429024" cy="2571768"/>
          </a:xfrm>
          <a:prstGeom prst="flowChartAlternateProcess">
            <a:avLst/>
          </a:prstGeom>
          <a:noFill/>
        </p:spPr>
      </p:pic>
      <p:pic>
        <p:nvPicPr>
          <p:cNvPr id="35845" name="Picture 5" descr="E:\Елена\Детский сад 50\Группа2\Лето-осень 2015\Camera 2\20151130_163324.jpg"/>
          <p:cNvPicPr>
            <a:picLocks noChangeAspect="1" noChangeArrowheads="1"/>
          </p:cNvPicPr>
          <p:nvPr/>
        </p:nvPicPr>
        <p:blipFill>
          <a:blip r:embed="rId5" cstate="print"/>
          <a:srcRect/>
          <a:stretch>
            <a:fillRect/>
          </a:stretch>
        </p:blipFill>
        <p:spPr bwMode="auto">
          <a:xfrm>
            <a:off x="5619704" y="928670"/>
            <a:ext cx="3143272" cy="2357454"/>
          </a:xfrm>
          <a:prstGeom prst="flowChartAlternateProcess">
            <a:avLst/>
          </a:prstGeom>
          <a:noFill/>
        </p:spPr>
      </p:pic>
      <p:pic>
        <p:nvPicPr>
          <p:cNvPr id="10" name="Picture 1" descr="E:\Елена\Детский сад 50\Группа2\Лето-осень 2015\20151028_091025.jpg"/>
          <p:cNvPicPr>
            <a:picLocks noChangeAspect="1" noChangeArrowheads="1"/>
          </p:cNvPicPr>
          <p:nvPr/>
        </p:nvPicPr>
        <p:blipFill>
          <a:blip r:embed="rId6" cstate="print"/>
          <a:srcRect/>
          <a:stretch>
            <a:fillRect/>
          </a:stretch>
        </p:blipFill>
        <p:spPr bwMode="auto">
          <a:xfrm>
            <a:off x="3357554" y="2143116"/>
            <a:ext cx="2571768" cy="2002058"/>
          </a:xfrm>
          <a:prstGeom prst="flowChartAlternateProcess">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0034" y="2928934"/>
            <a:ext cx="8229600" cy="1042982"/>
          </a:xfrm>
        </p:spPr>
        <p:txBody>
          <a:bodyPr>
            <a:normAutofit/>
          </a:bodyPr>
          <a:lstStyle/>
          <a:p>
            <a:pPr marL="0" indent="28575">
              <a:buNone/>
            </a:pPr>
            <a:r>
              <a:rPr lang="ru-RU" sz="1400" b="1" i="1" dirty="0" smtClean="0">
                <a:solidFill>
                  <a:srgbClr val="C00000"/>
                </a:solidFill>
              </a:rPr>
              <a:t>Занятия музыкой развивают абстрактное мышление, интеллект, </a:t>
            </a:r>
            <a:r>
              <a:rPr lang="ru-RU" sz="1400" b="1" i="1" dirty="0" err="1" smtClean="0">
                <a:solidFill>
                  <a:srgbClr val="C00000"/>
                </a:solidFill>
              </a:rPr>
              <a:t>речь,зрение</a:t>
            </a:r>
            <a:r>
              <a:rPr lang="ru-RU" sz="1400" b="1" i="1" dirty="0" smtClean="0">
                <a:solidFill>
                  <a:srgbClr val="C00000"/>
                </a:solidFill>
              </a:rPr>
              <a:t> (бинокулярное, периферическое, глазомер), повышает внимание, сосредоточенность, память, воображение.</a:t>
            </a:r>
            <a:br>
              <a:rPr lang="ru-RU" sz="1400" b="1" i="1" dirty="0" smtClean="0">
                <a:solidFill>
                  <a:srgbClr val="C00000"/>
                </a:solidFill>
              </a:rPr>
            </a:br>
            <a:r>
              <a:rPr lang="ru-RU" sz="1400" b="1" i="1" dirty="0" smtClean="0">
                <a:solidFill>
                  <a:srgbClr val="C00000"/>
                </a:solidFill>
              </a:rPr>
              <a:t>Если Вы хотите видеть своих детей духовно богатыми людьми - прививайте интерес к музыке и занимайтесь с ними разными видами музыкальной деятельности с раннего возраста.</a:t>
            </a:r>
          </a:p>
          <a:p>
            <a:endParaRPr lang="ru-RU" dirty="0"/>
          </a:p>
        </p:txBody>
      </p:sp>
      <p:pic>
        <p:nvPicPr>
          <p:cNvPr id="37890" name="Picture 2" descr="E:\Елена\Детский сад 50\Группа2\Лето-осень 2015\20151012_093520.jpg"/>
          <p:cNvPicPr>
            <a:picLocks noChangeAspect="1" noChangeArrowheads="1"/>
          </p:cNvPicPr>
          <p:nvPr/>
        </p:nvPicPr>
        <p:blipFill>
          <a:blip r:embed="rId2" cstate="print"/>
          <a:srcRect/>
          <a:stretch>
            <a:fillRect/>
          </a:stretch>
        </p:blipFill>
        <p:spPr bwMode="auto">
          <a:xfrm>
            <a:off x="571472" y="357166"/>
            <a:ext cx="3286148" cy="2464611"/>
          </a:xfrm>
          <a:prstGeom prst="flowChartAlternateProcess">
            <a:avLst/>
          </a:prstGeom>
          <a:noFill/>
        </p:spPr>
      </p:pic>
      <p:pic>
        <p:nvPicPr>
          <p:cNvPr id="37892" name="Picture 4" descr="E:\Елена\Детский сад 50\Группа2\Лето-осень 2015\20151019_095019.jpg"/>
          <p:cNvPicPr>
            <a:picLocks noChangeAspect="1" noChangeArrowheads="1"/>
          </p:cNvPicPr>
          <p:nvPr/>
        </p:nvPicPr>
        <p:blipFill>
          <a:blip r:embed="rId3" cstate="print"/>
          <a:srcRect/>
          <a:stretch>
            <a:fillRect/>
          </a:stretch>
        </p:blipFill>
        <p:spPr bwMode="auto">
          <a:xfrm>
            <a:off x="5572132" y="500042"/>
            <a:ext cx="3048000" cy="2286000"/>
          </a:xfrm>
          <a:prstGeom prst="flowChartAlternateProcess">
            <a:avLst/>
          </a:prstGeom>
          <a:noFill/>
        </p:spPr>
      </p:pic>
      <p:pic>
        <p:nvPicPr>
          <p:cNvPr id="37893" name="Picture 5" descr="E:\Елена\Детский сад 50\Группа2\Лето-осень 2015\20151019_094328.jpg"/>
          <p:cNvPicPr>
            <a:picLocks noChangeAspect="1" noChangeArrowheads="1"/>
          </p:cNvPicPr>
          <p:nvPr/>
        </p:nvPicPr>
        <p:blipFill>
          <a:blip r:embed="rId4" cstate="print"/>
          <a:srcRect/>
          <a:stretch>
            <a:fillRect/>
          </a:stretch>
        </p:blipFill>
        <p:spPr bwMode="auto">
          <a:xfrm>
            <a:off x="1643042" y="4000504"/>
            <a:ext cx="3048000" cy="2286000"/>
          </a:xfrm>
          <a:prstGeom prst="flowChartAlternateProcess">
            <a:avLst/>
          </a:prstGeom>
          <a:noFill/>
        </p:spPr>
      </p:pic>
      <p:pic>
        <p:nvPicPr>
          <p:cNvPr id="37894" name="Picture 6" descr="E:\Елена\Детский сад 50\Группа2\Лето-осень 2015\20151019_093834.jpg"/>
          <p:cNvPicPr>
            <a:picLocks noChangeAspect="1" noChangeArrowheads="1"/>
          </p:cNvPicPr>
          <p:nvPr/>
        </p:nvPicPr>
        <p:blipFill>
          <a:blip r:embed="rId5" cstate="print"/>
          <a:srcRect/>
          <a:stretch>
            <a:fillRect/>
          </a:stretch>
        </p:blipFill>
        <p:spPr bwMode="auto">
          <a:xfrm>
            <a:off x="5572132" y="4000504"/>
            <a:ext cx="3048000" cy="2286000"/>
          </a:xfrm>
          <a:prstGeom prst="flowChartAlternateProcess">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cs540106.vk.me/c7001/v7001946/ceaf/kNBczV3bs8c.jpg"/>
          <p:cNvPicPr>
            <a:picLocks noChangeAspect="1" noChangeArrowheads="1"/>
          </p:cNvPicPr>
          <p:nvPr/>
        </p:nvPicPr>
        <p:blipFill>
          <a:blip r:embed="rId2"/>
          <a:srcRect/>
          <a:stretch>
            <a:fillRect/>
          </a:stretch>
        </p:blipFill>
        <p:spPr bwMode="auto">
          <a:xfrm>
            <a:off x="3071802" y="642918"/>
            <a:ext cx="1979617" cy="1412608"/>
          </a:xfrm>
          <a:prstGeom prst="flowChartAlternateProcess">
            <a:avLst/>
          </a:prstGeom>
          <a:noFill/>
        </p:spPr>
      </p:pic>
      <p:sp>
        <p:nvSpPr>
          <p:cNvPr id="5" name="Прямоугольник 4"/>
          <p:cNvSpPr/>
          <p:nvPr/>
        </p:nvSpPr>
        <p:spPr>
          <a:xfrm>
            <a:off x="357158" y="2143116"/>
            <a:ext cx="3929090" cy="523220"/>
          </a:xfrm>
          <a:prstGeom prst="rect">
            <a:avLst/>
          </a:prstGeom>
        </p:spPr>
        <p:txBody>
          <a:bodyPr wrap="square">
            <a:spAutoFit/>
          </a:bodyPr>
          <a:lstStyle/>
          <a:p>
            <a:r>
              <a:rPr lang="ru-RU" sz="1400" b="1" i="1" dirty="0" smtClean="0">
                <a:solidFill>
                  <a:schemeClr val="tx2">
                    <a:lumMod val="60000"/>
                    <a:lumOff val="40000"/>
                  </a:schemeClr>
                </a:solidFill>
              </a:rPr>
              <a:t>Опустись, снежинка, на мою ладошку</a:t>
            </a:r>
          </a:p>
          <a:p>
            <a:r>
              <a:rPr lang="ru-RU" sz="1400" b="1" i="1" dirty="0" smtClean="0">
                <a:solidFill>
                  <a:schemeClr val="tx2">
                    <a:lumMod val="60000"/>
                    <a:lumOff val="40000"/>
                  </a:schemeClr>
                </a:solidFill>
              </a:rPr>
              <a:t>Кружишься давно ты- отдохни немножко.</a:t>
            </a:r>
            <a:endParaRPr lang="ru-RU" sz="1400" b="1" i="1" dirty="0">
              <a:solidFill>
                <a:schemeClr val="tx2">
                  <a:lumMod val="60000"/>
                  <a:lumOff val="40000"/>
                </a:schemeClr>
              </a:solidFill>
            </a:endParaRPr>
          </a:p>
        </p:txBody>
      </p:sp>
      <p:sp>
        <p:nvSpPr>
          <p:cNvPr id="6" name="Прямоугольник 5"/>
          <p:cNvSpPr/>
          <p:nvPr/>
        </p:nvSpPr>
        <p:spPr>
          <a:xfrm>
            <a:off x="4786314" y="3000372"/>
            <a:ext cx="4000496" cy="584775"/>
          </a:xfrm>
          <a:prstGeom prst="rect">
            <a:avLst/>
          </a:prstGeom>
        </p:spPr>
        <p:txBody>
          <a:bodyPr wrap="square">
            <a:spAutoFit/>
          </a:bodyPr>
          <a:lstStyle/>
          <a:p>
            <a:r>
              <a:rPr lang="ru-RU" i="1" dirty="0" smtClean="0">
                <a:solidFill>
                  <a:schemeClr val="tx2">
                    <a:lumMod val="60000"/>
                    <a:lumOff val="40000"/>
                  </a:schemeClr>
                </a:solidFill>
              </a:rPr>
              <a:t>Ишь, какая хитрая, Думаешь не </a:t>
            </a:r>
            <a:r>
              <a:rPr lang="ru-RU" sz="1400" i="1" dirty="0" smtClean="0">
                <a:solidFill>
                  <a:schemeClr val="tx2">
                    <a:lumMod val="60000"/>
                    <a:lumOff val="40000"/>
                  </a:schemeClr>
                </a:solidFill>
              </a:rPr>
              <a:t>знаю-</a:t>
            </a:r>
          </a:p>
          <a:p>
            <a:r>
              <a:rPr lang="ru-RU" sz="1400" i="1" dirty="0" smtClean="0">
                <a:solidFill>
                  <a:schemeClr val="tx2">
                    <a:lumMod val="60000"/>
                    <a:lumOff val="40000"/>
                  </a:schemeClr>
                </a:solidFill>
              </a:rPr>
              <a:t>На ладошке тёплой тут же я растаю.</a:t>
            </a:r>
            <a:endParaRPr lang="ru-RU" sz="1400" i="1" dirty="0">
              <a:solidFill>
                <a:schemeClr val="tx2">
                  <a:lumMod val="60000"/>
                  <a:lumOff val="40000"/>
                </a:schemeClr>
              </a:solidFill>
            </a:endParaRPr>
          </a:p>
        </p:txBody>
      </p:sp>
      <p:pic>
        <p:nvPicPr>
          <p:cNvPr id="38915" name="Picture 3" descr="E:\Елена\Детский сад 50\Группа2\Лето-осень 2015\Camera 2\20151130_154621.jpg"/>
          <p:cNvPicPr>
            <a:picLocks noChangeAspect="1" noChangeArrowheads="1"/>
          </p:cNvPicPr>
          <p:nvPr/>
        </p:nvPicPr>
        <p:blipFill>
          <a:blip r:embed="rId3" cstate="print"/>
          <a:srcRect/>
          <a:stretch>
            <a:fillRect/>
          </a:stretch>
        </p:blipFill>
        <p:spPr bwMode="auto">
          <a:xfrm>
            <a:off x="1571604" y="2857496"/>
            <a:ext cx="2857520" cy="2143141"/>
          </a:xfrm>
          <a:prstGeom prst="flowChartAlternateProcess">
            <a:avLst/>
          </a:prstGeom>
          <a:noFill/>
          <a:ln w="76200">
            <a:solidFill>
              <a:schemeClr val="tx2">
                <a:lumMod val="60000"/>
                <a:lumOff val="40000"/>
              </a:schemeClr>
            </a:solidFill>
          </a:ln>
        </p:spPr>
      </p:pic>
      <p:pic>
        <p:nvPicPr>
          <p:cNvPr id="38916" name="Picture 4" descr="E:\Елена\Детский сад 50\Группа2\Лето-осень 2015\Camera 2\20151130_154706.jpg"/>
          <p:cNvPicPr>
            <a:picLocks noChangeAspect="1" noChangeArrowheads="1"/>
          </p:cNvPicPr>
          <p:nvPr/>
        </p:nvPicPr>
        <p:blipFill>
          <a:blip r:embed="rId4" cstate="print"/>
          <a:srcRect/>
          <a:stretch>
            <a:fillRect/>
          </a:stretch>
        </p:blipFill>
        <p:spPr bwMode="auto">
          <a:xfrm>
            <a:off x="5500694" y="357166"/>
            <a:ext cx="3143239" cy="2357430"/>
          </a:xfrm>
          <a:prstGeom prst="flowChartAlternateProcess">
            <a:avLst/>
          </a:prstGeom>
          <a:noFill/>
          <a:ln w="76200">
            <a:solidFill>
              <a:schemeClr val="tx2">
                <a:lumMod val="60000"/>
                <a:lumOff val="40000"/>
              </a:schemeClr>
            </a:solidFill>
          </a:ln>
        </p:spPr>
      </p:pic>
      <p:pic>
        <p:nvPicPr>
          <p:cNvPr id="38917" name="Picture 5" descr="E:\Елена\Детский сад 50\Группа2\Лето-осень 2015\Camera 2\20151130_155054.jpg"/>
          <p:cNvPicPr>
            <a:picLocks noChangeAspect="1" noChangeArrowheads="1"/>
          </p:cNvPicPr>
          <p:nvPr/>
        </p:nvPicPr>
        <p:blipFill>
          <a:blip r:embed="rId5" cstate="print"/>
          <a:srcRect/>
          <a:stretch>
            <a:fillRect/>
          </a:stretch>
        </p:blipFill>
        <p:spPr bwMode="auto">
          <a:xfrm>
            <a:off x="5453069" y="3857628"/>
            <a:ext cx="3095593" cy="2321695"/>
          </a:xfrm>
          <a:prstGeom prst="flowChartAlternateProcess">
            <a:avLst/>
          </a:prstGeom>
          <a:noFill/>
          <a:ln w="76200">
            <a:solidFill>
              <a:schemeClr val="tx2">
                <a:lumMod val="60000"/>
                <a:lumOff val="40000"/>
              </a:schemeClr>
            </a:solidFill>
          </a:ln>
        </p:spPr>
      </p:pic>
      <p:pic>
        <p:nvPicPr>
          <p:cNvPr id="38919" name="Picture 7" descr="http://s1.hostingkartinok.com/uploads/images/2012/04/fc611d481e0eed78fcc92904c6ef1bae.png"/>
          <p:cNvPicPr>
            <a:picLocks noChangeAspect="1" noChangeArrowheads="1"/>
          </p:cNvPicPr>
          <p:nvPr/>
        </p:nvPicPr>
        <p:blipFill>
          <a:blip r:embed="rId6" cstate="print"/>
          <a:srcRect/>
          <a:stretch>
            <a:fillRect/>
          </a:stretch>
        </p:blipFill>
        <p:spPr bwMode="auto">
          <a:xfrm>
            <a:off x="714348" y="714356"/>
            <a:ext cx="1058059" cy="1214422"/>
          </a:xfrm>
          <a:prstGeom prst="rect">
            <a:avLst/>
          </a:prstGeom>
          <a:noFill/>
        </p:spPr>
      </p:pic>
      <p:pic>
        <p:nvPicPr>
          <p:cNvPr id="11" name="Picture 7" descr="http://s1.hostingkartinok.com/uploads/images/2012/04/fc611d481e0eed78fcc92904c6ef1bae.png"/>
          <p:cNvPicPr>
            <a:picLocks noChangeAspect="1" noChangeArrowheads="1"/>
          </p:cNvPicPr>
          <p:nvPr/>
        </p:nvPicPr>
        <p:blipFill>
          <a:blip r:embed="rId6" cstate="print"/>
          <a:srcRect/>
          <a:stretch>
            <a:fillRect/>
          </a:stretch>
        </p:blipFill>
        <p:spPr bwMode="auto">
          <a:xfrm>
            <a:off x="4071934" y="4929198"/>
            <a:ext cx="1058059" cy="1214422"/>
          </a:xfrm>
          <a:prstGeom prst="rect">
            <a:avLst/>
          </a:prstGeom>
          <a:noFill/>
        </p:spPr>
      </p:pic>
      <p:pic>
        <p:nvPicPr>
          <p:cNvPr id="12" name="Picture 7" descr="http://s1.hostingkartinok.com/uploads/images/2012/04/fc611d481e0eed78fcc92904c6ef1bae.png"/>
          <p:cNvPicPr>
            <a:picLocks noChangeAspect="1" noChangeArrowheads="1"/>
          </p:cNvPicPr>
          <p:nvPr/>
        </p:nvPicPr>
        <p:blipFill>
          <a:blip r:embed="rId7" cstate="print"/>
          <a:srcRect/>
          <a:stretch>
            <a:fillRect/>
          </a:stretch>
        </p:blipFill>
        <p:spPr bwMode="auto">
          <a:xfrm>
            <a:off x="0" y="4808117"/>
            <a:ext cx="1785950" cy="2049883"/>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img3.proshkolu.ru/content/media/pic/std/2000000/1175000/1174761-5aad314f6da80468.png"/>
          <p:cNvPicPr>
            <a:picLocks noChangeAspect="1" noChangeArrowheads="1"/>
          </p:cNvPicPr>
          <p:nvPr/>
        </p:nvPicPr>
        <p:blipFill>
          <a:blip r:embed="rId2"/>
          <a:srcRect/>
          <a:stretch>
            <a:fillRect/>
          </a:stretch>
        </p:blipFill>
        <p:spPr bwMode="auto">
          <a:xfrm>
            <a:off x="3643306" y="1928802"/>
            <a:ext cx="2286016" cy="2689431"/>
          </a:xfrm>
          <a:prstGeom prst="rect">
            <a:avLst/>
          </a:prstGeom>
          <a:noFill/>
        </p:spPr>
      </p:pic>
      <p:sp>
        <p:nvSpPr>
          <p:cNvPr id="5" name="Прямоугольник 4"/>
          <p:cNvSpPr/>
          <p:nvPr/>
        </p:nvSpPr>
        <p:spPr>
          <a:xfrm>
            <a:off x="428596" y="2000240"/>
            <a:ext cx="3143272" cy="642942"/>
          </a:xfrm>
          <a:prstGeom prst="rect">
            <a:avLst/>
          </a:prstGeom>
        </p:spPr>
        <p:txBody>
          <a:bodyPr wrap="square">
            <a:spAutoFit/>
          </a:bodyPr>
          <a:lstStyle/>
          <a:p>
            <a:r>
              <a:rPr lang="ru-RU" b="1" i="1" dirty="0" smtClean="0">
                <a:solidFill>
                  <a:srgbClr val="C00000"/>
                </a:solidFill>
              </a:rPr>
              <a:t>Тук-тук-тук, тук-тук-тук,</a:t>
            </a:r>
            <a:br>
              <a:rPr lang="ru-RU" b="1" i="1" dirty="0" smtClean="0">
                <a:solidFill>
                  <a:srgbClr val="C00000"/>
                </a:solidFill>
              </a:rPr>
            </a:br>
            <a:r>
              <a:rPr lang="ru-RU" b="1" i="1" dirty="0" smtClean="0">
                <a:solidFill>
                  <a:srgbClr val="C00000"/>
                </a:solidFill>
              </a:rPr>
              <a:t>Непонятно, что за звук,</a:t>
            </a:r>
            <a:endParaRPr lang="ru-RU" b="1" i="1" dirty="0">
              <a:solidFill>
                <a:srgbClr val="C00000"/>
              </a:solidFill>
            </a:endParaRPr>
          </a:p>
        </p:txBody>
      </p:sp>
      <p:sp>
        <p:nvSpPr>
          <p:cNvPr id="6" name="Прямоугольник 5"/>
          <p:cNvSpPr/>
          <p:nvPr/>
        </p:nvSpPr>
        <p:spPr>
          <a:xfrm>
            <a:off x="5857868" y="2071678"/>
            <a:ext cx="3286132" cy="646331"/>
          </a:xfrm>
          <a:prstGeom prst="rect">
            <a:avLst/>
          </a:prstGeom>
        </p:spPr>
        <p:txBody>
          <a:bodyPr wrap="square">
            <a:spAutoFit/>
          </a:bodyPr>
          <a:lstStyle/>
          <a:p>
            <a:r>
              <a:rPr lang="ru-RU" dirty="0" smtClean="0">
                <a:solidFill>
                  <a:srgbClr val="C00000"/>
                </a:solidFill>
              </a:rPr>
              <a:t>В</a:t>
            </a:r>
            <a:r>
              <a:rPr lang="ru-RU" b="1" i="1" dirty="0" smtClean="0">
                <a:solidFill>
                  <a:srgbClr val="C00000"/>
                </a:solidFill>
              </a:rPr>
              <a:t> дверь, в окошко и по крыше,</a:t>
            </a:r>
            <a:br>
              <a:rPr lang="ru-RU" b="1" i="1" dirty="0" smtClean="0">
                <a:solidFill>
                  <a:srgbClr val="C00000"/>
                </a:solidFill>
              </a:rPr>
            </a:br>
            <a:r>
              <a:rPr lang="ru-RU" b="1" i="1" dirty="0" smtClean="0">
                <a:solidFill>
                  <a:srgbClr val="C00000"/>
                </a:solidFill>
              </a:rPr>
              <a:t>То погромче, то потише.</a:t>
            </a:r>
            <a:endParaRPr lang="ru-RU" b="1" i="1" dirty="0">
              <a:solidFill>
                <a:srgbClr val="C00000"/>
              </a:solidFill>
            </a:endParaRPr>
          </a:p>
        </p:txBody>
      </p:sp>
      <p:pic>
        <p:nvPicPr>
          <p:cNvPr id="39939" name="Picture 3" descr="E:\Елена\Детский сад 50\Группа2\Лето-осень 2015\Camera 2\20151130_164504.jpg"/>
          <p:cNvPicPr>
            <a:picLocks noChangeAspect="1" noChangeArrowheads="1"/>
          </p:cNvPicPr>
          <p:nvPr/>
        </p:nvPicPr>
        <p:blipFill>
          <a:blip r:embed="rId3" cstate="print"/>
          <a:srcRect/>
          <a:stretch>
            <a:fillRect/>
          </a:stretch>
        </p:blipFill>
        <p:spPr bwMode="auto">
          <a:xfrm>
            <a:off x="5500694" y="3750471"/>
            <a:ext cx="3286148" cy="2464611"/>
          </a:xfrm>
          <a:prstGeom prst="flowChartAlternateProcess">
            <a:avLst/>
          </a:prstGeom>
          <a:noFill/>
        </p:spPr>
      </p:pic>
      <p:pic>
        <p:nvPicPr>
          <p:cNvPr id="39940" name="Picture 4" descr="E:\Елена\Детский сад 50\Группа2\Лето-осень 2015\Camera 2\20151130_164457.jpg"/>
          <p:cNvPicPr>
            <a:picLocks noChangeAspect="1" noChangeArrowheads="1"/>
          </p:cNvPicPr>
          <p:nvPr/>
        </p:nvPicPr>
        <p:blipFill>
          <a:blip r:embed="rId4" cstate="print"/>
          <a:srcRect/>
          <a:stretch>
            <a:fillRect/>
          </a:stretch>
        </p:blipFill>
        <p:spPr bwMode="auto">
          <a:xfrm>
            <a:off x="428595" y="3571876"/>
            <a:ext cx="3714755" cy="2786066"/>
          </a:xfrm>
          <a:prstGeom prst="flowChartAlternateProcess">
            <a:avLst/>
          </a:prstGeom>
          <a:noFill/>
        </p:spPr>
      </p:pic>
      <p:sp>
        <p:nvSpPr>
          <p:cNvPr id="10" name="Прямоугольник 9"/>
          <p:cNvSpPr/>
          <p:nvPr/>
        </p:nvSpPr>
        <p:spPr>
          <a:xfrm>
            <a:off x="785786" y="571480"/>
            <a:ext cx="2286016" cy="707886"/>
          </a:xfrm>
          <a:prstGeom prst="rect">
            <a:avLst/>
          </a:prstGeom>
        </p:spPr>
        <p:txBody>
          <a:bodyPr wrap="square">
            <a:spAutoFit/>
          </a:bodyPr>
          <a:lstStyle/>
          <a:p>
            <a:r>
              <a:rPr lang="ru-RU" sz="4000" b="1" dirty="0" smtClean="0">
                <a:solidFill>
                  <a:schemeClr val="tx2">
                    <a:lumMod val="60000"/>
                    <a:lumOff val="40000"/>
                  </a:schemeClr>
                </a:solidFill>
              </a:rPr>
              <a:t>Звук «Т»</a:t>
            </a:r>
            <a:endParaRPr lang="ru-RU" sz="4000" b="1" dirty="0">
              <a:solidFill>
                <a:schemeClr val="tx2">
                  <a:lumMod val="60000"/>
                  <a:lumOff val="40000"/>
                </a:schemeClr>
              </a:solidFill>
            </a:endParaRPr>
          </a:p>
        </p:txBody>
      </p:sp>
      <p:sp>
        <p:nvSpPr>
          <p:cNvPr id="11" name="Прямоугольник 10"/>
          <p:cNvSpPr/>
          <p:nvPr/>
        </p:nvSpPr>
        <p:spPr>
          <a:xfrm>
            <a:off x="3500430" y="642918"/>
            <a:ext cx="4572000" cy="646331"/>
          </a:xfrm>
          <a:prstGeom prst="rect">
            <a:avLst/>
          </a:prstGeom>
        </p:spPr>
        <p:txBody>
          <a:bodyPr>
            <a:spAutoFit/>
          </a:bodyPr>
          <a:lstStyle/>
          <a:p>
            <a:r>
              <a:rPr lang="ru-RU" dirty="0" smtClean="0">
                <a:solidFill>
                  <a:schemeClr val="tx2">
                    <a:lumMod val="60000"/>
                    <a:lumOff val="40000"/>
                  </a:schemeClr>
                </a:solidFill>
              </a:rPr>
              <a:t>Вырабатываем правильную и чёткую артикуляцию при произношении звука «т».</a:t>
            </a:r>
            <a:endParaRPr lang="ru-RU" dirty="0">
              <a:solidFill>
                <a:schemeClr val="tx2">
                  <a:lumMod val="60000"/>
                  <a:lumOff val="40000"/>
                </a:schemeClr>
              </a:solidFill>
            </a:endParaRPr>
          </a:p>
        </p:txBody>
      </p:sp>
      <p:sp>
        <p:nvSpPr>
          <p:cNvPr id="12" name="Прямоугольник 11"/>
          <p:cNvSpPr/>
          <p:nvPr/>
        </p:nvSpPr>
        <p:spPr>
          <a:xfrm>
            <a:off x="3643306" y="1428736"/>
            <a:ext cx="2814488" cy="369332"/>
          </a:xfrm>
          <a:prstGeom prst="rect">
            <a:avLst/>
          </a:prstGeom>
        </p:spPr>
        <p:txBody>
          <a:bodyPr wrap="none">
            <a:spAutoFit/>
          </a:bodyPr>
          <a:lstStyle/>
          <a:p>
            <a:r>
              <a:rPr lang="ru-RU" dirty="0" smtClean="0">
                <a:solidFill>
                  <a:schemeClr val="tx2">
                    <a:lumMod val="60000"/>
                    <a:lumOff val="40000"/>
                  </a:schemeClr>
                </a:solidFill>
              </a:rPr>
              <a:t>Заучиваем четверостишие</a:t>
            </a:r>
            <a:r>
              <a:rPr lang="ru-RU" dirty="0" smtClean="0"/>
              <a:t>.</a:t>
            </a:r>
            <a:endParaRPr lang="ru-RU" dirty="0"/>
          </a:p>
        </p:txBody>
      </p:sp>
      <p:sp>
        <p:nvSpPr>
          <p:cNvPr id="13" name="Прямоугольник 12"/>
          <p:cNvSpPr/>
          <p:nvPr/>
        </p:nvSpPr>
        <p:spPr>
          <a:xfrm>
            <a:off x="6500826" y="1428736"/>
            <a:ext cx="2193421" cy="369332"/>
          </a:xfrm>
          <a:prstGeom prst="rect">
            <a:avLst/>
          </a:prstGeom>
        </p:spPr>
        <p:txBody>
          <a:bodyPr wrap="none">
            <a:spAutoFit/>
          </a:bodyPr>
          <a:lstStyle/>
          <a:p>
            <a:r>
              <a:rPr lang="ru-RU" dirty="0" smtClean="0">
                <a:solidFill>
                  <a:schemeClr val="tx2">
                    <a:lumMod val="60000"/>
                    <a:lumOff val="40000"/>
                  </a:schemeClr>
                </a:solidFill>
              </a:rPr>
              <a:t>Отгадывает загадки</a:t>
            </a:r>
            <a:r>
              <a:rPr lang="ru-RU" dirty="0" smtClean="0"/>
              <a:t>.</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E:\Елена\Детский сад 50\Группа2\Лето-осень 2015\Camera 2\20151130_164632.jpg"/>
          <p:cNvPicPr>
            <a:picLocks noChangeAspect="1" noChangeArrowheads="1"/>
          </p:cNvPicPr>
          <p:nvPr/>
        </p:nvPicPr>
        <p:blipFill>
          <a:blip r:embed="rId2" cstate="print"/>
          <a:srcRect/>
          <a:stretch>
            <a:fillRect/>
          </a:stretch>
        </p:blipFill>
        <p:spPr bwMode="auto">
          <a:xfrm>
            <a:off x="3476564" y="500042"/>
            <a:ext cx="5238787" cy="3929090"/>
          </a:xfrm>
          <a:prstGeom prst="flowChartAlternateProcess">
            <a:avLst/>
          </a:prstGeom>
          <a:noFill/>
        </p:spPr>
      </p:pic>
      <p:pic>
        <p:nvPicPr>
          <p:cNvPr id="7" name="Picture 2" descr="E:\Елена\Детский сад 50\Группа2\Лето-осень 2015\Camera 2\20151130_164643.jpg"/>
          <p:cNvPicPr>
            <a:picLocks noChangeAspect="1" noChangeArrowheads="1"/>
          </p:cNvPicPr>
          <p:nvPr/>
        </p:nvPicPr>
        <p:blipFill>
          <a:blip r:embed="rId3" cstate="print"/>
          <a:srcRect/>
          <a:stretch>
            <a:fillRect/>
          </a:stretch>
        </p:blipFill>
        <p:spPr bwMode="auto">
          <a:xfrm>
            <a:off x="357158" y="2803893"/>
            <a:ext cx="4572032" cy="3429025"/>
          </a:xfrm>
          <a:prstGeom prst="flowChartAlternateProcess">
            <a:avLst/>
          </a:prstGeom>
          <a:noFill/>
        </p:spPr>
      </p:pic>
      <p:pic>
        <p:nvPicPr>
          <p:cNvPr id="40966" name="Picture 6" descr="http://pictures.ucoz.ru/_ph/3/2/57854147.png"/>
          <p:cNvPicPr>
            <a:picLocks noChangeAspect="1" noChangeArrowheads="1"/>
          </p:cNvPicPr>
          <p:nvPr/>
        </p:nvPicPr>
        <p:blipFill>
          <a:blip r:embed="rId4"/>
          <a:srcRect/>
          <a:stretch>
            <a:fillRect/>
          </a:stretch>
        </p:blipFill>
        <p:spPr bwMode="auto">
          <a:xfrm>
            <a:off x="-571536" y="0"/>
            <a:ext cx="4071942" cy="4071942"/>
          </a:xfrm>
          <a:prstGeom prst="rect">
            <a:avLst/>
          </a:prstGeom>
          <a:noFill/>
        </p:spPr>
      </p:pic>
      <p:sp>
        <p:nvSpPr>
          <p:cNvPr id="9" name="Прямоугольник 8"/>
          <p:cNvSpPr/>
          <p:nvPr/>
        </p:nvSpPr>
        <p:spPr>
          <a:xfrm>
            <a:off x="5000628" y="4357694"/>
            <a:ext cx="3786182" cy="1569660"/>
          </a:xfrm>
          <a:prstGeom prst="rect">
            <a:avLst/>
          </a:prstGeom>
        </p:spPr>
        <p:txBody>
          <a:bodyPr wrap="square">
            <a:spAutoFit/>
          </a:bodyPr>
          <a:lstStyle/>
          <a:p>
            <a:r>
              <a:rPr lang="ru-RU" sz="1600" b="1" dirty="0" smtClean="0">
                <a:solidFill>
                  <a:srgbClr val="00FFCC"/>
                </a:solidFill>
              </a:rPr>
              <a:t>Предлагаем детям вспомнить, как гудит паровоз: «у-у-у». Называем картинки со звуком «У», произнося его более длительно, чем другие звуки (</a:t>
            </a:r>
            <a:r>
              <a:rPr lang="ru-RU" sz="1600" b="1" dirty="0" err="1" smtClean="0">
                <a:solidFill>
                  <a:srgbClr val="00FFCC"/>
                </a:solidFill>
              </a:rPr>
              <a:t>гууусь</a:t>
            </a:r>
            <a:r>
              <a:rPr lang="ru-RU" sz="1600" b="1" dirty="0" smtClean="0">
                <a:solidFill>
                  <a:srgbClr val="00FFCC"/>
                </a:solidFill>
              </a:rPr>
              <a:t>, </a:t>
            </a:r>
            <a:r>
              <a:rPr lang="ru-RU" sz="1600" b="1" dirty="0" err="1" smtClean="0">
                <a:solidFill>
                  <a:srgbClr val="00FFCC"/>
                </a:solidFill>
              </a:rPr>
              <a:t>кууурица</a:t>
            </a:r>
            <a:r>
              <a:rPr lang="ru-RU" sz="1600" b="1" dirty="0" smtClean="0">
                <a:solidFill>
                  <a:srgbClr val="00FFCC"/>
                </a:solidFill>
              </a:rPr>
              <a:t>, </a:t>
            </a:r>
            <a:r>
              <a:rPr lang="ru-RU" sz="1600" b="1" dirty="0" err="1" smtClean="0">
                <a:solidFill>
                  <a:srgbClr val="00FFCC"/>
                </a:solidFill>
              </a:rPr>
              <a:t>петууух</a:t>
            </a:r>
            <a:r>
              <a:rPr lang="ru-RU" sz="1600" b="1" dirty="0" smtClean="0">
                <a:solidFill>
                  <a:srgbClr val="00FFCC"/>
                </a:solidFill>
              </a:rPr>
              <a:t>, </a:t>
            </a:r>
            <a:r>
              <a:rPr lang="ru-RU" sz="1600" b="1" dirty="0" err="1" smtClean="0">
                <a:solidFill>
                  <a:srgbClr val="00FFCC"/>
                </a:solidFill>
              </a:rPr>
              <a:t>туууфелька</a:t>
            </a:r>
            <a:r>
              <a:rPr lang="ru-RU" sz="1600" b="1" dirty="0" smtClean="0">
                <a:solidFill>
                  <a:srgbClr val="00FFCC"/>
                </a:solidFill>
              </a:rPr>
              <a:t>, </a:t>
            </a:r>
            <a:r>
              <a:rPr lang="ru-RU" sz="1600" b="1" dirty="0" err="1" smtClean="0">
                <a:solidFill>
                  <a:srgbClr val="00FFCC"/>
                </a:solidFill>
              </a:rPr>
              <a:t>стууул</a:t>
            </a:r>
            <a:r>
              <a:rPr lang="ru-RU" sz="1600" b="1" dirty="0" smtClean="0">
                <a:solidFill>
                  <a:srgbClr val="00FFCC"/>
                </a:solidFill>
              </a:rPr>
              <a:t>, </a:t>
            </a:r>
            <a:r>
              <a:rPr lang="ru-RU" sz="1600" b="1" dirty="0" err="1" smtClean="0">
                <a:solidFill>
                  <a:srgbClr val="00FFCC"/>
                </a:solidFill>
              </a:rPr>
              <a:t>жууук</a:t>
            </a:r>
            <a:r>
              <a:rPr lang="ru-RU" sz="1600" b="1" dirty="0" smtClean="0">
                <a:solidFill>
                  <a:srgbClr val="00FFCC"/>
                </a:solidFill>
              </a:rPr>
              <a:t>, </a:t>
            </a:r>
            <a:r>
              <a:rPr lang="ru-RU" sz="1600" b="1" dirty="0" err="1" smtClean="0">
                <a:solidFill>
                  <a:srgbClr val="00FFCC"/>
                </a:solidFill>
              </a:rPr>
              <a:t>кууурица</a:t>
            </a:r>
            <a:r>
              <a:rPr lang="ru-RU" sz="1600" b="1" dirty="0" smtClean="0">
                <a:solidFill>
                  <a:srgbClr val="00FFCC"/>
                </a:solidFill>
              </a:rPr>
              <a:t>).</a:t>
            </a:r>
            <a:endParaRPr lang="ru-RU" sz="1600" b="1" dirty="0">
              <a:solidFill>
                <a:srgbClr val="00FFCC"/>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img0.liveinternet.ru/images/attach/c/8/100/255/100255562_SSRyoSRR.png"/>
          <p:cNvPicPr>
            <a:picLocks noChangeAspect="1" noChangeArrowheads="1"/>
          </p:cNvPicPr>
          <p:nvPr/>
        </p:nvPicPr>
        <p:blipFill>
          <a:blip r:embed="rId2" cstate="print"/>
          <a:srcRect/>
          <a:stretch>
            <a:fillRect/>
          </a:stretch>
        </p:blipFill>
        <p:spPr bwMode="auto">
          <a:xfrm>
            <a:off x="6858016" y="4572008"/>
            <a:ext cx="1738278" cy="1738278"/>
          </a:xfrm>
          <a:prstGeom prst="rect">
            <a:avLst/>
          </a:prstGeom>
          <a:noFill/>
        </p:spPr>
      </p:pic>
      <p:pic>
        <p:nvPicPr>
          <p:cNvPr id="41988" name="Picture 4" descr="E:\Елена\Детский сад 50\Группа2\Лето-осень 2015\Camera 2\20151130_165003.jpg"/>
          <p:cNvPicPr>
            <a:picLocks noChangeAspect="1" noChangeArrowheads="1"/>
          </p:cNvPicPr>
          <p:nvPr/>
        </p:nvPicPr>
        <p:blipFill>
          <a:blip r:embed="rId3" cstate="print"/>
          <a:srcRect/>
          <a:stretch>
            <a:fillRect/>
          </a:stretch>
        </p:blipFill>
        <p:spPr bwMode="auto">
          <a:xfrm>
            <a:off x="357158" y="3357562"/>
            <a:ext cx="3809973" cy="2857480"/>
          </a:xfrm>
          <a:prstGeom prst="flowChartAlternateProcess">
            <a:avLst/>
          </a:prstGeom>
          <a:noFill/>
        </p:spPr>
      </p:pic>
      <p:pic>
        <p:nvPicPr>
          <p:cNvPr id="41990" name="Picture 6" descr="E:\Елена\Детский сад 50\Группа2\Лето-осень 2015\Camera 2\20151130_165019.jpg"/>
          <p:cNvPicPr>
            <a:picLocks noChangeAspect="1" noChangeArrowheads="1"/>
          </p:cNvPicPr>
          <p:nvPr/>
        </p:nvPicPr>
        <p:blipFill>
          <a:blip r:embed="rId4" cstate="print"/>
          <a:srcRect/>
          <a:stretch>
            <a:fillRect/>
          </a:stretch>
        </p:blipFill>
        <p:spPr bwMode="auto">
          <a:xfrm>
            <a:off x="5643570" y="500042"/>
            <a:ext cx="3047989" cy="2285992"/>
          </a:xfrm>
          <a:prstGeom prst="rect">
            <a:avLst/>
          </a:prstGeom>
          <a:noFill/>
        </p:spPr>
      </p:pic>
      <p:pic>
        <p:nvPicPr>
          <p:cNvPr id="10" name="Picture 3" descr="E:\Елена\Детский сад 50\Группа2\Лето-осень 2015\Camera 2\20151130_164956.jpg"/>
          <p:cNvPicPr>
            <a:picLocks noChangeAspect="1" noChangeArrowheads="1"/>
          </p:cNvPicPr>
          <p:nvPr/>
        </p:nvPicPr>
        <p:blipFill>
          <a:blip r:embed="rId5" cstate="print"/>
          <a:srcRect/>
          <a:stretch>
            <a:fillRect/>
          </a:stretch>
        </p:blipFill>
        <p:spPr bwMode="auto">
          <a:xfrm>
            <a:off x="2500298" y="2071678"/>
            <a:ext cx="3809973" cy="2857480"/>
          </a:xfrm>
          <a:prstGeom prst="flowChartAlternateProcess">
            <a:avLst/>
          </a:prstGeom>
          <a:noFill/>
        </p:spPr>
      </p:pic>
      <p:sp>
        <p:nvSpPr>
          <p:cNvPr id="41991" name="Rectangle 7"/>
          <p:cNvSpPr>
            <a:spLocks noChangeArrowheads="1"/>
          </p:cNvSpPr>
          <p:nvPr/>
        </p:nvSpPr>
        <p:spPr bwMode="auto">
          <a:xfrm>
            <a:off x="357158" y="357166"/>
            <a:ext cx="5072098" cy="1477328"/>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CC66FF"/>
                </a:solidFill>
                <a:effectLst/>
                <a:latin typeface="+mj-lt"/>
                <a:cs typeface="Arial" pitchFamily="34" charset="0"/>
              </a:rPr>
              <a:t>Заучивание четверостишия. </a:t>
            </a:r>
            <a:r>
              <a:rPr kumimoji="0" lang="ru-RU" i="1" u="none" strike="noStrike" cap="none" normalizeH="0" baseline="0" dirty="0" smtClean="0">
                <a:ln>
                  <a:noFill/>
                </a:ln>
                <a:solidFill>
                  <a:srgbClr val="CC66FF"/>
                </a:solidFill>
                <a:effectLst/>
                <a:latin typeface="+mj-lt"/>
                <a:cs typeface="Arial" pitchFamily="34" charset="0"/>
              </a:rPr>
              <a:t>Мышка мыла мылом нос,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i="1" u="none" strike="noStrike" cap="none" normalizeH="0" baseline="0" dirty="0" smtClean="0">
                <a:ln>
                  <a:noFill/>
                </a:ln>
                <a:solidFill>
                  <a:srgbClr val="CC66FF"/>
                </a:solidFill>
                <a:effectLst/>
                <a:latin typeface="+mj-lt"/>
                <a:cs typeface="Arial" pitchFamily="34" charset="0"/>
              </a:rPr>
              <a:t>Мыла уши, мыла хвост. Мыла так, что стала белой,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i="1" u="none" strike="noStrike" cap="none" normalizeH="0" baseline="0" dirty="0" smtClean="0">
                <a:ln>
                  <a:noFill/>
                </a:ln>
                <a:solidFill>
                  <a:srgbClr val="CC66FF"/>
                </a:solidFill>
                <a:effectLst/>
                <a:latin typeface="+mj-lt"/>
                <a:cs typeface="Arial" pitchFamily="34" charset="0"/>
              </a:rPr>
              <a:t>И от счастья мыло съела!</a:t>
            </a:r>
            <a:r>
              <a:rPr kumimoji="0" lang="ru-RU" i="1" u="none" strike="noStrike" cap="none" normalizeH="0" baseline="0" dirty="0" smtClean="0">
                <a:ln>
                  <a:noFill/>
                </a:ln>
                <a:solidFill>
                  <a:srgbClr val="CC66FF"/>
                </a:solidFill>
                <a:effectLst/>
                <a:latin typeface="+mj-lt"/>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500042"/>
            <a:ext cx="8229600" cy="582594"/>
          </a:xfrm>
        </p:spPr>
        <p:txBody>
          <a:bodyPr>
            <a:normAutofit fontScale="90000"/>
          </a:bodyPr>
          <a:lstStyle/>
          <a:p>
            <a:r>
              <a:rPr lang="ru-RU" sz="2000" b="1" dirty="0" smtClean="0">
                <a:solidFill>
                  <a:srgbClr val="0070C0"/>
                </a:solidFill>
              </a:rPr>
              <a:t>«Иголочки для ежика» </a:t>
            </a:r>
            <a:r>
              <a:rPr lang="ru-RU" sz="2000" dirty="0" smtClean="0">
                <a:solidFill>
                  <a:srgbClr val="0070C0"/>
                </a:solidFill>
              </a:rPr>
              <a:t>.</a:t>
            </a:r>
            <a:br>
              <a:rPr lang="ru-RU" sz="2000" dirty="0" smtClean="0">
                <a:solidFill>
                  <a:srgbClr val="0070C0"/>
                </a:solidFill>
              </a:rPr>
            </a:br>
            <a:r>
              <a:rPr lang="ru-RU" sz="2000" dirty="0" smtClean="0">
                <a:solidFill>
                  <a:srgbClr val="0070C0"/>
                </a:solidFill>
              </a:rPr>
              <a:t>Каждому ежику сделать иголочки (развитие мелкой моторики пальцев рук,) </a:t>
            </a:r>
            <a:r>
              <a:rPr lang="ru-RU" sz="2000" dirty="0" smtClean="0">
                <a:solidFill>
                  <a:srgbClr val="F90B05"/>
                </a:solidFill>
              </a:rPr>
              <a:t>.</a:t>
            </a:r>
            <a:r>
              <a:rPr lang="ru-RU" dirty="0" smtClean="0"/>
              <a:t/>
            </a:r>
            <a:br>
              <a:rPr lang="ru-RU" dirty="0" smtClean="0"/>
            </a:br>
            <a:endParaRPr lang="ru-RU" dirty="0"/>
          </a:p>
        </p:txBody>
      </p:sp>
      <p:pic>
        <p:nvPicPr>
          <p:cNvPr id="24578" name="Picture 2" descr="E:\Елена\Детский сад 50\Группа2\Лето-осень 2015\Camera 2\20151202_111611.jpg"/>
          <p:cNvPicPr>
            <a:picLocks noChangeAspect="1" noChangeArrowheads="1"/>
          </p:cNvPicPr>
          <p:nvPr/>
        </p:nvPicPr>
        <p:blipFill>
          <a:blip r:embed="rId2" cstate="print"/>
          <a:srcRect/>
          <a:stretch>
            <a:fillRect/>
          </a:stretch>
        </p:blipFill>
        <p:spPr bwMode="auto">
          <a:xfrm>
            <a:off x="5929322" y="3857628"/>
            <a:ext cx="3214678" cy="2411009"/>
          </a:xfrm>
          <a:prstGeom prst="flowChartAlternateProcess">
            <a:avLst/>
          </a:prstGeom>
          <a:noFill/>
        </p:spPr>
      </p:pic>
      <p:pic>
        <p:nvPicPr>
          <p:cNvPr id="24579" name="Picture 3" descr="E:\Елена\Детский сад 50\Группа2\Лето-осень 2015\Camera 2\20151202_111443.jpg"/>
          <p:cNvPicPr>
            <a:picLocks noChangeAspect="1" noChangeArrowheads="1"/>
          </p:cNvPicPr>
          <p:nvPr/>
        </p:nvPicPr>
        <p:blipFill>
          <a:blip r:embed="rId3" cstate="print"/>
          <a:srcRect/>
          <a:stretch>
            <a:fillRect/>
          </a:stretch>
        </p:blipFill>
        <p:spPr bwMode="auto">
          <a:xfrm>
            <a:off x="428596" y="1071546"/>
            <a:ext cx="3429024" cy="2571768"/>
          </a:xfrm>
          <a:prstGeom prst="flowChartAlternateProcess">
            <a:avLst/>
          </a:prstGeom>
          <a:noFill/>
        </p:spPr>
      </p:pic>
      <p:pic>
        <p:nvPicPr>
          <p:cNvPr id="24580" name="Picture 4" descr="E:\Елена\Детский сад 50\Группа2\Лето-осень 2015\Camera 2\20151202_111420.jpg"/>
          <p:cNvPicPr>
            <a:picLocks noChangeAspect="1" noChangeArrowheads="1"/>
          </p:cNvPicPr>
          <p:nvPr/>
        </p:nvPicPr>
        <p:blipFill>
          <a:blip r:embed="rId4" cstate="print"/>
          <a:srcRect/>
          <a:stretch>
            <a:fillRect/>
          </a:stretch>
        </p:blipFill>
        <p:spPr bwMode="auto">
          <a:xfrm>
            <a:off x="3071802" y="2643182"/>
            <a:ext cx="3000364" cy="2250273"/>
          </a:xfrm>
          <a:prstGeom prst="flowChartAlternateProcess">
            <a:avLst/>
          </a:prstGeom>
          <a:noFill/>
        </p:spPr>
      </p:pic>
      <p:pic>
        <p:nvPicPr>
          <p:cNvPr id="24581" name="Picture 5" descr="E:\Елена\Детский сад 50\Группа2\Лето-осень 2015\Camera 2\20151202_111136.jpg"/>
          <p:cNvPicPr>
            <a:picLocks noChangeAspect="1" noChangeArrowheads="1"/>
          </p:cNvPicPr>
          <p:nvPr/>
        </p:nvPicPr>
        <p:blipFill>
          <a:blip r:embed="rId5" cstate="print"/>
          <a:srcRect/>
          <a:stretch>
            <a:fillRect/>
          </a:stretch>
        </p:blipFill>
        <p:spPr bwMode="auto">
          <a:xfrm>
            <a:off x="428596" y="3857612"/>
            <a:ext cx="3429024" cy="2571768"/>
          </a:xfrm>
          <a:prstGeom prst="flowChartAlternateProcess">
            <a:avLst/>
          </a:prstGeom>
          <a:noFill/>
        </p:spPr>
      </p:pic>
      <p:pic>
        <p:nvPicPr>
          <p:cNvPr id="24582" name="Picture 6" descr="E:\Елена\Детский сад 50\Группа2\Лето-осень 2015\Camera 2\20151202_111115.jpg"/>
          <p:cNvPicPr>
            <a:picLocks noChangeAspect="1" noChangeArrowheads="1"/>
          </p:cNvPicPr>
          <p:nvPr/>
        </p:nvPicPr>
        <p:blipFill>
          <a:blip r:embed="rId6" cstate="print"/>
          <a:srcRect/>
          <a:stretch>
            <a:fillRect/>
          </a:stretch>
        </p:blipFill>
        <p:spPr bwMode="auto">
          <a:xfrm>
            <a:off x="5214942" y="857232"/>
            <a:ext cx="3548087" cy="2661066"/>
          </a:xfrm>
          <a:prstGeom prst="flowChartAlternateProcess">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i="1" dirty="0" smtClean="0">
                <a:solidFill>
                  <a:srgbClr val="FF0000"/>
                </a:solidFill>
              </a:rPr>
              <a:t>Досуг с родителями</a:t>
            </a:r>
            <a:endParaRPr lang="ru-RU" sz="2800" i="1" dirty="0">
              <a:solidFill>
                <a:srgbClr val="FF0000"/>
              </a:solidFill>
            </a:endParaRPr>
          </a:p>
        </p:txBody>
      </p:sp>
      <p:sp>
        <p:nvSpPr>
          <p:cNvPr id="3" name="Содержимое 2"/>
          <p:cNvSpPr>
            <a:spLocks noGrp="1"/>
          </p:cNvSpPr>
          <p:nvPr>
            <p:ph idx="1"/>
          </p:nvPr>
        </p:nvSpPr>
        <p:spPr/>
        <p:txBody>
          <a:bodyPr/>
          <a:lstStyle/>
          <a:p>
            <a:pPr lvl="0" algn="ctr">
              <a:buNone/>
            </a:pPr>
            <a:r>
              <a:rPr lang="ru-RU" i="1" dirty="0" smtClean="0">
                <a:solidFill>
                  <a:srgbClr val="C00000"/>
                </a:solidFill>
              </a:rPr>
              <a:t>ПЛАН</a:t>
            </a:r>
          </a:p>
          <a:p>
            <a:pPr lvl="0"/>
            <a:r>
              <a:rPr lang="ru-RU" i="1" dirty="0" smtClean="0">
                <a:solidFill>
                  <a:schemeClr val="accent2">
                    <a:lumMod val="75000"/>
                  </a:schemeClr>
                </a:solidFill>
              </a:rPr>
              <a:t>Кукольный спектакль по сказке «Теремок» с участием родителей.</a:t>
            </a:r>
            <a:endParaRPr lang="ru-RU" dirty="0" smtClean="0">
              <a:solidFill>
                <a:schemeClr val="accent2">
                  <a:lumMod val="75000"/>
                </a:schemeClr>
              </a:solidFill>
            </a:endParaRPr>
          </a:p>
          <a:p>
            <a:pPr lvl="0"/>
            <a:r>
              <a:rPr lang="ru-RU" i="1" dirty="0" smtClean="0">
                <a:solidFill>
                  <a:schemeClr val="accent2">
                    <a:lumMod val="75000"/>
                  </a:schemeClr>
                </a:solidFill>
              </a:rPr>
              <a:t>«Путешествие» по детскому саду.</a:t>
            </a:r>
            <a:endParaRPr lang="ru-RU" dirty="0" smtClean="0">
              <a:solidFill>
                <a:schemeClr val="accent2">
                  <a:lumMod val="75000"/>
                </a:schemeClr>
              </a:solidFill>
            </a:endParaRPr>
          </a:p>
          <a:p>
            <a:pPr lvl="0"/>
            <a:r>
              <a:rPr lang="ru-RU" i="1" dirty="0" smtClean="0">
                <a:solidFill>
                  <a:schemeClr val="accent2">
                    <a:lumMod val="75000"/>
                  </a:schemeClr>
                </a:solidFill>
              </a:rPr>
              <a:t>Лепка из солёного теста.</a:t>
            </a:r>
            <a:endParaRPr lang="ru-RU" dirty="0" smtClean="0">
              <a:solidFill>
                <a:schemeClr val="accent2">
                  <a:lumMod val="75000"/>
                </a:schemeClr>
              </a:solidFill>
            </a:endParaRPr>
          </a:p>
          <a:p>
            <a:pPr lvl="0"/>
            <a:r>
              <a:rPr lang="ru-RU" i="1" dirty="0" smtClean="0">
                <a:solidFill>
                  <a:schemeClr val="accent2">
                    <a:lumMod val="75000"/>
                  </a:schemeClr>
                </a:solidFill>
              </a:rPr>
              <a:t>Чаепитие.</a:t>
            </a:r>
            <a:endParaRPr lang="ru-RU" dirty="0" smtClean="0">
              <a:solidFill>
                <a:schemeClr val="accent2">
                  <a:lumMod val="75000"/>
                </a:schemeClr>
              </a:solidFill>
            </a:endParaRPr>
          </a:p>
          <a:p>
            <a:endParaRPr lang="ru-R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E:\Елена\Детский сад 50\Группа2\Camera 3\20151204_171310.jpg"/>
          <p:cNvPicPr>
            <a:picLocks noChangeAspect="1" noChangeArrowheads="1"/>
          </p:cNvPicPr>
          <p:nvPr/>
        </p:nvPicPr>
        <p:blipFill>
          <a:blip r:embed="rId2" cstate="print"/>
          <a:srcRect/>
          <a:stretch>
            <a:fillRect/>
          </a:stretch>
        </p:blipFill>
        <p:spPr bwMode="auto">
          <a:xfrm>
            <a:off x="428596" y="3286124"/>
            <a:ext cx="4190976" cy="3143232"/>
          </a:xfrm>
          <a:prstGeom prst="flowChartAlternateProcess">
            <a:avLst/>
          </a:prstGeom>
          <a:noFill/>
        </p:spPr>
      </p:pic>
      <p:pic>
        <p:nvPicPr>
          <p:cNvPr id="43011" name="Picture 3" descr="E:\Елена\Детский сад 50\Группа2\Camera 3\20151204_171747.jpg"/>
          <p:cNvPicPr>
            <a:picLocks noChangeAspect="1" noChangeArrowheads="1"/>
          </p:cNvPicPr>
          <p:nvPr/>
        </p:nvPicPr>
        <p:blipFill>
          <a:blip r:embed="rId3" cstate="print"/>
          <a:srcRect/>
          <a:stretch>
            <a:fillRect/>
          </a:stretch>
        </p:blipFill>
        <p:spPr bwMode="auto">
          <a:xfrm>
            <a:off x="3929058" y="500042"/>
            <a:ext cx="4691074" cy="3518306"/>
          </a:xfrm>
          <a:prstGeom prst="flowChartAlternateProcess">
            <a:avLst/>
          </a:prstGeom>
          <a:noFill/>
        </p:spPr>
      </p:pic>
      <p:pic>
        <p:nvPicPr>
          <p:cNvPr id="43013" name="Picture 5" descr="http://cs617730.vk.me/v617730654/15a63/9oY3KmGEkRk.jpg"/>
          <p:cNvPicPr>
            <a:picLocks noChangeAspect="1" noChangeArrowheads="1"/>
          </p:cNvPicPr>
          <p:nvPr/>
        </p:nvPicPr>
        <p:blipFill>
          <a:blip r:embed="rId4"/>
          <a:srcRect/>
          <a:stretch>
            <a:fillRect/>
          </a:stretch>
        </p:blipFill>
        <p:spPr bwMode="auto">
          <a:xfrm>
            <a:off x="1071539" y="500042"/>
            <a:ext cx="2214578" cy="2671629"/>
          </a:xfrm>
          <a:prstGeom prst="roundRect">
            <a:avLst/>
          </a:prstGeom>
          <a:noFill/>
        </p:spPr>
      </p:pic>
      <p:pic>
        <p:nvPicPr>
          <p:cNvPr id="43014" name="Picture 6" descr="E:\Елена\Детский сад 50\Группа2\Camera 3\20151204_171611.jpg"/>
          <p:cNvPicPr>
            <a:picLocks noChangeAspect="1" noChangeArrowheads="1"/>
          </p:cNvPicPr>
          <p:nvPr/>
        </p:nvPicPr>
        <p:blipFill>
          <a:blip r:embed="rId5" cstate="print"/>
          <a:srcRect/>
          <a:stretch>
            <a:fillRect/>
          </a:stretch>
        </p:blipFill>
        <p:spPr bwMode="auto">
          <a:xfrm>
            <a:off x="5214942" y="4357694"/>
            <a:ext cx="3176579" cy="1808790"/>
          </a:xfrm>
          <a:prstGeom prst="round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ormAutofit fontScale="90000"/>
          </a:bodyPr>
          <a:lstStyle/>
          <a:p>
            <a:r>
              <a:rPr lang="ru-RU" b="1" dirty="0" smtClean="0">
                <a:solidFill>
                  <a:srgbClr val="FF0000"/>
                </a:solidFill>
                <a:latin typeface="Georgia" pitchFamily="18" charset="0"/>
              </a:rPr>
              <a:t>Актуальность</a:t>
            </a:r>
            <a:endParaRPr lang="ru-RU" dirty="0">
              <a:solidFill>
                <a:srgbClr val="FF0000"/>
              </a:solidFill>
              <a:latin typeface="Georgia" pitchFamily="18" charset="0"/>
            </a:endParaRPr>
          </a:p>
        </p:txBody>
      </p:sp>
      <p:sp>
        <p:nvSpPr>
          <p:cNvPr id="3" name="Содержимое 2"/>
          <p:cNvSpPr>
            <a:spLocks noGrp="1"/>
          </p:cNvSpPr>
          <p:nvPr>
            <p:ph idx="1"/>
          </p:nvPr>
        </p:nvSpPr>
        <p:spPr>
          <a:xfrm>
            <a:off x="500034" y="928670"/>
            <a:ext cx="8215370" cy="5286412"/>
          </a:xfrm>
        </p:spPr>
        <p:txBody>
          <a:bodyPr>
            <a:normAutofit fontScale="47500" lnSpcReduction="20000"/>
          </a:bodyPr>
          <a:lstStyle/>
          <a:p>
            <a:pPr marL="0" indent="457200" algn="just">
              <a:buNone/>
            </a:pPr>
            <a:r>
              <a:rPr lang="ru-RU" sz="4000" dirty="0" smtClean="0"/>
              <a:t>Развитие речи детей тесно связано с состоянием мелкой моторики. Развитие мелкой моторики рук положительно влияет на речь ребенка. Если движение пальцев развиты в соответствии с возрастом, то и речевое развитие в пределах возрастной группы. У некоторых детей наблюдается отставание в развитии двигательной сферы. Это проявляется в виде плохой координации движений, их недостаточной точности и ловкости, в виде выраженных затруднений при выполнении упражнений по словесной инструкции. Обращают на себя внимание и особенности мелкой моторики пальцев рук. Наблюдение за тем, как ребенок застегивает и расстегивает пуговицы, завязывает и развязывает ленты, шнурки, позволяет увидеть недостаточную координацию пальцев. Ведь уровень мелкой моторики ребенка является показателем готовности его к школьному обучению. Обычно ребенок, имеющий высокий уровень мелкой моторики, умеет хорошо логически мыслить, у него развита память, внимание и связная речь. Речь наша богата. И овладеть этому богатству и величию предстоит нам с первых дней пребывания детского сада. Ведь от того какой речью владеет сам педагог во многом будет зависеть речь и воспитанника.      Как нам кажется один из способов освоения грамотной речи — это заучивание четверостиший. Чем больше их знает ребёнок, тем богаче его словарный запас.</a:t>
            </a:r>
          </a:p>
          <a:p>
            <a:pPr marL="0" indent="457200" algn="just">
              <a:buNone/>
            </a:pPr>
            <a:r>
              <a:rPr lang="ru-RU" sz="4000" dirty="0" smtClean="0"/>
              <a:t>Данный проект был проведён во второй младшей группе. За это время дети разучили несколько четверостиший.</a:t>
            </a:r>
          </a:p>
          <a:p>
            <a:endParaRPr lang="ru-RU"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i="1" dirty="0" smtClean="0">
                <a:solidFill>
                  <a:srgbClr val="FF0000"/>
                </a:solidFill>
              </a:rPr>
              <a:t>Лепка из солёного теста «Заяц»</a:t>
            </a:r>
            <a:endParaRPr lang="ru-RU" b="1" i="1" dirty="0">
              <a:solidFill>
                <a:srgbClr val="FF0000"/>
              </a:solidFill>
            </a:endParaRPr>
          </a:p>
        </p:txBody>
      </p:sp>
      <p:pic>
        <p:nvPicPr>
          <p:cNvPr id="45058" name="Picture 2" descr="E:\Елена\Детский сад 50\Группа2\Camera 3\20151204_174615.jpg"/>
          <p:cNvPicPr>
            <a:picLocks noChangeAspect="1" noChangeArrowheads="1"/>
          </p:cNvPicPr>
          <p:nvPr/>
        </p:nvPicPr>
        <p:blipFill>
          <a:blip r:embed="rId2" cstate="print"/>
          <a:srcRect/>
          <a:stretch>
            <a:fillRect/>
          </a:stretch>
        </p:blipFill>
        <p:spPr bwMode="auto">
          <a:xfrm>
            <a:off x="428597" y="3875446"/>
            <a:ext cx="3214710" cy="2411033"/>
          </a:xfrm>
          <a:prstGeom prst="roundRect">
            <a:avLst/>
          </a:prstGeom>
          <a:noFill/>
        </p:spPr>
      </p:pic>
      <p:pic>
        <p:nvPicPr>
          <p:cNvPr id="45059" name="Picture 3" descr="E:\Елена\Детский сад 50\Группа2\Camera 3\20151204_174624.jpg"/>
          <p:cNvPicPr>
            <a:picLocks noChangeAspect="1" noChangeArrowheads="1"/>
          </p:cNvPicPr>
          <p:nvPr/>
        </p:nvPicPr>
        <p:blipFill>
          <a:blip r:embed="rId3" cstate="print"/>
          <a:srcRect/>
          <a:stretch>
            <a:fillRect/>
          </a:stretch>
        </p:blipFill>
        <p:spPr bwMode="auto">
          <a:xfrm>
            <a:off x="5572132" y="3804049"/>
            <a:ext cx="3143219" cy="2357415"/>
          </a:xfrm>
          <a:prstGeom prst="roundRect">
            <a:avLst/>
          </a:prstGeom>
          <a:noFill/>
        </p:spPr>
      </p:pic>
      <p:pic>
        <p:nvPicPr>
          <p:cNvPr id="45060" name="Picture 4" descr="E:\Елена\Детский сад 50\Группа2\Camera 3\20151204_174702.jpg"/>
          <p:cNvPicPr>
            <a:picLocks noChangeAspect="1" noChangeArrowheads="1"/>
          </p:cNvPicPr>
          <p:nvPr/>
        </p:nvPicPr>
        <p:blipFill>
          <a:blip r:embed="rId4" cstate="print"/>
          <a:srcRect/>
          <a:stretch>
            <a:fillRect/>
          </a:stretch>
        </p:blipFill>
        <p:spPr bwMode="auto">
          <a:xfrm>
            <a:off x="500034" y="1214422"/>
            <a:ext cx="3143271" cy="2357453"/>
          </a:xfrm>
          <a:prstGeom prst="roundRect">
            <a:avLst/>
          </a:prstGeom>
          <a:noFill/>
        </p:spPr>
      </p:pic>
      <p:pic>
        <p:nvPicPr>
          <p:cNvPr id="45061" name="Picture 5" descr="E:\Елена\Детский сад 50\Группа2\Camera 3\20151204_175016.jpg"/>
          <p:cNvPicPr>
            <a:picLocks noChangeAspect="1" noChangeArrowheads="1"/>
          </p:cNvPicPr>
          <p:nvPr/>
        </p:nvPicPr>
        <p:blipFill>
          <a:blip r:embed="rId5" cstate="print"/>
          <a:srcRect/>
          <a:stretch>
            <a:fillRect/>
          </a:stretch>
        </p:blipFill>
        <p:spPr bwMode="auto">
          <a:xfrm>
            <a:off x="5572132" y="1357298"/>
            <a:ext cx="3048000" cy="2286000"/>
          </a:xfrm>
          <a:prstGeom prst="roundRect">
            <a:avLst/>
          </a:prstGeom>
          <a:noFill/>
        </p:spPr>
      </p:pic>
      <p:pic>
        <p:nvPicPr>
          <p:cNvPr id="45062" name="Picture 6" descr="E:\Елена\Детский сад 50\Группа2\Camera 3\20151204_174657.jpg"/>
          <p:cNvPicPr>
            <a:picLocks noChangeAspect="1" noChangeArrowheads="1"/>
          </p:cNvPicPr>
          <p:nvPr/>
        </p:nvPicPr>
        <p:blipFill>
          <a:blip r:embed="rId6" cstate="print"/>
          <a:srcRect/>
          <a:stretch>
            <a:fillRect/>
          </a:stretch>
        </p:blipFill>
        <p:spPr bwMode="auto">
          <a:xfrm>
            <a:off x="3571868" y="2928934"/>
            <a:ext cx="2381266" cy="1785950"/>
          </a:xfrm>
          <a:prstGeom prst="roundRect">
            <a:avLst/>
          </a:prstGeom>
          <a:noFill/>
        </p:spPr>
      </p:pic>
      <p:pic>
        <p:nvPicPr>
          <p:cNvPr id="45064" name="Picture 8" descr="http://img-fotki.yandex.ru/get/6739/164895038.1f6/0_fc65a_87820606_S"/>
          <p:cNvPicPr>
            <a:picLocks noChangeAspect="1" noChangeArrowheads="1"/>
          </p:cNvPicPr>
          <p:nvPr/>
        </p:nvPicPr>
        <p:blipFill>
          <a:blip r:embed="rId7"/>
          <a:srcRect/>
          <a:stretch>
            <a:fillRect/>
          </a:stretch>
        </p:blipFill>
        <p:spPr bwMode="auto">
          <a:xfrm>
            <a:off x="155575" y="-685800"/>
            <a:ext cx="1000125" cy="1428750"/>
          </a:xfrm>
          <a:prstGeom prst="rect">
            <a:avLst/>
          </a:prstGeom>
          <a:noFill/>
        </p:spPr>
      </p:pic>
      <p:pic>
        <p:nvPicPr>
          <p:cNvPr id="45066" name="Picture 10" descr="http://img-fotki.yandex.ru/get/6739/164895038.1f6/0_fc65a_87820606_S"/>
          <p:cNvPicPr>
            <a:picLocks noChangeAspect="1" noChangeArrowheads="1"/>
          </p:cNvPicPr>
          <p:nvPr/>
        </p:nvPicPr>
        <p:blipFill>
          <a:blip r:embed="rId7"/>
          <a:srcRect/>
          <a:stretch>
            <a:fillRect/>
          </a:stretch>
        </p:blipFill>
        <p:spPr bwMode="auto">
          <a:xfrm>
            <a:off x="155575" y="-685800"/>
            <a:ext cx="1000125" cy="1428750"/>
          </a:xfrm>
          <a:prstGeom prst="rect">
            <a:avLst/>
          </a:prstGeom>
          <a:noFill/>
        </p:spPr>
      </p:pic>
      <p:pic>
        <p:nvPicPr>
          <p:cNvPr id="45068" name="Picture 12" descr="http://img-fotki.yandex.ru/get/6739/164895038.1f6/0_fc65a_87820606_S"/>
          <p:cNvPicPr>
            <a:picLocks noChangeAspect="1" noChangeArrowheads="1"/>
          </p:cNvPicPr>
          <p:nvPr/>
        </p:nvPicPr>
        <p:blipFill>
          <a:blip r:embed="rId7"/>
          <a:srcRect/>
          <a:stretch>
            <a:fillRect/>
          </a:stretch>
        </p:blipFill>
        <p:spPr bwMode="auto">
          <a:xfrm>
            <a:off x="3786182" y="4714884"/>
            <a:ext cx="1000125" cy="142875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Елена\Детский сад 50\Группа2\зима-весна 2015\камера\20151207_091931.jpg"/>
          <p:cNvPicPr>
            <a:picLocks noChangeAspect="1" noChangeArrowheads="1"/>
          </p:cNvPicPr>
          <p:nvPr/>
        </p:nvPicPr>
        <p:blipFill>
          <a:blip r:embed="rId2" cstate="print"/>
          <a:srcRect/>
          <a:stretch>
            <a:fillRect/>
          </a:stretch>
        </p:blipFill>
        <p:spPr bwMode="auto">
          <a:xfrm>
            <a:off x="357158" y="2643182"/>
            <a:ext cx="2000264" cy="1500198"/>
          </a:xfrm>
          <a:prstGeom prst="roundRect">
            <a:avLst/>
          </a:prstGeom>
          <a:noFill/>
        </p:spPr>
      </p:pic>
      <p:pic>
        <p:nvPicPr>
          <p:cNvPr id="1027" name="Picture 3" descr="E:\Елена\Детский сад 50\Группа2\зима-весна 2015\камера\20151207_094938.jpg"/>
          <p:cNvPicPr>
            <a:picLocks noChangeAspect="1" noChangeArrowheads="1"/>
          </p:cNvPicPr>
          <p:nvPr/>
        </p:nvPicPr>
        <p:blipFill>
          <a:blip r:embed="rId3" cstate="print"/>
          <a:srcRect/>
          <a:stretch>
            <a:fillRect/>
          </a:stretch>
        </p:blipFill>
        <p:spPr bwMode="auto">
          <a:xfrm>
            <a:off x="428596" y="4572008"/>
            <a:ext cx="2357454" cy="1768091"/>
          </a:xfrm>
          <a:prstGeom prst="roundRect">
            <a:avLst/>
          </a:prstGeom>
          <a:noFill/>
        </p:spPr>
      </p:pic>
      <p:pic>
        <p:nvPicPr>
          <p:cNvPr id="1028" name="Picture 4" descr="E:\Елена\Детский сад 50\Группа2\зима-весна 2015\камера\20151207_094849.jpg"/>
          <p:cNvPicPr>
            <a:picLocks noChangeAspect="1" noChangeArrowheads="1"/>
          </p:cNvPicPr>
          <p:nvPr/>
        </p:nvPicPr>
        <p:blipFill>
          <a:blip r:embed="rId4" cstate="print"/>
          <a:srcRect/>
          <a:stretch>
            <a:fillRect/>
          </a:stretch>
        </p:blipFill>
        <p:spPr bwMode="auto">
          <a:xfrm>
            <a:off x="428596" y="500041"/>
            <a:ext cx="2428892" cy="1821669"/>
          </a:xfrm>
          <a:prstGeom prst="roundRect">
            <a:avLst/>
          </a:prstGeom>
          <a:noFill/>
        </p:spPr>
      </p:pic>
      <p:pic>
        <p:nvPicPr>
          <p:cNvPr id="1029" name="Picture 5" descr="E:\Елена\Детский сад 50\Группа2\зима-весна 2015\камера\20151207_100045.jpg"/>
          <p:cNvPicPr>
            <a:picLocks noChangeAspect="1" noChangeArrowheads="1"/>
          </p:cNvPicPr>
          <p:nvPr/>
        </p:nvPicPr>
        <p:blipFill>
          <a:blip r:embed="rId5" cstate="print"/>
          <a:srcRect/>
          <a:stretch>
            <a:fillRect/>
          </a:stretch>
        </p:blipFill>
        <p:spPr bwMode="auto">
          <a:xfrm>
            <a:off x="3714744" y="4929198"/>
            <a:ext cx="2000264" cy="1500198"/>
          </a:xfrm>
          <a:prstGeom prst="roundRect">
            <a:avLst/>
          </a:prstGeom>
          <a:noFill/>
        </p:spPr>
      </p:pic>
      <p:pic>
        <p:nvPicPr>
          <p:cNvPr id="1030" name="Picture 6" descr="E:\Елена\Детский сад 50\Группа2\зима-весна 2015\камера\20151207_100207.jpg"/>
          <p:cNvPicPr>
            <a:picLocks noChangeAspect="1" noChangeArrowheads="1"/>
          </p:cNvPicPr>
          <p:nvPr/>
        </p:nvPicPr>
        <p:blipFill>
          <a:blip r:embed="rId6" cstate="print"/>
          <a:srcRect/>
          <a:stretch>
            <a:fillRect/>
          </a:stretch>
        </p:blipFill>
        <p:spPr bwMode="auto">
          <a:xfrm>
            <a:off x="6072198" y="4429132"/>
            <a:ext cx="2643174" cy="1982381"/>
          </a:xfrm>
          <a:prstGeom prst="roundRect">
            <a:avLst/>
          </a:prstGeom>
          <a:noFill/>
        </p:spPr>
      </p:pic>
      <p:pic>
        <p:nvPicPr>
          <p:cNvPr id="1031" name="Picture 7" descr="E:\Елена\Детский сад 50\Группа2\зима-весна 2015\камера\20151207_100254.jpg"/>
          <p:cNvPicPr>
            <a:picLocks noChangeAspect="1" noChangeArrowheads="1"/>
          </p:cNvPicPr>
          <p:nvPr/>
        </p:nvPicPr>
        <p:blipFill>
          <a:blip r:embed="rId7" cstate="print"/>
          <a:srcRect/>
          <a:stretch>
            <a:fillRect/>
          </a:stretch>
        </p:blipFill>
        <p:spPr bwMode="auto">
          <a:xfrm>
            <a:off x="6429388" y="2428868"/>
            <a:ext cx="2262150" cy="1696613"/>
          </a:xfrm>
          <a:prstGeom prst="roundRect">
            <a:avLst/>
          </a:prstGeom>
          <a:noFill/>
        </p:spPr>
      </p:pic>
      <p:pic>
        <p:nvPicPr>
          <p:cNvPr id="1032" name="Picture 8" descr="E:\Елена\Детский сад 50\Группа2\зима-весна 2015\камера\20151207_100311.jpg"/>
          <p:cNvPicPr>
            <a:picLocks noChangeAspect="1" noChangeArrowheads="1"/>
          </p:cNvPicPr>
          <p:nvPr/>
        </p:nvPicPr>
        <p:blipFill>
          <a:blip r:embed="rId8" cstate="print"/>
          <a:srcRect/>
          <a:stretch>
            <a:fillRect/>
          </a:stretch>
        </p:blipFill>
        <p:spPr bwMode="auto">
          <a:xfrm>
            <a:off x="6072198" y="357166"/>
            <a:ext cx="2547902" cy="1910927"/>
          </a:xfrm>
          <a:prstGeom prst="roundRect">
            <a:avLst/>
          </a:prstGeom>
          <a:noFill/>
        </p:spPr>
      </p:pic>
      <p:pic>
        <p:nvPicPr>
          <p:cNvPr id="1033" name="Picture 9" descr="E:\Елена\Детский сад 50\Группа2\зима-весна 2015\камера\20151207_100325.jpg"/>
          <p:cNvPicPr>
            <a:picLocks noChangeAspect="1" noChangeArrowheads="1"/>
          </p:cNvPicPr>
          <p:nvPr/>
        </p:nvPicPr>
        <p:blipFill>
          <a:blip r:embed="rId9" cstate="print"/>
          <a:srcRect/>
          <a:stretch>
            <a:fillRect/>
          </a:stretch>
        </p:blipFill>
        <p:spPr bwMode="auto">
          <a:xfrm>
            <a:off x="3214678" y="428604"/>
            <a:ext cx="2286016" cy="1714512"/>
          </a:xfrm>
          <a:prstGeom prst="roundRect">
            <a:avLst/>
          </a:prstGeom>
          <a:noFill/>
        </p:spPr>
      </p:pic>
      <p:pic>
        <p:nvPicPr>
          <p:cNvPr id="1034" name="Picture 10" descr="E:\Елена\Детский сад 50\Группа2\зима-весна 2015\камера\20151207_100851.jpg"/>
          <p:cNvPicPr>
            <a:picLocks noChangeAspect="1" noChangeArrowheads="1"/>
          </p:cNvPicPr>
          <p:nvPr/>
        </p:nvPicPr>
        <p:blipFill>
          <a:blip r:embed="rId10" cstate="print"/>
          <a:srcRect/>
          <a:stretch>
            <a:fillRect/>
          </a:stretch>
        </p:blipFill>
        <p:spPr bwMode="auto">
          <a:xfrm>
            <a:off x="2714612" y="2000240"/>
            <a:ext cx="3643284" cy="2732464"/>
          </a:xfrm>
          <a:prstGeom prst="round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57158" y="300472"/>
            <a:ext cx="4714908" cy="5961314"/>
          </a:xfrm>
          <a:prstGeom prst="roundRect">
            <a:avLst/>
          </a:prstGeom>
          <a:noFill/>
          <a:ln w="9525">
            <a:noFill/>
            <a:miter lim="800000"/>
            <a:headEnd/>
            <a:tailEnd/>
          </a:ln>
          <a:effectLst/>
        </p:spPr>
      </p:pic>
      <p:sp>
        <p:nvSpPr>
          <p:cNvPr id="2" name="Заголовок 1"/>
          <p:cNvSpPr>
            <a:spLocks noGrp="1"/>
          </p:cNvSpPr>
          <p:nvPr>
            <p:ph type="title"/>
          </p:nvPr>
        </p:nvSpPr>
        <p:spPr>
          <a:xfrm>
            <a:off x="914400" y="4357694"/>
            <a:ext cx="8229600" cy="1143000"/>
          </a:xfrm>
        </p:spPr>
        <p:txBody>
          <a:bodyPr>
            <a:noAutofit/>
          </a:bodyPr>
          <a:lstStyle/>
          <a:p>
            <a:pPr algn="r"/>
            <a:r>
              <a:rPr lang="ru-RU" sz="9600" b="1" i="1" dirty="0" smtClean="0">
                <a:solidFill>
                  <a:srgbClr val="FF0000"/>
                </a:solidFill>
              </a:rPr>
              <a:t>Спасибо за внимание!</a:t>
            </a:r>
            <a:endParaRPr lang="ru-RU" sz="9600" b="1" i="1" dirty="0">
              <a:solidFill>
                <a:srgbClr val="FF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28604"/>
            <a:ext cx="8229600" cy="5697559"/>
          </a:xfrm>
        </p:spPr>
        <p:txBody>
          <a:bodyPr>
            <a:normAutofit fontScale="32500" lnSpcReduction="20000"/>
          </a:bodyPr>
          <a:lstStyle/>
          <a:p>
            <a:r>
              <a:rPr lang="ru-RU" sz="4300" b="1" dirty="0" smtClean="0">
                <a:solidFill>
                  <a:srgbClr val="00B050"/>
                </a:solidFill>
              </a:rPr>
              <a:t>Тип проекта</a:t>
            </a:r>
            <a:r>
              <a:rPr lang="ru-RU" sz="4300" b="1" dirty="0" smtClean="0"/>
              <a:t>:</a:t>
            </a:r>
            <a:r>
              <a:rPr lang="ru-RU" sz="4300" dirty="0" smtClean="0"/>
              <a:t> творческий, краткосрочный, групповой.</a:t>
            </a:r>
          </a:p>
          <a:p>
            <a:r>
              <a:rPr lang="ru-RU" sz="4300" b="1" dirty="0" smtClean="0">
                <a:solidFill>
                  <a:srgbClr val="00B050"/>
                </a:solidFill>
              </a:rPr>
              <a:t>Сроки проведения</a:t>
            </a:r>
            <a:r>
              <a:rPr lang="ru-RU" sz="4300" b="1" dirty="0" smtClean="0"/>
              <a:t>: </a:t>
            </a:r>
            <a:r>
              <a:rPr lang="ru-RU" sz="4300" dirty="0" smtClean="0"/>
              <a:t>с сентября по декабрь 2015 года.</a:t>
            </a:r>
          </a:p>
          <a:p>
            <a:r>
              <a:rPr lang="ru-RU" sz="4300" b="1" dirty="0" smtClean="0">
                <a:solidFill>
                  <a:srgbClr val="00B050"/>
                </a:solidFill>
              </a:rPr>
              <a:t>Участники проекта</a:t>
            </a:r>
            <a:r>
              <a:rPr lang="ru-RU" sz="4300" b="1" dirty="0" smtClean="0"/>
              <a:t>: </a:t>
            </a:r>
            <a:r>
              <a:rPr lang="ru-RU" sz="4300" dirty="0" smtClean="0"/>
              <a:t>дети второй младшей группы №2, воспитатели, родители.</a:t>
            </a:r>
          </a:p>
          <a:p>
            <a:pPr rtl="0"/>
            <a:r>
              <a:rPr lang="ru-RU" sz="4300" b="1" i="0" kern="1200" dirty="0" smtClean="0">
                <a:solidFill>
                  <a:srgbClr val="00B050"/>
                </a:solidFill>
                <a:latin typeface="+mn-lt"/>
                <a:ea typeface="+mn-ea"/>
                <a:cs typeface="+mn-cs"/>
              </a:rPr>
              <a:t>Ожидаемые результаты</a:t>
            </a:r>
            <a:r>
              <a:rPr lang="ru-RU" sz="4300" b="1" i="0" kern="1200" dirty="0" smtClean="0">
                <a:solidFill>
                  <a:schemeClr val="tx1"/>
                </a:solidFill>
                <a:latin typeface="+mn-lt"/>
                <a:ea typeface="+mn-ea"/>
                <a:cs typeface="+mn-cs"/>
              </a:rPr>
              <a:t>: </a:t>
            </a:r>
            <a:r>
              <a:rPr lang="ru-RU" sz="4300" i="0" kern="1200" dirty="0" smtClean="0">
                <a:solidFill>
                  <a:schemeClr val="tx1"/>
                </a:solidFill>
                <a:latin typeface="+mn-lt"/>
                <a:ea typeface="+mn-ea"/>
                <a:cs typeface="+mn-cs"/>
              </a:rPr>
              <a:t> расширятся </a:t>
            </a:r>
            <a:r>
              <a:rPr lang="ru-RU" sz="4300" b="0" i="0" kern="1200" dirty="0" smtClean="0">
                <a:solidFill>
                  <a:schemeClr val="tx1"/>
                </a:solidFill>
                <a:latin typeface="+mn-lt"/>
                <a:ea typeface="+mn-ea"/>
                <a:cs typeface="+mn-cs"/>
              </a:rPr>
              <a:t> словарный запас, кругозор. Будет обеспечено взаимодействие родителей,</a:t>
            </a:r>
            <a:r>
              <a:rPr lang="ru-RU" sz="4300" b="0" i="0" kern="1200" baseline="0" dirty="0" smtClean="0">
                <a:solidFill>
                  <a:schemeClr val="tx1"/>
                </a:solidFill>
                <a:latin typeface="+mn-lt"/>
                <a:ea typeface="+mn-ea"/>
                <a:cs typeface="+mn-cs"/>
              </a:rPr>
              <a:t> </a:t>
            </a:r>
            <a:r>
              <a:rPr lang="ru-RU" sz="4300" b="0" i="0" kern="1200" dirty="0" smtClean="0">
                <a:solidFill>
                  <a:schemeClr val="tx1"/>
                </a:solidFill>
                <a:latin typeface="+mn-lt"/>
                <a:ea typeface="+mn-ea"/>
                <a:cs typeface="+mn-cs"/>
              </a:rPr>
              <a:t>детей и воспитателей, работающих над единой целью.</a:t>
            </a:r>
          </a:p>
          <a:p>
            <a:pPr algn="ctr" rtl="0">
              <a:buNone/>
            </a:pPr>
            <a:r>
              <a:rPr lang="ru-RU" sz="4300" b="1" i="1" u="sng" kern="1200" dirty="0" smtClean="0">
                <a:solidFill>
                  <a:srgbClr val="FF0000"/>
                </a:solidFill>
                <a:latin typeface="+mn-lt"/>
                <a:ea typeface="+mn-ea"/>
                <a:cs typeface="+mn-cs"/>
              </a:rPr>
              <a:t>Этапы работы над проектом</a:t>
            </a:r>
            <a:endParaRPr lang="ru-RU" sz="4300" b="0" i="1" kern="1200" dirty="0" smtClean="0">
              <a:solidFill>
                <a:srgbClr val="FF0000"/>
              </a:solidFill>
              <a:latin typeface="+mn-lt"/>
              <a:ea typeface="+mn-ea"/>
              <a:cs typeface="+mn-cs"/>
            </a:endParaRPr>
          </a:p>
          <a:p>
            <a:pPr algn="ctr" rtl="0">
              <a:buNone/>
            </a:pPr>
            <a:r>
              <a:rPr lang="ru-RU" sz="4300" b="0" i="1" u="none" kern="1200" dirty="0" smtClean="0">
                <a:solidFill>
                  <a:srgbClr val="CC0066"/>
                </a:solidFill>
                <a:latin typeface="+mn-lt"/>
                <a:ea typeface="+mn-ea"/>
                <a:cs typeface="+mn-cs"/>
              </a:rPr>
              <a:t>Первый этап – подготовительный </a:t>
            </a:r>
            <a:r>
              <a:rPr lang="ru-RU" sz="4300" b="0" i="0" u="none" kern="1200" dirty="0" smtClean="0">
                <a:solidFill>
                  <a:schemeClr val="tx1"/>
                </a:solidFill>
                <a:latin typeface="+mn-lt"/>
                <a:ea typeface="+mn-ea"/>
                <a:cs typeface="+mn-cs"/>
              </a:rPr>
              <a:t>:</a:t>
            </a:r>
          </a:p>
          <a:p>
            <a:pPr rtl="0"/>
            <a:r>
              <a:rPr lang="ru-RU" sz="4300" b="0" i="0" kern="1200" dirty="0" smtClean="0">
                <a:solidFill>
                  <a:schemeClr val="tx1"/>
                </a:solidFill>
                <a:latin typeface="+mn-lt"/>
                <a:ea typeface="+mn-ea"/>
                <a:cs typeface="+mn-cs"/>
              </a:rPr>
              <a:t>Определение темы, целей, задач, содержания проекта, прогнозирование результата;</a:t>
            </a:r>
          </a:p>
          <a:p>
            <a:pPr rtl="0"/>
            <a:r>
              <a:rPr lang="ru-RU" sz="4300" b="0" i="0" kern="1200" dirty="0" smtClean="0">
                <a:solidFill>
                  <a:schemeClr val="tx1"/>
                </a:solidFill>
                <a:latin typeface="+mn-lt"/>
                <a:ea typeface="+mn-ea"/>
                <a:cs typeface="+mn-cs"/>
              </a:rPr>
              <a:t>Обсуждение с родителями проекта, выявление возможностей, средств, необходимых для реализации проекта, определение содержания деятельности всех участников проекта;</a:t>
            </a:r>
          </a:p>
          <a:p>
            <a:pPr rtl="0"/>
            <a:r>
              <a:rPr lang="ru-RU" sz="4300" b="0" i="0" kern="1200" dirty="0" smtClean="0">
                <a:solidFill>
                  <a:schemeClr val="tx1"/>
                </a:solidFill>
                <a:latin typeface="+mn-lt"/>
                <a:ea typeface="+mn-ea"/>
                <a:cs typeface="+mn-cs"/>
              </a:rPr>
              <a:t>Поиск различных средств достижения целей.</a:t>
            </a:r>
          </a:p>
          <a:p>
            <a:pPr algn="ctr" rtl="0">
              <a:buNone/>
            </a:pPr>
            <a:r>
              <a:rPr lang="ru-RU" sz="4300" b="0" i="1" u="none" kern="1200" dirty="0" smtClean="0">
                <a:solidFill>
                  <a:srgbClr val="CC0066"/>
                </a:solidFill>
                <a:latin typeface="+mn-lt"/>
                <a:ea typeface="+mn-ea"/>
                <a:cs typeface="+mn-cs"/>
              </a:rPr>
              <a:t>Второй этап – основной:</a:t>
            </a:r>
          </a:p>
          <a:p>
            <a:pPr rtl="0"/>
            <a:r>
              <a:rPr lang="ru-RU" sz="4300" b="0" i="0" kern="1200" dirty="0" smtClean="0">
                <a:solidFill>
                  <a:schemeClr val="tx1"/>
                </a:solidFill>
                <a:latin typeface="+mn-lt"/>
                <a:ea typeface="+mn-ea"/>
                <a:cs typeface="+mn-cs"/>
              </a:rPr>
              <a:t>Проведение</a:t>
            </a:r>
            <a:r>
              <a:rPr lang="ru-RU" sz="4300" b="0" i="0" kern="1200" baseline="0" dirty="0" smtClean="0">
                <a:solidFill>
                  <a:schemeClr val="tx1"/>
                </a:solidFill>
                <a:latin typeface="+mn-lt"/>
                <a:ea typeface="+mn-ea"/>
                <a:cs typeface="+mn-cs"/>
              </a:rPr>
              <a:t> пальчиковой и дыхательной гимнастики (ежедневно).</a:t>
            </a:r>
            <a:endParaRPr lang="ru-RU" sz="4300" b="0" i="0" kern="1200" dirty="0" smtClean="0">
              <a:solidFill>
                <a:schemeClr val="tx1"/>
              </a:solidFill>
              <a:latin typeface="+mn-lt"/>
              <a:ea typeface="+mn-ea"/>
              <a:cs typeface="+mn-cs"/>
            </a:endParaRPr>
          </a:p>
          <a:p>
            <a:pPr rtl="0"/>
            <a:r>
              <a:rPr lang="ru-RU" sz="4300" b="0" i="0" kern="1200" dirty="0" smtClean="0">
                <a:solidFill>
                  <a:schemeClr val="tx1"/>
                </a:solidFill>
                <a:latin typeface="+mn-lt"/>
                <a:ea typeface="+mn-ea"/>
                <a:cs typeface="+mn-cs"/>
              </a:rPr>
              <a:t>Чтение, обсуждение и заучивание</a:t>
            </a:r>
            <a:r>
              <a:rPr lang="ru-RU" sz="4300" b="0" i="0" kern="1200" baseline="0" dirty="0" smtClean="0">
                <a:solidFill>
                  <a:schemeClr val="tx1"/>
                </a:solidFill>
                <a:latin typeface="+mn-lt"/>
                <a:ea typeface="+mn-ea"/>
                <a:cs typeface="+mn-cs"/>
              </a:rPr>
              <a:t> </a:t>
            </a:r>
            <a:r>
              <a:rPr lang="ru-RU" sz="4300" b="0" i="0" kern="1200" baseline="0" dirty="0" err="1" smtClean="0">
                <a:solidFill>
                  <a:schemeClr val="tx1"/>
                </a:solidFill>
                <a:latin typeface="+mn-lt"/>
                <a:ea typeface="+mn-ea"/>
                <a:cs typeface="+mn-cs"/>
              </a:rPr>
              <a:t>потешек</a:t>
            </a:r>
            <a:r>
              <a:rPr lang="ru-RU" sz="4300" b="0" i="0" kern="1200" baseline="0" dirty="0" smtClean="0">
                <a:solidFill>
                  <a:schemeClr val="tx1"/>
                </a:solidFill>
                <a:latin typeface="+mn-lt"/>
                <a:ea typeface="+mn-ea"/>
                <a:cs typeface="+mn-cs"/>
              </a:rPr>
              <a:t>, четверостиший.</a:t>
            </a:r>
            <a:r>
              <a:rPr lang="ru-RU" sz="4300" b="0" i="0" kern="1200" dirty="0" smtClean="0">
                <a:solidFill>
                  <a:schemeClr val="tx1"/>
                </a:solidFill>
                <a:latin typeface="+mn-lt"/>
                <a:ea typeface="+mn-ea"/>
                <a:cs typeface="+mn-cs"/>
              </a:rPr>
              <a:t> </a:t>
            </a:r>
          </a:p>
          <a:p>
            <a:pPr rtl="0"/>
            <a:r>
              <a:rPr lang="ru-RU" sz="4300" b="0" i="0" kern="1200" dirty="0" smtClean="0">
                <a:solidFill>
                  <a:schemeClr val="tx1"/>
                </a:solidFill>
                <a:latin typeface="+mn-lt"/>
                <a:ea typeface="+mn-ea"/>
                <a:cs typeface="+mn-cs"/>
              </a:rPr>
              <a:t>Развитие творческих способностей (лепка, аппликация, рисование).</a:t>
            </a:r>
          </a:p>
          <a:p>
            <a:pPr rtl="0"/>
            <a:r>
              <a:rPr lang="ru-RU" sz="4300" b="0" i="0" kern="1200" dirty="0" smtClean="0">
                <a:solidFill>
                  <a:schemeClr val="tx1"/>
                </a:solidFill>
                <a:latin typeface="+mn-lt"/>
                <a:ea typeface="+mn-ea"/>
                <a:cs typeface="+mn-cs"/>
              </a:rPr>
              <a:t>Игры на развитие мелкой моторики (шнуровка, прищепки, нанизывание бусин, мозаика).</a:t>
            </a:r>
          </a:p>
          <a:p>
            <a:pPr rtl="0"/>
            <a:r>
              <a:rPr lang="ru-RU" sz="4300" dirty="0" smtClean="0"/>
              <a:t>Занятия в тетрадях (подготовка руки к письму).</a:t>
            </a:r>
            <a:endParaRPr lang="ru-RU" sz="4300" b="0" i="0" kern="1200" dirty="0" smtClean="0">
              <a:solidFill>
                <a:schemeClr val="tx1"/>
              </a:solidFill>
              <a:latin typeface="+mn-lt"/>
              <a:ea typeface="+mn-ea"/>
              <a:cs typeface="+mn-cs"/>
            </a:endParaRPr>
          </a:p>
          <a:p>
            <a:pPr algn="ctr" rtl="0">
              <a:buNone/>
            </a:pPr>
            <a:r>
              <a:rPr lang="ru-RU" sz="4300" b="0" i="1" u="none" kern="1200" dirty="0" smtClean="0">
                <a:solidFill>
                  <a:srgbClr val="CC0066"/>
                </a:solidFill>
                <a:latin typeface="+mn-lt"/>
                <a:ea typeface="+mn-ea"/>
                <a:cs typeface="+mn-cs"/>
              </a:rPr>
              <a:t>Третий этап – заключительный</a:t>
            </a:r>
            <a:r>
              <a:rPr lang="ru-RU" sz="4300" b="0" i="0" kern="1200" dirty="0" smtClean="0">
                <a:solidFill>
                  <a:schemeClr val="tx1"/>
                </a:solidFill>
                <a:latin typeface="+mn-lt"/>
                <a:ea typeface="+mn-ea"/>
                <a:cs typeface="+mn-cs"/>
              </a:rPr>
              <a:t> </a:t>
            </a:r>
          </a:p>
          <a:p>
            <a:pPr algn="ctr" rtl="0"/>
            <a:r>
              <a:rPr lang="ru-RU" sz="4300" b="0" i="0" kern="1200" dirty="0" smtClean="0">
                <a:solidFill>
                  <a:schemeClr val="tx1"/>
                </a:solidFill>
                <a:latin typeface="+mn-lt"/>
                <a:ea typeface="+mn-ea"/>
                <a:cs typeface="+mn-cs"/>
              </a:rPr>
              <a:t>Оформление групповой газеты;</a:t>
            </a:r>
          </a:p>
          <a:p>
            <a:pPr marL="342900" marR="0" indent="-342900" algn="ctr" defTabSz="914400" rtl="0" eaLnBrk="1" fontAlgn="auto" latinLnBrk="0" hangingPunct="1">
              <a:lnSpc>
                <a:spcPct val="100000"/>
              </a:lnSpc>
              <a:spcBef>
                <a:spcPct val="20000"/>
              </a:spcBef>
              <a:spcAft>
                <a:spcPts val="0"/>
              </a:spcAft>
              <a:buClrTx/>
              <a:buSzTx/>
              <a:buFont typeface="Arial" pitchFamily="34" charset="0"/>
              <a:buChar char="•"/>
              <a:tabLst/>
              <a:defRPr/>
            </a:pPr>
            <a:r>
              <a:rPr lang="ru-RU" sz="4300" b="0" i="0" kern="1200" dirty="0" smtClean="0">
                <a:solidFill>
                  <a:schemeClr val="tx1"/>
                </a:solidFill>
                <a:latin typeface="+mn-lt"/>
                <a:ea typeface="+mn-ea"/>
                <a:cs typeface="+mn-cs"/>
              </a:rPr>
              <a:t>Совместный досуг с родителями (показ спектакля «Теремок», демонстрация детьми полученных знаний</a:t>
            </a:r>
            <a:r>
              <a:rPr lang="ru-RU" sz="4300" b="0" i="0" kern="1200" baseline="0" dirty="0" smtClean="0">
                <a:solidFill>
                  <a:schemeClr val="tx1"/>
                </a:solidFill>
                <a:latin typeface="+mn-lt"/>
                <a:ea typeface="+mn-ea"/>
                <a:cs typeface="+mn-cs"/>
              </a:rPr>
              <a:t> и навыков, лепка из солёного теста, обсуждение образовательно-воспитательного процесса за чаем.</a:t>
            </a:r>
            <a:endParaRPr lang="ru-RU" sz="4300" b="0" i="0" kern="1200" dirty="0" smtClean="0">
              <a:solidFill>
                <a:schemeClr val="tx1"/>
              </a:solidFill>
              <a:latin typeface="+mn-lt"/>
              <a:ea typeface="+mn-ea"/>
              <a:cs typeface="+mn-cs"/>
            </a:endParaRPr>
          </a:p>
          <a:p>
            <a:pPr algn="ctr" rtl="0"/>
            <a:r>
              <a:rPr lang="ru-RU" sz="4300" b="0" i="0" kern="1200" dirty="0" smtClean="0">
                <a:solidFill>
                  <a:schemeClr val="tx1"/>
                </a:solidFill>
                <a:latin typeface="+mn-lt"/>
                <a:ea typeface="+mn-ea"/>
                <a:cs typeface="+mn-cs"/>
              </a:rPr>
              <a:t>Оформление выставки детских рисунков;</a:t>
            </a:r>
          </a:p>
          <a:p>
            <a:pPr algn="ctr" rtl="0"/>
            <a:r>
              <a:rPr lang="ru-RU" sz="4300" b="0" i="0" kern="1200" dirty="0" smtClean="0">
                <a:solidFill>
                  <a:schemeClr val="tx1"/>
                </a:solidFill>
                <a:latin typeface="+mn-lt"/>
                <a:ea typeface="+mn-ea"/>
                <a:cs typeface="+mn-cs"/>
              </a:rPr>
              <a:t> Анализ и классификация собранного материала.</a:t>
            </a:r>
          </a:p>
          <a:p>
            <a:pPr rtl="0">
              <a:buNone/>
            </a:pPr>
            <a:endParaRPr lang="ru-RU" sz="3200" b="0" i="0" kern="1200" dirty="0" smtClean="0">
              <a:solidFill>
                <a:schemeClr val="tx1"/>
              </a:solidFill>
              <a:latin typeface="+mn-lt"/>
              <a:ea typeface="+mn-ea"/>
              <a:cs typeface="+mn-cs"/>
            </a:endParaRPr>
          </a:p>
          <a:p>
            <a:pPr rtl="0"/>
            <a:endParaRPr lang="ru-RU" sz="3200" b="0" i="0" kern="1200" dirty="0" smtClean="0">
              <a:solidFill>
                <a:schemeClr val="tx1"/>
              </a:solidFill>
              <a:latin typeface="+mn-lt"/>
              <a:ea typeface="+mn-ea"/>
              <a:cs typeface="+mn-cs"/>
            </a:endParaRPr>
          </a:p>
          <a:p>
            <a:endParaRPr lang="ru-RU" dirty="0" smtClean="0"/>
          </a:p>
          <a:p>
            <a:endParaRPr lang="ru-RU" dirty="0" smtClean="0"/>
          </a:p>
          <a:p>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428604"/>
            <a:ext cx="8258204" cy="5697559"/>
          </a:xfrm>
        </p:spPr>
        <p:txBody>
          <a:bodyPr>
            <a:normAutofit fontScale="47500" lnSpcReduction="20000"/>
          </a:bodyPr>
          <a:lstStyle/>
          <a:p>
            <a:pPr>
              <a:buNone/>
            </a:pPr>
            <a:r>
              <a:rPr lang="ru-RU" sz="3400" dirty="0" smtClean="0"/>
              <a:t>Изучив задачи по развитию речи детей младшего дошкольного возраста, были выявлены случаи недостаточного речевого развития у детей. Их можно разделить на </a:t>
            </a:r>
            <a:r>
              <a:rPr lang="ru-RU" sz="3400" b="1" dirty="0" smtClean="0"/>
              <a:t>группы:</a:t>
            </a:r>
            <a:endParaRPr lang="ru-RU" sz="3400" dirty="0" smtClean="0"/>
          </a:p>
          <a:p>
            <a:r>
              <a:rPr lang="ru-RU" sz="3400" dirty="0" smtClean="0"/>
              <a:t>- Дети, которые говорят отдельными словами; часто слова произносятся не полностью, т. е. это слова-фрагменты (сохранены только части слова, например: «</a:t>
            </a:r>
            <a:r>
              <a:rPr lang="ru-RU" sz="3400" dirty="0" err="1" smtClean="0"/>
              <a:t>мако</a:t>
            </a:r>
            <a:r>
              <a:rPr lang="ru-RU" sz="3400" dirty="0" smtClean="0"/>
              <a:t>» (молоко) «</a:t>
            </a:r>
            <a:r>
              <a:rPr lang="ru-RU" sz="3400" dirty="0" err="1" smtClean="0"/>
              <a:t>сина</a:t>
            </a:r>
            <a:r>
              <a:rPr lang="ru-RU" sz="3400" dirty="0" smtClean="0"/>
              <a:t>» (машина) .Есть дети, которые употребляют в своей речи слова-звукоподражания, которыми ребенок обозначает предметы, действия, ситуацию:«</a:t>
            </a:r>
            <a:r>
              <a:rPr lang="ru-RU" sz="3400" dirty="0" err="1" smtClean="0"/>
              <a:t>би-би</a:t>
            </a:r>
            <a:r>
              <a:rPr lang="ru-RU" sz="3400" dirty="0" smtClean="0"/>
              <a:t>» (машина) «мяу» (кошка) «бух» (упал) .</a:t>
            </a:r>
          </a:p>
          <a:p>
            <a:r>
              <a:rPr lang="ru-RU" sz="3400" dirty="0" smtClean="0"/>
              <a:t>Встречаются в детской речи контурные слова – </a:t>
            </a:r>
            <a:r>
              <a:rPr lang="ru-RU" sz="3400" dirty="0" err="1" smtClean="0"/>
              <a:t>слова</a:t>
            </a:r>
            <a:r>
              <a:rPr lang="ru-RU" sz="3400" dirty="0" smtClean="0"/>
              <a:t>, в которых правильно воспроизводится ударение, количество слогов, например: «</a:t>
            </a:r>
            <a:r>
              <a:rPr lang="ru-RU" sz="3400" dirty="0" err="1" smtClean="0"/>
              <a:t>титики</a:t>
            </a:r>
            <a:r>
              <a:rPr lang="ru-RU" sz="3400" dirty="0" smtClean="0"/>
              <a:t>» (кирпичики) «</a:t>
            </a:r>
            <a:r>
              <a:rPr lang="ru-RU" sz="3400" dirty="0" err="1" smtClean="0"/>
              <a:t>папата</a:t>
            </a:r>
            <a:r>
              <a:rPr lang="ru-RU" sz="3400" dirty="0" smtClean="0"/>
              <a:t>» (лопата) «патина» (машина) .</a:t>
            </a:r>
          </a:p>
          <a:p>
            <a:r>
              <a:rPr lang="ru-RU" sz="3400" dirty="0" smtClean="0"/>
              <a:t>- Дети, которые говорят фразами, но их речь невнятна и с </a:t>
            </a:r>
            <a:r>
              <a:rPr lang="ru-RU" sz="3400" dirty="0" err="1" smtClean="0"/>
              <a:t>граммати-ческими</a:t>
            </a:r>
            <a:r>
              <a:rPr lang="ru-RU" sz="3400" dirty="0" smtClean="0"/>
              <a:t> ошибками.</a:t>
            </a:r>
          </a:p>
          <a:p>
            <a:r>
              <a:rPr lang="ru-RU" sz="3400" dirty="0" smtClean="0"/>
              <a:t>И лишь небольшое количество детей имеют речь, соответствующую нормам программы воспитания и обучения.</a:t>
            </a:r>
          </a:p>
          <a:p>
            <a:pPr>
              <a:buNone/>
            </a:pPr>
            <a:r>
              <a:rPr lang="ru-RU" sz="3400" dirty="0" smtClean="0"/>
              <a:t>Что же необходимо сделать для того, чтобы речь ребенка развивалась правильно?</a:t>
            </a:r>
          </a:p>
          <a:p>
            <a:pPr>
              <a:buNone/>
            </a:pPr>
            <a:r>
              <a:rPr lang="ru-RU" sz="3400" dirty="0" smtClean="0"/>
              <a:t>Необходима регулярная работа по развитию речи с детьми, обновление предметно-развивающей среды, пополнение объема развивающих, дидактических игр и пособий.</a:t>
            </a:r>
          </a:p>
          <a:p>
            <a:pPr>
              <a:buNone/>
            </a:pPr>
            <a:r>
              <a:rPr lang="ru-RU" sz="3400" dirty="0" smtClean="0"/>
              <a:t>Начинать развивать мелкую моторику пальцев рук следует с самого раннего возраста.</a:t>
            </a:r>
          </a:p>
          <a:p>
            <a:pPr>
              <a:buNone/>
            </a:pPr>
            <a:r>
              <a:rPr lang="ru-RU" sz="3400" dirty="0" smtClean="0"/>
              <a:t>1. Перед занятиями особое внимание уделяется проведению</a:t>
            </a:r>
            <a:r>
              <a:rPr lang="ru-RU" sz="3400" b="1" dirty="0" smtClean="0"/>
              <a:t> пальчиковых игр. </a:t>
            </a:r>
            <a:r>
              <a:rPr lang="ru-RU" sz="3400" dirty="0" smtClean="0"/>
              <a:t>Упражнения подбираются с учетом возрастных особенностей. Очень хорошую тренировку движений для пальцев дают народные </a:t>
            </a:r>
            <a:r>
              <a:rPr lang="ru-RU" sz="3400" dirty="0" err="1" smtClean="0"/>
              <a:t>игры-потешки</a:t>
            </a:r>
            <a:r>
              <a:rPr lang="ru-RU" sz="3400" dirty="0" smtClean="0"/>
              <a:t>. Простой способ для начального этапа – это вождение указательным пальцем правой руки круговых движений по ладони левой руки, затем поочередное загибание пальцев на руке от мизинца до большого пальца, делать решетку из пальцев. Стихотворных вариантов множество. Например:</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3214686"/>
            <a:ext cx="8329642" cy="828668"/>
          </a:xfrm>
        </p:spPr>
        <p:txBody>
          <a:bodyPr>
            <a:normAutofit fontScale="47500" lnSpcReduction="20000"/>
          </a:bodyPr>
          <a:lstStyle/>
          <a:p>
            <a:pPr marL="0" indent="0">
              <a:buNone/>
            </a:pPr>
            <a:r>
              <a:rPr lang="ru-RU" b="1" i="1" dirty="0" err="1" smtClean="0">
                <a:solidFill>
                  <a:srgbClr val="C00000"/>
                </a:solidFill>
              </a:rPr>
              <a:t>Тили-бом</a:t>
            </a:r>
            <a:r>
              <a:rPr lang="ru-RU" b="1" i="1" dirty="0" smtClean="0">
                <a:solidFill>
                  <a:srgbClr val="C00000"/>
                </a:solidFill>
              </a:rPr>
              <a:t>! </a:t>
            </a:r>
            <a:r>
              <a:rPr lang="ru-RU" b="1" i="1" dirty="0" err="1" smtClean="0">
                <a:solidFill>
                  <a:srgbClr val="C00000"/>
                </a:solidFill>
              </a:rPr>
              <a:t>Тили-бом</a:t>
            </a:r>
            <a:r>
              <a:rPr lang="ru-RU" b="1" i="1" dirty="0" smtClean="0">
                <a:solidFill>
                  <a:srgbClr val="C00000"/>
                </a:solidFill>
              </a:rPr>
              <a:t>! Загорелся </a:t>
            </a:r>
            <a:r>
              <a:rPr lang="ru-RU" b="1" i="1" dirty="0" err="1" smtClean="0">
                <a:solidFill>
                  <a:srgbClr val="C00000"/>
                </a:solidFill>
              </a:rPr>
              <a:t>кошкин</a:t>
            </a:r>
            <a:r>
              <a:rPr lang="ru-RU" b="1" i="1" dirty="0" smtClean="0">
                <a:solidFill>
                  <a:srgbClr val="C00000"/>
                </a:solidFill>
              </a:rPr>
              <a:t> дом! Загорелся </a:t>
            </a:r>
            <a:r>
              <a:rPr lang="ru-RU" b="1" i="1" dirty="0" err="1" smtClean="0">
                <a:solidFill>
                  <a:srgbClr val="C00000"/>
                </a:solidFill>
              </a:rPr>
              <a:t>кошкин</a:t>
            </a:r>
            <a:r>
              <a:rPr lang="ru-RU" b="1" i="1" dirty="0" smtClean="0">
                <a:solidFill>
                  <a:srgbClr val="C00000"/>
                </a:solidFill>
              </a:rPr>
              <a:t> дом, Идет дым столбом! Кошка выскочила! Глаза выпучила. Бежит курочка с ведром Заливать </a:t>
            </a:r>
            <a:r>
              <a:rPr lang="ru-RU" b="1" i="1" dirty="0" err="1" smtClean="0">
                <a:solidFill>
                  <a:srgbClr val="C00000"/>
                </a:solidFill>
              </a:rPr>
              <a:t>кошкин</a:t>
            </a:r>
            <a:r>
              <a:rPr lang="ru-RU" b="1" i="1" dirty="0" smtClean="0">
                <a:solidFill>
                  <a:srgbClr val="C00000"/>
                </a:solidFill>
              </a:rPr>
              <a:t> дом, А лошадка - с фонарем, А собачка - с помелом, Серый </a:t>
            </a:r>
            <a:r>
              <a:rPr lang="ru-RU" b="1" i="1" dirty="0" err="1" smtClean="0">
                <a:solidFill>
                  <a:srgbClr val="C00000"/>
                </a:solidFill>
              </a:rPr>
              <a:t>заюшка</a:t>
            </a:r>
            <a:r>
              <a:rPr lang="ru-RU" b="1" i="1" dirty="0" smtClean="0">
                <a:solidFill>
                  <a:srgbClr val="C00000"/>
                </a:solidFill>
              </a:rPr>
              <a:t> - с листом. Раз! Раз! Раз! Раз! И огонь погас!</a:t>
            </a:r>
            <a:endParaRPr lang="ru-RU" b="1" i="1" dirty="0">
              <a:solidFill>
                <a:srgbClr val="C00000"/>
              </a:solidFill>
            </a:endParaRPr>
          </a:p>
        </p:txBody>
      </p:sp>
      <p:pic>
        <p:nvPicPr>
          <p:cNvPr id="1027" name="Picture 3" descr="E:\Елена\Детский сад 50\Группа2\Лето-осень 2015\Camera 2\20151130_154036.jpg"/>
          <p:cNvPicPr>
            <a:picLocks noChangeAspect="1" noChangeArrowheads="1"/>
          </p:cNvPicPr>
          <p:nvPr/>
        </p:nvPicPr>
        <p:blipFill>
          <a:blip r:embed="rId2"/>
          <a:srcRect/>
          <a:stretch>
            <a:fillRect/>
          </a:stretch>
        </p:blipFill>
        <p:spPr bwMode="auto">
          <a:xfrm>
            <a:off x="7929586" y="14644766"/>
            <a:ext cx="15240000" cy="11430000"/>
          </a:xfrm>
          <a:prstGeom prst="rect">
            <a:avLst/>
          </a:prstGeom>
          <a:noFill/>
        </p:spPr>
      </p:pic>
      <p:pic>
        <p:nvPicPr>
          <p:cNvPr id="1028" name="Picture 4" descr="E:\Елена\Детский сад 50\Группа2\Лето-осень 2015\Camera 2\20151130_154036.jpg"/>
          <p:cNvPicPr>
            <a:picLocks noChangeAspect="1" noChangeArrowheads="1"/>
          </p:cNvPicPr>
          <p:nvPr/>
        </p:nvPicPr>
        <p:blipFill>
          <a:blip r:embed="rId3" cstate="print"/>
          <a:srcRect/>
          <a:stretch>
            <a:fillRect/>
          </a:stretch>
        </p:blipFill>
        <p:spPr bwMode="auto">
          <a:xfrm>
            <a:off x="642910" y="500042"/>
            <a:ext cx="3286116" cy="2464587"/>
          </a:xfrm>
          <a:prstGeom prst="wedgeRoundRectCallout">
            <a:avLst/>
          </a:prstGeom>
          <a:noFill/>
        </p:spPr>
      </p:pic>
      <p:pic>
        <p:nvPicPr>
          <p:cNvPr id="1029" name="Picture 5" descr="E:\Елена\Детский сад 50\Группа2\Лето-осень 2015\Camera 2\20151130_154050.jpg"/>
          <p:cNvPicPr>
            <a:picLocks noChangeAspect="1" noChangeArrowheads="1"/>
          </p:cNvPicPr>
          <p:nvPr/>
        </p:nvPicPr>
        <p:blipFill>
          <a:blip r:embed="rId4" cstate="print"/>
          <a:srcRect/>
          <a:stretch>
            <a:fillRect/>
          </a:stretch>
        </p:blipFill>
        <p:spPr bwMode="auto">
          <a:xfrm>
            <a:off x="5381631" y="3929066"/>
            <a:ext cx="3238469" cy="2428852"/>
          </a:xfrm>
          <a:prstGeom prst="wedgeRoundRectCallout">
            <a:avLst/>
          </a:prstGeom>
          <a:noFill/>
        </p:spPr>
      </p:pic>
      <p:pic>
        <p:nvPicPr>
          <p:cNvPr id="1030" name="Picture 6" descr="E:\Елена\Детский сад 50\Группа2\Лето-осень 2015\Camera 2\20151130_154106.jpg"/>
          <p:cNvPicPr>
            <a:picLocks noChangeAspect="1" noChangeArrowheads="1"/>
          </p:cNvPicPr>
          <p:nvPr/>
        </p:nvPicPr>
        <p:blipFill>
          <a:blip r:embed="rId5" cstate="print"/>
          <a:srcRect/>
          <a:stretch>
            <a:fillRect/>
          </a:stretch>
        </p:blipFill>
        <p:spPr bwMode="auto">
          <a:xfrm>
            <a:off x="5000628" y="357166"/>
            <a:ext cx="3429023" cy="2571768"/>
          </a:xfrm>
          <a:prstGeom prst="wedgeRoundRectCallout">
            <a:avLst/>
          </a:prstGeom>
          <a:noFill/>
        </p:spPr>
      </p:pic>
      <p:pic>
        <p:nvPicPr>
          <p:cNvPr id="1031" name="Picture 7" descr="E:\Елена\Детский сад 50\Группа2\Лето-осень 2015\Camera 2\20151130_154145.jpg"/>
          <p:cNvPicPr>
            <a:picLocks noChangeAspect="1" noChangeArrowheads="1"/>
          </p:cNvPicPr>
          <p:nvPr/>
        </p:nvPicPr>
        <p:blipFill>
          <a:blip r:embed="rId6" cstate="print"/>
          <a:srcRect/>
          <a:stretch>
            <a:fillRect/>
          </a:stretch>
        </p:blipFill>
        <p:spPr bwMode="auto">
          <a:xfrm>
            <a:off x="1500167" y="4018324"/>
            <a:ext cx="3214710" cy="2411032"/>
          </a:xfrm>
          <a:prstGeom prst="wedgeRectCallout">
            <a:avLst/>
          </a:prstGeom>
          <a:noFill/>
        </p:spPr>
      </p:pic>
      <p:sp>
        <p:nvSpPr>
          <p:cNvPr id="14338" name="AutoShape 2" descr="https://catandcrafts.files.wordpress.com/2015/07/cat-20clip-20art-clipart0018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340" name="AutoShape 4" descr="https://catandcrafts.files.wordpress.com/2015/07/cat-20clip-20art-clipart0018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4342" name="AutoShape 6" descr="https://catandcrafts.files.wordpress.com/2015/07/cat-20clip-20art-clipart0018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E:\Елена\Детский сад 50\Группа2\Лето-осень 2015\Camera 2\20151130_153840.jpg"/>
          <p:cNvPicPr>
            <a:picLocks noChangeAspect="1" noChangeArrowheads="1"/>
          </p:cNvPicPr>
          <p:nvPr/>
        </p:nvPicPr>
        <p:blipFill>
          <a:blip r:embed="rId2" cstate="print"/>
          <a:srcRect/>
          <a:stretch>
            <a:fillRect/>
          </a:stretch>
        </p:blipFill>
        <p:spPr bwMode="auto">
          <a:xfrm>
            <a:off x="357158" y="3714752"/>
            <a:ext cx="3675489" cy="2756617"/>
          </a:xfrm>
          <a:prstGeom prst="flowChartPunchedTape">
            <a:avLst/>
          </a:prstGeom>
          <a:noFill/>
        </p:spPr>
      </p:pic>
      <p:pic>
        <p:nvPicPr>
          <p:cNvPr id="2053" name="Picture 5" descr="E:\Елена\Детский сад 50\Группа2\Лето-осень 2015\Camera 2\20151130_153825.jpg"/>
          <p:cNvPicPr>
            <a:picLocks noChangeAspect="1" noChangeArrowheads="1"/>
          </p:cNvPicPr>
          <p:nvPr/>
        </p:nvPicPr>
        <p:blipFill>
          <a:blip r:embed="rId3" cstate="print"/>
          <a:srcRect/>
          <a:stretch>
            <a:fillRect/>
          </a:stretch>
        </p:blipFill>
        <p:spPr bwMode="auto">
          <a:xfrm>
            <a:off x="5072066" y="428604"/>
            <a:ext cx="3714744" cy="2786058"/>
          </a:xfrm>
          <a:prstGeom prst="flowChartPunchedTape">
            <a:avLst/>
          </a:prstGeom>
          <a:noFill/>
        </p:spPr>
      </p:pic>
      <p:pic>
        <p:nvPicPr>
          <p:cNvPr id="2052" name="Picture 4" descr="E:\Елена\Детский сад 50\Группа2\Лето-осень 2015\Camera 2\20151130_153744.jpg"/>
          <p:cNvPicPr>
            <a:picLocks noChangeAspect="1" noChangeArrowheads="1"/>
          </p:cNvPicPr>
          <p:nvPr/>
        </p:nvPicPr>
        <p:blipFill>
          <a:blip r:embed="rId4" cstate="print"/>
          <a:srcRect/>
          <a:stretch>
            <a:fillRect/>
          </a:stretch>
        </p:blipFill>
        <p:spPr bwMode="auto">
          <a:xfrm>
            <a:off x="357158" y="428604"/>
            <a:ext cx="3815415" cy="2861561"/>
          </a:xfrm>
          <a:prstGeom prst="flowChartPunchedTape">
            <a:avLst/>
          </a:prstGeom>
          <a:noFill/>
        </p:spPr>
      </p:pic>
      <p:pic>
        <p:nvPicPr>
          <p:cNvPr id="2051" name="Picture 3" descr="E:\Елена\Детский сад 50\Группа2\Лето-осень 2015\Camera 2\20151130_153949.jpg"/>
          <p:cNvPicPr>
            <a:picLocks noChangeAspect="1" noChangeArrowheads="1"/>
          </p:cNvPicPr>
          <p:nvPr/>
        </p:nvPicPr>
        <p:blipFill>
          <a:blip r:embed="rId5" cstate="print"/>
          <a:srcRect/>
          <a:stretch>
            <a:fillRect/>
          </a:stretch>
        </p:blipFill>
        <p:spPr bwMode="auto">
          <a:xfrm>
            <a:off x="4857752" y="3571876"/>
            <a:ext cx="3828518" cy="2871388"/>
          </a:xfrm>
          <a:prstGeom prst="flowChartPunchedTape">
            <a:avLst/>
          </a:prstGeom>
          <a:noFill/>
        </p:spPr>
      </p:pic>
      <p:sp>
        <p:nvSpPr>
          <p:cNvPr id="3" name="Содержимое 2"/>
          <p:cNvSpPr>
            <a:spLocks noGrp="1"/>
          </p:cNvSpPr>
          <p:nvPr>
            <p:ph idx="1"/>
          </p:nvPr>
        </p:nvSpPr>
        <p:spPr>
          <a:xfrm>
            <a:off x="2143108" y="2285992"/>
            <a:ext cx="2928958" cy="2143140"/>
          </a:xfrm>
        </p:spPr>
        <p:txBody>
          <a:bodyPr>
            <a:noAutofit/>
          </a:bodyPr>
          <a:lstStyle/>
          <a:p>
            <a:pPr algn="ctr">
              <a:buNone/>
            </a:pPr>
            <a:r>
              <a:rPr lang="ru-RU" sz="1600" i="1" dirty="0" smtClean="0">
                <a:solidFill>
                  <a:srgbClr val="FF0000"/>
                </a:solidFill>
                <a:latin typeface="Georgia" pitchFamily="18" charset="0"/>
              </a:rPr>
              <a:t>Раным-рано поутру</a:t>
            </a:r>
            <a:br>
              <a:rPr lang="ru-RU" sz="1600" i="1" dirty="0" smtClean="0">
                <a:solidFill>
                  <a:srgbClr val="FF0000"/>
                </a:solidFill>
                <a:latin typeface="Georgia" pitchFamily="18" charset="0"/>
              </a:rPr>
            </a:br>
            <a:r>
              <a:rPr lang="ru-RU" sz="1600" i="1" dirty="0" smtClean="0">
                <a:solidFill>
                  <a:srgbClr val="FF0000"/>
                </a:solidFill>
                <a:latin typeface="Georgia" pitchFamily="18" charset="0"/>
              </a:rPr>
              <a:t>Пастушок: "</a:t>
            </a:r>
            <a:r>
              <a:rPr lang="ru-RU" sz="1600" i="1" dirty="0" err="1" smtClean="0">
                <a:solidFill>
                  <a:srgbClr val="FF0000"/>
                </a:solidFill>
                <a:latin typeface="Georgia" pitchFamily="18" charset="0"/>
              </a:rPr>
              <a:t>Ту-ру-ру-ру</a:t>
            </a:r>
            <a:r>
              <a:rPr lang="ru-RU" sz="1600" i="1" dirty="0" smtClean="0">
                <a:solidFill>
                  <a:srgbClr val="FF0000"/>
                </a:solidFill>
                <a:latin typeface="Georgia" pitchFamily="18" charset="0"/>
              </a:rPr>
              <a:t>!".</a:t>
            </a:r>
            <a:br>
              <a:rPr lang="ru-RU" sz="1600" i="1" dirty="0" smtClean="0">
                <a:solidFill>
                  <a:srgbClr val="FF0000"/>
                </a:solidFill>
                <a:latin typeface="Georgia" pitchFamily="18" charset="0"/>
              </a:rPr>
            </a:br>
            <a:r>
              <a:rPr lang="ru-RU" sz="1600" i="1" dirty="0" smtClean="0">
                <a:solidFill>
                  <a:srgbClr val="FF0000"/>
                </a:solidFill>
                <a:latin typeface="Georgia" pitchFamily="18" charset="0"/>
              </a:rPr>
              <a:t>А коровки в лад ему</a:t>
            </a:r>
            <a:br>
              <a:rPr lang="ru-RU" sz="1600" i="1" dirty="0" smtClean="0">
                <a:solidFill>
                  <a:srgbClr val="FF0000"/>
                </a:solidFill>
                <a:latin typeface="Georgia" pitchFamily="18" charset="0"/>
              </a:rPr>
            </a:br>
            <a:r>
              <a:rPr lang="ru-RU" sz="1600" i="1" dirty="0" smtClean="0">
                <a:solidFill>
                  <a:srgbClr val="FF0000"/>
                </a:solidFill>
                <a:latin typeface="Georgia" pitchFamily="18" charset="0"/>
              </a:rPr>
              <a:t>Зарядили: "</a:t>
            </a:r>
            <a:r>
              <a:rPr lang="ru-RU" sz="1600" i="1" dirty="0" err="1" smtClean="0">
                <a:solidFill>
                  <a:srgbClr val="FF0000"/>
                </a:solidFill>
                <a:latin typeface="Georgia" pitchFamily="18" charset="0"/>
              </a:rPr>
              <a:t>Му-му-му</a:t>
            </a:r>
            <a:r>
              <a:rPr lang="ru-RU" sz="1600" i="1" dirty="0" smtClean="0">
                <a:solidFill>
                  <a:srgbClr val="FF0000"/>
                </a:solidFill>
                <a:latin typeface="Georgia" pitchFamily="18" charset="0"/>
              </a:rPr>
              <a:t>!"</a:t>
            </a:r>
            <a:br>
              <a:rPr lang="ru-RU" sz="1600" i="1" dirty="0" smtClean="0">
                <a:solidFill>
                  <a:srgbClr val="FF0000"/>
                </a:solidFill>
                <a:latin typeface="Georgia" pitchFamily="18" charset="0"/>
              </a:rPr>
            </a:br>
            <a:r>
              <a:rPr lang="ru-RU" sz="1600" i="1" dirty="0" smtClean="0">
                <a:solidFill>
                  <a:srgbClr val="FF0000"/>
                </a:solidFill>
                <a:latin typeface="Georgia" pitchFamily="18" charset="0"/>
              </a:rPr>
              <a:t>Ты, Буренушка, ступай,</a:t>
            </a:r>
            <a:br>
              <a:rPr lang="ru-RU" sz="1600" i="1" dirty="0" smtClean="0">
                <a:solidFill>
                  <a:srgbClr val="FF0000"/>
                </a:solidFill>
                <a:latin typeface="Georgia" pitchFamily="18" charset="0"/>
              </a:rPr>
            </a:br>
            <a:r>
              <a:rPr lang="ru-RU" sz="1600" i="1" dirty="0" smtClean="0">
                <a:solidFill>
                  <a:srgbClr val="FF0000"/>
                </a:solidFill>
                <a:latin typeface="Georgia" pitchFamily="18" charset="0"/>
              </a:rPr>
              <a:t>В чисто поле погуляй,</a:t>
            </a:r>
            <a:br>
              <a:rPr lang="ru-RU" sz="1600" i="1" dirty="0" smtClean="0">
                <a:solidFill>
                  <a:srgbClr val="FF0000"/>
                </a:solidFill>
                <a:latin typeface="Georgia" pitchFamily="18" charset="0"/>
              </a:rPr>
            </a:br>
            <a:r>
              <a:rPr lang="ru-RU" sz="1600" i="1" dirty="0" smtClean="0">
                <a:solidFill>
                  <a:srgbClr val="FF0000"/>
                </a:solidFill>
                <a:latin typeface="Georgia" pitchFamily="18" charset="0"/>
              </a:rPr>
              <a:t>А вернешься вечерком</a:t>
            </a:r>
            <a:br>
              <a:rPr lang="ru-RU" sz="1600" i="1" dirty="0" smtClean="0">
                <a:solidFill>
                  <a:srgbClr val="FF0000"/>
                </a:solidFill>
                <a:latin typeface="Georgia" pitchFamily="18" charset="0"/>
              </a:rPr>
            </a:br>
            <a:r>
              <a:rPr lang="ru-RU" sz="1600" i="1" dirty="0" smtClean="0">
                <a:solidFill>
                  <a:srgbClr val="FF0000"/>
                </a:solidFill>
                <a:latin typeface="Georgia" pitchFamily="18" charset="0"/>
              </a:rPr>
              <a:t>Нас напоишь молочком</a:t>
            </a:r>
            <a:endParaRPr lang="ru-RU" sz="1600" i="1" dirty="0">
              <a:solidFill>
                <a:srgbClr val="FF0000"/>
              </a:solidFill>
              <a:latin typeface="Georgia" pitchFamily="18" charset="0"/>
            </a:endParaRPr>
          </a:p>
        </p:txBody>
      </p:sp>
      <p:pic>
        <p:nvPicPr>
          <p:cNvPr id="13318" name="Picture 6" descr="http://img-fotki.yandex.ru/get/9309/230070907.e/0_b73d4_341c6e5e_orig"/>
          <p:cNvPicPr>
            <a:picLocks noChangeAspect="1" noChangeArrowheads="1"/>
          </p:cNvPicPr>
          <p:nvPr/>
        </p:nvPicPr>
        <p:blipFill>
          <a:blip r:embed="rId6" cstate="print"/>
          <a:srcRect/>
          <a:stretch>
            <a:fillRect/>
          </a:stretch>
        </p:blipFill>
        <p:spPr bwMode="auto">
          <a:xfrm>
            <a:off x="857224" y="3357562"/>
            <a:ext cx="869818" cy="839953"/>
          </a:xfrm>
          <a:prstGeom prst="rect">
            <a:avLst/>
          </a:prstGeom>
          <a:noFill/>
        </p:spPr>
      </p:pic>
      <p:pic>
        <p:nvPicPr>
          <p:cNvPr id="10" name="Picture 6" descr="http://img-fotki.yandex.ru/get/9309/230070907.e/0_b73d4_341c6e5e_orig"/>
          <p:cNvPicPr>
            <a:picLocks noChangeAspect="1" noChangeArrowheads="1"/>
          </p:cNvPicPr>
          <p:nvPr/>
        </p:nvPicPr>
        <p:blipFill>
          <a:blip r:embed="rId6" cstate="print"/>
          <a:srcRect/>
          <a:stretch>
            <a:fillRect/>
          </a:stretch>
        </p:blipFill>
        <p:spPr bwMode="auto">
          <a:xfrm>
            <a:off x="5572132" y="3286124"/>
            <a:ext cx="869818" cy="839953"/>
          </a:xfrm>
          <a:prstGeom prst="rect">
            <a:avLst/>
          </a:prstGeom>
          <a:noFill/>
        </p:spPr>
      </p:pic>
      <p:pic>
        <p:nvPicPr>
          <p:cNvPr id="11" name="Picture 6" descr="http://img-fotki.yandex.ru/get/9309/230070907.e/0_b73d4_341c6e5e_orig"/>
          <p:cNvPicPr>
            <a:picLocks noChangeAspect="1" noChangeArrowheads="1"/>
          </p:cNvPicPr>
          <p:nvPr/>
        </p:nvPicPr>
        <p:blipFill>
          <a:blip r:embed="rId6" cstate="print"/>
          <a:srcRect/>
          <a:stretch>
            <a:fillRect/>
          </a:stretch>
        </p:blipFill>
        <p:spPr bwMode="auto">
          <a:xfrm>
            <a:off x="7358082" y="2714620"/>
            <a:ext cx="869818" cy="83995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1538" y="285728"/>
            <a:ext cx="6615130" cy="368280"/>
          </a:xfrm>
        </p:spPr>
        <p:txBody>
          <a:bodyPr>
            <a:normAutofit fontScale="90000"/>
          </a:bodyPr>
          <a:lstStyle/>
          <a:p>
            <a:r>
              <a:rPr lang="ru-RU" sz="2000" b="1" dirty="0" smtClean="0"/>
              <a:t>Массаж ладоней и пальцев рук.</a:t>
            </a:r>
            <a:endParaRPr lang="ru-RU" sz="2000" dirty="0"/>
          </a:p>
        </p:txBody>
      </p:sp>
      <p:sp>
        <p:nvSpPr>
          <p:cNvPr id="3" name="Содержимое 2"/>
          <p:cNvSpPr>
            <a:spLocks noGrp="1"/>
          </p:cNvSpPr>
          <p:nvPr>
            <p:ph idx="1"/>
          </p:nvPr>
        </p:nvSpPr>
        <p:spPr>
          <a:xfrm>
            <a:off x="285720" y="714356"/>
            <a:ext cx="8229600" cy="4525963"/>
          </a:xfrm>
        </p:spPr>
        <p:txBody>
          <a:bodyPr>
            <a:normAutofit fontScale="55000" lnSpcReduction="20000"/>
          </a:bodyPr>
          <a:lstStyle/>
          <a:p>
            <a:pPr>
              <a:buNone/>
            </a:pPr>
            <a:r>
              <a:rPr lang="ru-RU" dirty="0" smtClean="0"/>
              <a:t>Массаж пальчиков детки уже могут выполнять самостоятельно – потереть пальчики, сгибать-разгибать пальчики вместе и каждый по отдельности.</a:t>
            </a:r>
          </a:p>
          <a:p>
            <a:pPr>
              <a:buNone/>
            </a:pPr>
            <a:r>
              <a:rPr lang="ru-RU" dirty="0" smtClean="0"/>
              <a:t>Массаж ладоней мы проводили с помощью м</a:t>
            </a:r>
            <a:r>
              <a:rPr lang="ru-RU" b="1" dirty="0" smtClean="0"/>
              <a:t>ассажных мячиков</a:t>
            </a:r>
            <a:r>
              <a:rPr lang="ru-RU" dirty="0" smtClean="0"/>
              <a:t> в сочетании со стихами. Перед занятием воспитатель прокатывает по столу мячик и называет имя ребенка. Ребенок ловит мячик.</a:t>
            </a:r>
          </a:p>
          <a:p>
            <a:pPr>
              <a:buNone/>
            </a:pPr>
            <a:r>
              <a:rPr lang="ru-RU" dirty="0" smtClean="0"/>
              <a:t>- (имя ребенка) скажи, пожалуйста, какой мячик по форме?</a:t>
            </a:r>
          </a:p>
          <a:p>
            <a:pPr>
              <a:buNone/>
            </a:pPr>
            <a:r>
              <a:rPr lang="ru-RU" dirty="0" smtClean="0"/>
              <a:t>- какого цвета мячик?</a:t>
            </a:r>
          </a:p>
          <a:p>
            <a:pPr>
              <a:buNone/>
            </a:pPr>
            <a:r>
              <a:rPr lang="ru-RU" dirty="0" smtClean="0"/>
              <a:t>- какой мячик гладкий или колючий?</a:t>
            </a:r>
          </a:p>
          <a:p>
            <a:pPr>
              <a:buNone/>
            </a:pPr>
            <a:r>
              <a:rPr lang="ru-RU" dirty="0" smtClean="0"/>
              <a:t>(закрепление понятий «форма», «цвет», «качество предмета»)</a:t>
            </a:r>
          </a:p>
          <a:p>
            <a:pPr>
              <a:buNone/>
            </a:pPr>
            <a:r>
              <a:rPr lang="ru-RU" dirty="0" smtClean="0"/>
              <a:t>- на кого похож мячик, если он колючий? (на ежика)</a:t>
            </a:r>
          </a:p>
          <a:p>
            <a:pPr>
              <a:buNone/>
            </a:pPr>
            <a:r>
              <a:rPr lang="ru-RU" dirty="0" smtClean="0"/>
              <a:t>Гладь мои ладошки, еж!</a:t>
            </a:r>
          </a:p>
          <a:p>
            <a:pPr>
              <a:buNone/>
            </a:pPr>
            <a:r>
              <a:rPr lang="ru-RU" dirty="0" smtClean="0"/>
              <a:t>Ты колючий, ну и что ж!</a:t>
            </a:r>
          </a:p>
          <a:p>
            <a:pPr>
              <a:buNone/>
            </a:pPr>
            <a:r>
              <a:rPr lang="ru-RU" dirty="0" smtClean="0"/>
              <a:t>(одной рукой ребенок поглаживает по ладони другой руки колючим мячиком)</a:t>
            </a:r>
          </a:p>
          <a:p>
            <a:pPr>
              <a:buNone/>
            </a:pPr>
            <a:r>
              <a:rPr lang="ru-RU" dirty="0" smtClean="0"/>
              <a:t>Я хочу тебя погладить,</a:t>
            </a:r>
          </a:p>
          <a:p>
            <a:pPr>
              <a:buNone/>
            </a:pPr>
            <a:r>
              <a:rPr lang="ru-RU" dirty="0" smtClean="0"/>
              <a:t>Я хочу с тобой поладить.</a:t>
            </a:r>
          </a:p>
          <a:p>
            <a:pPr>
              <a:buNone/>
            </a:pPr>
            <a:r>
              <a:rPr lang="ru-RU" dirty="0" smtClean="0"/>
              <a:t>(одной рукой ребенок держит мячик, другой поглаживает)</a:t>
            </a:r>
          </a:p>
          <a:p>
            <a:endParaRPr lang="ru-RU"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orto-vip.3jd.ru/image/cache/data/demo/6ef75d510a2acb590aa7e2ae6939c5be-500x500.jpg"/>
          <p:cNvPicPr>
            <a:picLocks noChangeAspect="1" noChangeArrowheads="1"/>
          </p:cNvPicPr>
          <p:nvPr/>
        </p:nvPicPr>
        <p:blipFill>
          <a:blip r:embed="rId2" cstate="print"/>
          <a:srcRect/>
          <a:stretch>
            <a:fillRect/>
          </a:stretch>
        </p:blipFill>
        <p:spPr bwMode="auto">
          <a:xfrm>
            <a:off x="357158" y="4929198"/>
            <a:ext cx="1428760" cy="1428760"/>
          </a:xfrm>
          <a:prstGeom prst="rect">
            <a:avLst/>
          </a:prstGeom>
          <a:noFill/>
        </p:spPr>
      </p:pic>
      <p:pic>
        <p:nvPicPr>
          <p:cNvPr id="3074" name="Picture 2" descr="E:\Елена\Детский сад 50\Группа2\Лето-осень 2015\Camera 2\20151201_092806.jpg"/>
          <p:cNvPicPr>
            <a:picLocks noChangeAspect="1" noChangeArrowheads="1"/>
          </p:cNvPicPr>
          <p:nvPr/>
        </p:nvPicPr>
        <p:blipFill>
          <a:blip r:embed="rId3" cstate="print"/>
          <a:srcRect/>
          <a:stretch>
            <a:fillRect/>
          </a:stretch>
        </p:blipFill>
        <p:spPr bwMode="auto">
          <a:xfrm>
            <a:off x="3786182" y="2714620"/>
            <a:ext cx="4929190" cy="3696893"/>
          </a:xfrm>
          <a:prstGeom prst="flowChartAlternateProcess">
            <a:avLst/>
          </a:prstGeom>
          <a:noFill/>
        </p:spPr>
      </p:pic>
      <p:pic>
        <p:nvPicPr>
          <p:cNvPr id="3075" name="Picture 3" descr="E:\Елена\Детский сад 50\Группа2\Лето-осень 2015\Camera 2\20151201_092735.jpg"/>
          <p:cNvPicPr>
            <a:picLocks noChangeAspect="1" noChangeArrowheads="1"/>
          </p:cNvPicPr>
          <p:nvPr/>
        </p:nvPicPr>
        <p:blipFill>
          <a:blip r:embed="rId4" cstate="print"/>
          <a:srcRect/>
          <a:stretch>
            <a:fillRect/>
          </a:stretch>
        </p:blipFill>
        <p:spPr bwMode="auto">
          <a:xfrm>
            <a:off x="428596" y="357166"/>
            <a:ext cx="5048232" cy="3786174"/>
          </a:xfrm>
          <a:prstGeom prst="flowChartAlternateProcess">
            <a:avLst/>
          </a:prstGeom>
          <a:noFill/>
        </p:spPr>
      </p:pic>
      <p:sp>
        <p:nvSpPr>
          <p:cNvPr id="6" name="Прямоугольник 5"/>
          <p:cNvSpPr/>
          <p:nvPr/>
        </p:nvSpPr>
        <p:spPr>
          <a:xfrm>
            <a:off x="5786446" y="500042"/>
            <a:ext cx="3357554" cy="1200329"/>
          </a:xfrm>
          <a:prstGeom prst="rect">
            <a:avLst/>
          </a:prstGeom>
        </p:spPr>
        <p:txBody>
          <a:bodyPr wrap="square">
            <a:spAutoFit/>
          </a:bodyPr>
          <a:lstStyle/>
          <a:p>
            <a:r>
              <a:rPr lang="ru-RU" dirty="0" smtClean="0">
                <a:solidFill>
                  <a:srgbClr val="FF0000"/>
                </a:solidFill>
                <a:latin typeface="Arial"/>
              </a:rPr>
              <a:t>Ёжик – серенький клубок.</a:t>
            </a:r>
            <a:r>
              <a:rPr lang="ru-RU" dirty="0" smtClean="0">
                <a:solidFill>
                  <a:srgbClr val="FF0000"/>
                </a:solidFill>
              </a:rPr>
              <a:t/>
            </a:r>
            <a:br>
              <a:rPr lang="ru-RU" dirty="0" smtClean="0">
                <a:solidFill>
                  <a:srgbClr val="FF0000"/>
                </a:solidFill>
              </a:rPr>
            </a:br>
            <a:r>
              <a:rPr lang="ru-RU" dirty="0" smtClean="0">
                <a:solidFill>
                  <a:srgbClr val="FF0000"/>
                </a:solidFill>
                <a:latin typeface="Arial"/>
              </a:rPr>
              <a:t>Прибежал, не видно ног.</a:t>
            </a:r>
            <a:r>
              <a:rPr lang="ru-RU" dirty="0" smtClean="0">
                <a:solidFill>
                  <a:srgbClr val="FF0000"/>
                </a:solidFill>
              </a:rPr>
              <a:t/>
            </a:r>
            <a:br>
              <a:rPr lang="ru-RU" dirty="0" smtClean="0">
                <a:solidFill>
                  <a:srgbClr val="FF0000"/>
                </a:solidFill>
              </a:rPr>
            </a:br>
            <a:r>
              <a:rPr lang="ru-RU" dirty="0" smtClean="0">
                <a:solidFill>
                  <a:srgbClr val="FF0000"/>
                </a:solidFill>
                <a:latin typeface="Arial"/>
              </a:rPr>
              <a:t>Убери иголочки,</a:t>
            </a:r>
            <a:r>
              <a:rPr lang="ru-RU" dirty="0" smtClean="0">
                <a:solidFill>
                  <a:srgbClr val="FF0000"/>
                </a:solidFill>
              </a:rPr>
              <a:t/>
            </a:r>
            <a:br>
              <a:rPr lang="ru-RU" dirty="0" smtClean="0">
                <a:solidFill>
                  <a:srgbClr val="FF0000"/>
                </a:solidFill>
              </a:rPr>
            </a:br>
            <a:r>
              <a:rPr lang="ru-RU" dirty="0" smtClean="0">
                <a:solidFill>
                  <a:srgbClr val="FF0000"/>
                </a:solidFill>
                <a:latin typeface="Arial"/>
              </a:rPr>
              <a:t>Колкий, словно ёлочка</a:t>
            </a:r>
            <a:endParaRPr lang="ru-RU" dirty="0">
              <a:solidFill>
                <a:srgbClr val="FF0000"/>
              </a:solidFill>
            </a:endParaRPr>
          </a:p>
        </p:txBody>
      </p:sp>
      <p:sp>
        <p:nvSpPr>
          <p:cNvPr id="7" name="Прямоугольник 6"/>
          <p:cNvSpPr/>
          <p:nvPr/>
        </p:nvSpPr>
        <p:spPr>
          <a:xfrm>
            <a:off x="1142976" y="4357694"/>
            <a:ext cx="3143240" cy="1477328"/>
          </a:xfrm>
          <a:prstGeom prst="rect">
            <a:avLst/>
          </a:prstGeom>
        </p:spPr>
        <p:txBody>
          <a:bodyPr wrap="square">
            <a:spAutoFit/>
          </a:bodyPr>
          <a:lstStyle/>
          <a:p>
            <a:r>
              <a:rPr lang="ru-RU" dirty="0" smtClean="0"/>
              <a:t>И, как дедушка репей!</a:t>
            </a:r>
            <a:br>
              <a:rPr lang="ru-RU" dirty="0" smtClean="0"/>
            </a:br>
            <a:r>
              <a:rPr lang="ru-RU" dirty="0" smtClean="0"/>
              <a:t>Дай, поглажу, поскорей.</a:t>
            </a:r>
            <a:br>
              <a:rPr lang="ru-RU" dirty="0" smtClean="0"/>
            </a:br>
            <a:r>
              <a:rPr lang="ru-RU" dirty="0" smtClean="0"/>
              <a:t>Испугался, запыхтел.</a:t>
            </a:r>
            <a:br>
              <a:rPr lang="ru-RU" dirty="0" smtClean="0"/>
            </a:br>
            <a:r>
              <a:rPr lang="ru-RU" dirty="0" smtClean="0"/>
              <a:t>Я же поиграть хотел…</a:t>
            </a:r>
            <a:br>
              <a:rPr lang="ru-RU" dirty="0" smtClean="0"/>
            </a:br>
            <a:r>
              <a:rPr lang="ru-RU" i="1" dirty="0" smtClean="0"/>
              <a:t>Л. </a:t>
            </a:r>
            <a:r>
              <a:rPr lang="ru-RU" i="1" dirty="0" err="1" smtClean="0"/>
              <a:t>Шайтанова</a:t>
            </a:r>
            <a:endParaRPr lang="ru-RU"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Другая 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7A0000"/>
      </a:hlink>
      <a:folHlink>
        <a:srgbClr val="FAC08F"/>
      </a:folHlink>
    </a:clrScheme>
    <a:fontScheme name="Другая 1">
      <a:majorFont>
        <a:latin typeface="Times New Roman"/>
        <a:ea typeface=""/>
        <a:cs typeface=""/>
      </a:majorFont>
      <a:minorFont>
        <a:latin typeface="Times New Roman"/>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1025</TotalTime>
  <Words>801</Words>
  <Application>Microsoft Office PowerPoint</Application>
  <PresentationFormat>Экран (4:3)</PresentationFormat>
  <Paragraphs>116</Paragraphs>
  <Slides>32</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Times New Roman</vt:lpstr>
      <vt:lpstr>Arial</vt:lpstr>
      <vt:lpstr>SkazkaForSerge</vt:lpstr>
      <vt:lpstr>Georgia</vt:lpstr>
      <vt:lpstr>Тема Office</vt:lpstr>
      <vt:lpstr>«Раз-словечко, два - словечко…»  </vt:lpstr>
      <vt:lpstr>Презентация PowerPoint</vt:lpstr>
      <vt:lpstr>Актуальность</vt:lpstr>
      <vt:lpstr>Презентация PowerPoint</vt:lpstr>
      <vt:lpstr>Презентация PowerPoint</vt:lpstr>
      <vt:lpstr>Презентация PowerPoint</vt:lpstr>
      <vt:lpstr>Презентация PowerPoint</vt:lpstr>
      <vt:lpstr>Массаж ладоней и пальцев рук.</vt:lpstr>
      <vt:lpstr>Презентация PowerPoint</vt:lpstr>
      <vt:lpstr>Массаж с помощью металлического колечка «Су-джок».</vt:lpstr>
      <vt:lpstr>Помимо пальчиковых игр следует занимать ребенка и предметными играми – мозаика</vt:lpstr>
      <vt:lpstr>нанизывание игрушек (бусин) на шнурок</vt:lpstr>
      <vt:lpstr>Любимая детская игра-шнуровка</vt:lpstr>
      <vt:lpstr>Презентация PowerPoint</vt:lpstr>
      <vt:lpstr>Презентация PowerPoint</vt:lpstr>
      <vt:lpstr>Развитие мелкой моторики с помощью различных видов изодеятельности.</vt:lpstr>
      <vt:lpstr>Открытка для мамочки</vt:lpstr>
      <vt:lpstr>Презентация PowerPoint</vt:lpstr>
      <vt:lpstr>Презентация PowerPoint</vt:lpstr>
      <vt:lpstr>Развитие речевых навыков посредством пересказа народных сказок «Репка», «Колобок», «Курочка Ряба»</vt:lpstr>
      <vt:lpstr>Хорошим подспорьем на занятиях по развитию речи является методическая разработка Колесниковой Е.В. «РАЗВИТИЕ ЗВУКОВОЙ КУЛЬТУРЫ РЕЧИ. 3-4 ГОДА» </vt:lpstr>
      <vt:lpstr>Презентация PowerPoint</vt:lpstr>
      <vt:lpstr>Презентация PowerPoint</vt:lpstr>
      <vt:lpstr>Презентация PowerPoint</vt:lpstr>
      <vt:lpstr>Презентация PowerPoint</vt:lpstr>
      <vt:lpstr>Презентация PowerPoint</vt:lpstr>
      <vt:lpstr>«Иголочки для ежика» . Каждому ежику сделать иголочки (развитие мелкой моторики пальцев рук,) . </vt:lpstr>
      <vt:lpstr>Досуг с родителями</vt:lpstr>
      <vt:lpstr>Презентация PowerPoint</vt:lpstr>
      <vt:lpstr>Лепка из солёного теста «Заяц»</vt:lpstr>
      <vt:lpstr>Презентация PowerPoint</vt:lpstr>
      <vt:lpstr>Спасибо за внимание!</vt:lpstr>
    </vt:vector>
  </TitlesOfParts>
  <Company>МАОУ лицей №21</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Сказочные</dc:title>
  <dc:creator>Ранько Елена</dc:creator>
  <cp:lastModifiedBy>LENA</cp:lastModifiedBy>
  <cp:revision>107</cp:revision>
  <dcterms:created xsi:type="dcterms:W3CDTF">2015-04-19T15:51:03Z</dcterms:created>
  <dcterms:modified xsi:type="dcterms:W3CDTF">2016-12-10T09:20:00Z</dcterms:modified>
</cp:coreProperties>
</file>