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4" r:id="rId5"/>
    <p:sldId id="275" r:id="rId6"/>
    <p:sldId id="260" r:id="rId7"/>
    <p:sldId id="264" r:id="rId8"/>
    <p:sldId id="267" r:id="rId9"/>
    <p:sldId id="277" r:id="rId10"/>
    <p:sldId id="261" r:id="rId11"/>
    <p:sldId id="262" r:id="rId12"/>
    <p:sldId id="266" r:id="rId13"/>
    <p:sldId id="276" r:id="rId14"/>
    <p:sldId id="263" r:id="rId15"/>
    <p:sldId id="268" r:id="rId16"/>
    <p:sldId id="269" r:id="rId17"/>
    <p:sldId id="270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5A00-AA34-4D14-8C75-301AD57C4ADF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00100" y="142852"/>
            <a:ext cx="8001056" cy="65722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75db6_df52046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142852"/>
            <a:ext cx="1524003" cy="1060706"/>
          </a:xfrm>
          <a:prstGeom prst="rect">
            <a:avLst/>
          </a:prstGeom>
        </p:spPr>
      </p:pic>
      <p:pic>
        <p:nvPicPr>
          <p:cNvPr id="10" name="Рисунок 9" descr="0_75db6_df52046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1428736"/>
            <a:ext cx="1524003" cy="1060706"/>
          </a:xfrm>
          <a:prstGeom prst="rect">
            <a:avLst/>
          </a:prstGeom>
        </p:spPr>
      </p:pic>
      <p:pic>
        <p:nvPicPr>
          <p:cNvPr id="11" name="Рисунок 10" descr="0_75db6_df52046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2786058"/>
            <a:ext cx="1524003" cy="1060706"/>
          </a:xfrm>
          <a:prstGeom prst="rect">
            <a:avLst/>
          </a:prstGeom>
        </p:spPr>
      </p:pic>
      <p:pic>
        <p:nvPicPr>
          <p:cNvPr id="12" name="Рисунок 11" descr="0_75db6_df52046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4214818"/>
            <a:ext cx="1524003" cy="1060706"/>
          </a:xfrm>
          <a:prstGeom prst="rect">
            <a:avLst/>
          </a:prstGeom>
        </p:spPr>
      </p:pic>
      <p:pic>
        <p:nvPicPr>
          <p:cNvPr id="13" name="Рисунок 12" descr="0_75db6_df52046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5572140"/>
            <a:ext cx="1524003" cy="1060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vellers.ru/city-aleksandrov-gajj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www.travellers.ru/city-krasnyjj-ku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ravellers.ru/city-rub-kazakhstan" TargetMode="External"/><Relationship Id="rId5" Type="http://schemas.openxmlformats.org/officeDocument/2006/relationships/hyperlink" Target="http://www.travellers.ru/city-saratov" TargetMode="External"/><Relationship Id="rId4" Type="http://schemas.openxmlformats.org/officeDocument/2006/relationships/hyperlink" Target="http://www.travellers.ru/city-rub-rossiy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ravellers.ru/city-rub-polsh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7356" y="428604"/>
            <a:ext cx="67866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Краеведческий маршрут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«Моя малая Родина»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0_104e52_23d3f966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714620"/>
            <a:ext cx="2786082" cy="1848945"/>
          </a:xfrm>
          <a:prstGeom prst="rect">
            <a:avLst/>
          </a:prstGeom>
        </p:spPr>
      </p:pic>
      <p:pic>
        <p:nvPicPr>
          <p:cNvPr id="9" name="Рисунок 8" descr="1409091342_53fd070e0a5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4500570"/>
            <a:ext cx="3012445" cy="2000264"/>
          </a:xfrm>
          <a:prstGeom prst="rect">
            <a:avLst/>
          </a:prstGeom>
        </p:spPr>
      </p:pic>
      <p:pic>
        <p:nvPicPr>
          <p:cNvPr id="10" name="Рисунок 9" descr="9CR17vRXw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430" y="1714488"/>
            <a:ext cx="2667018" cy="2000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7752" y="507207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 – учащиеся </a:t>
            </a:r>
            <a:r>
              <a:rPr lang="ru-RU" dirty="0" smtClean="0"/>
              <a:t>2 </a:t>
            </a:r>
            <a:r>
              <a:rPr lang="ru-RU" dirty="0" smtClean="0"/>
              <a:t>«а» класса МОУ «СОШ № 8 им.В.И.Курова г.Новоузенска Саратовской области»</a:t>
            </a:r>
          </a:p>
          <a:p>
            <a:pPr algn="ctr"/>
            <a:r>
              <a:rPr lang="ru-RU" dirty="0" smtClean="0"/>
              <a:t>Учитель – Шилкина Е.Б.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85728"/>
            <a:ext cx="6135702" cy="4084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4572008"/>
            <a:ext cx="678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Достопримечательностью города можно считать здание администрации, расположенное по улице Советской (ранее именовавшейся Николаевской и Дворянской). Оно построено в середине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XIX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века и принадлежало купцу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Помельцову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Некоторые комнаты купец сдавал для заседаний органов уездного управления.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likl.jpg"/>
          <p:cNvPicPr>
            <a:picLocks noChangeAspect="1"/>
          </p:cNvPicPr>
          <p:nvPr/>
        </p:nvPicPr>
        <p:blipFill>
          <a:blip r:embed="rId2"/>
          <a:srcRect r="1132" b="14504"/>
          <a:stretch>
            <a:fillRect/>
          </a:stretch>
        </p:blipFill>
        <p:spPr>
          <a:xfrm>
            <a:off x="2143108" y="500042"/>
            <a:ext cx="6489978" cy="4143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5286388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Самое большое здание по улице Московской  принадлежало купцу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Синютину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где хозяин держал гостинные номера. Сейчас это здание поликлиники.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3).jpg"/>
          <p:cNvPicPr>
            <a:picLocks noChangeAspect="1"/>
          </p:cNvPicPr>
          <p:nvPr/>
        </p:nvPicPr>
        <p:blipFill>
          <a:blip r:embed="rId2"/>
          <a:srcRect l="1151" t="9207" b="4859"/>
          <a:stretch>
            <a:fillRect/>
          </a:stretch>
        </p:blipFill>
        <p:spPr>
          <a:xfrm>
            <a:off x="2143108" y="357166"/>
            <a:ext cx="6135702" cy="4000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4857760"/>
            <a:ext cx="6786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Пролетарской улице (до 1917 года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Екатериновская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расположено здание Народного дома, построенное в 1905 году.  В народном доме был читальный зал, чайная, музей, работал народный театр, существовавший на средства управы. Сейчас это дом культуры.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4786322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этой же улице располагалось одно из старейших учебных заведений города – женская гимназия, открытая в 1902 году. Ныне это МОУ СОШ № 8 имени В.И.Курова.</a:t>
            </a:r>
            <a:endParaRPr lang="ru-RU" dirty="0"/>
          </a:p>
        </p:txBody>
      </p:sp>
      <p:pic>
        <p:nvPicPr>
          <p:cNvPr id="4" name="Рисунок 3" descr="image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571480"/>
            <a:ext cx="5889034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to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14290"/>
            <a:ext cx="4572032" cy="3122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7356" y="3643314"/>
            <a:ext cx="7000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Одним из главных символов города и его исторического архитектурного облика является здание реального училища, построенное в первые годы XX века. В ранние советские годы реальное училище было закрыто, а комплекс зданий передан существовавшему в то время педагогическому училищу. В Великую Отечественную войну в зданиях размещались госпиталь, политическое училище и детский дом имени Красного Октября, принимавший эвакуированных с оккупированного запада детей. На его базе 14 сентября 1959 года была создана школа-интернат, в течение полувека дававшая кров, заботу и путёвку в жизнь сиротами и детям, оставшимся без попечения родителей. Проработал интернат до августа 2011 года, после чего был закрыт и присоединён к саратовской школе-интернату №257. Здания бывшего реального училища и интерната в настоящее время пустуют. </a:t>
            </a:r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000108"/>
            <a:ext cx="2571768" cy="1928826"/>
          </a:xfrm>
          <a:prstGeom prst="rect">
            <a:avLst/>
          </a:prstGeom>
        </p:spPr>
      </p:pic>
      <p:pic>
        <p:nvPicPr>
          <p:cNvPr id="5" name="Рисунок 4" descr="image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08" y="1000108"/>
            <a:ext cx="2571767" cy="1928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428604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 какая у нас красота…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age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714884"/>
            <a:ext cx="2500298" cy="1875224"/>
          </a:xfrm>
          <a:prstGeom prst="rect">
            <a:avLst/>
          </a:prstGeom>
        </p:spPr>
      </p:pic>
      <p:pic>
        <p:nvPicPr>
          <p:cNvPr id="8" name="Рисунок 7" descr="image 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4857760"/>
            <a:ext cx="2428891" cy="1821668"/>
          </a:xfrm>
          <a:prstGeom prst="rect">
            <a:avLst/>
          </a:prstGeom>
        </p:spPr>
      </p:pic>
      <p:pic>
        <p:nvPicPr>
          <p:cNvPr id="9" name="Рисунок 8" descr="image (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2857496"/>
            <a:ext cx="2762269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928669"/>
            <a:ext cx="3500461" cy="2625345"/>
          </a:xfrm>
          <a:prstGeom prst="rect">
            <a:avLst/>
          </a:prstGeom>
        </p:spPr>
      </p:pic>
      <p:pic>
        <p:nvPicPr>
          <p:cNvPr id="6" name="Рисунок 5" descr="image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5630" y="3857628"/>
            <a:ext cx="3126463" cy="2571768"/>
          </a:xfrm>
          <a:prstGeom prst="rect">
            <a:avLst/>
          </a:prstGeom>
        </p:spPr>
      </p:pic>
      <p:pic>
        <p:nvPicPr>
          <p:cNvPr id="7" name="Рисунок 6" descr="image (16).jpg"/>
          <p:cNvPicPr>
            <a:picLocks noChangeAspect="1"/>
          </p:cNvPicPr>
          <p:nvPr/>
        </p:nvPicPr>
        <p:blipFill>
          <a:blip r:embed="rId4" cstate="print"/>
          <a:srcRect t="14286"/>
          <a:stretch>
            <a:fillRect/>
          </a:stretch>
        </p:blipFill>
        <p:spPr>
          <a:xfrm>
            <a:off x="1785918" y="857231"/>
            <a:ext cx="3143272" cy="26942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1670" y="28572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 какая живность…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image (2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5" y="3714752"/>
            <a:ext cx="3857652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000107"/>
            <a:ext cx="3333773" cy="2500329"/>
          </a:xfrm>
          <a:prstGeom prst="rect">
            <a:avLst/>
          </a:prstGeom>
        </p:spPr>
      </p:pic>
      <p:pic>
        <p:nvPicPr>
          <p:cNvPr id="5" name="Рисунок 4" descr="image (2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000108"/>
            <a:ext cx="3429024" cy="2286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35716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Красота!!!!!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Рисунок 6" descr="image (2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3714753"/>
            <a:ext cx="3536181" cy="2357454"/>
          </a:xfrm>
          <a:prstGeom prst="rect">
            <a:avLst/>
          </a:prstGeom>
        </p:spPr>
      </p:pic>
      <p:pic>
        <p:nvPicPr>
          <p:cNvPr id="8" name="Рисунок 7" descr="image (1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714752"/>
            <a:ext cx="3286148" cy="24646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18" y="500042"/>
            <a:ext cx="67866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Первый природоохранный этнокультурный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Фестиваль тюльпанов - 2016 в Новоузенском районе Саратовской области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image (2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79" y="1571612"/>
            <a:ext cx="3238521" cy="2428891"/>
          </a:xfrm>
          <a:prstGeom prst="rect">
            <a:avLst/>
          </a:prstGeom>
        </p:spPr>
      </p:pic>
      <p:pic>
        <p:nvPicPr>
          <p:cNvPr id="10" name="Рисунок 9" descr="image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571613"/>
            <a:ext cx="3048021" cy="2286016"/>
          </a:xfrm>
          <a:prstGeom prst="rect">
            <a:avLst/>
          </a:prstGeom>
        </p:spPr>
      </p:pic>
      <p:pic>
        <p:nvPicPr>
          <p:cNvPr id="11" name="Рисунок 10" descr="image (2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4286256"/>
            <a:ext cx="3321867" cy="2214578"/>
          </a:xfrm>
          <a:prstGeom prst="rect">
            <a:avLst/>
          </a:prstGeom>
        </p:spPr>
      </p:pic>
      <p:pic>
        <p:nvPicPr>
          <p:cNvPr id="12" name="Рисунок 11" descr="image (25).jpg"/>
          <p:cNvPicPr>
            <a:picLocks noChangeAspect="1"/>
          </p:cNvPicPr>
          <p:nvPr/>
        </p:nvPicPr>
        <p:blipFill>
          <a:blip r:embed="rId5"/>
          <a:srcRect t="6043" r="20879"/>
          <a:stretch>
            <a:fillRect/>
          </a:stretch>
        </p:blipFill>
        <p:spPr>
          <a:xfrm>
            <a:off x="5643570" y="4143380"/>
            <a:ext cx="3000396" cy="23753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9877" y="500042"/>
            <a:ext cx="42350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Приглашаем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гости!!!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DSC04140.JPG"/>
          <p:cNvPicPr>
            <a:picLocks noChangeAspect="1"/>
          </p:cNvPicPr>
          <p:nvPr/>
        </p:nvPicPr>
        <p:blipFill>
          <a:blip r:embed="rId2" cstate="print"/>
          <a:srcRect l="1562" t="37500"/>
          <a:stretch>
            <a:fillRect/>
          </a:stretch>
        </p:blipFill>
        <p:spPr>
          <a:xfrm>
            <a:off x="2143108" y="2214554"/>
            <a:ext cx="6450862" cy="3071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918" y="5715016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Уч-ся </a:t>
            </a:r>
            <a:r>
              <a:rPr lang="ru-RU" dirty="0" smtClean="0"/>
              <a:t>2 </a:t>
            </a:r>
            <a:r>
              <a:rPr lang="ru-RU" dirty="0" smtClean="0"/>
              <a:t>«А» класса МОУ «СОШ № 8 им.В.И.Курова г.Новоузенска»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635795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/>
              <a:t>2016 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ad-74186-14241058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85728"/>
            <a:ext cx="1971677" cy="2506369"/>
          </a:xfrm>
          <a:prstGeom prst="rect">
            <a:avLst/>
          </a:prstGeom>
        </p:spPr>
      </p:pic>
      <p:pic>
        <p:nvPicPr>
          <p:cNvPr id="3" name="Рисунок 2" descr="3363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857628"/>
            <a:ext cx="3143273" cy="2357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918" y="357167"/>
            <a:ext cx="45720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Есть город в Заволжской степи</a:t>
            </a:r>
          </a:p>
          <a:p>
            <a:r>
              <a:rPr lang="ru-RU" sz="2000" dirty="0" smtClean="0"/>
              <a:t>По имени древней реки</a:t>
            </a:r>
          </a:p>
          <a:p>
            <a:r>
              <a:rPr lang="ru-RU" sz="2000" dirty="0" smtClean="0"/>
              <a:t>Пусть город не очень большой</a:t>
            </a:r>
          </a:p>
          <a:p>
            <a:r>
              <a:rPr lang="ru-RU" sz="2000" dirty="0" smtClean="0"/>
              <a:t>Для нас он совсем не чужой.</a:t>
            </a:r>
          </a:p>
          <a:p>
            <a:r>
              <a:rPr lang="ru-RU" sz="2000" dirty="0" smtClean="0"/>
              <a:t>От помещиков бежали</a:t>
            </a:r>
          </a:p>
          <a:p>
            <a:r>
              <a:rPr lang="ru-RU" sz="2000" dirty="0" smtClean="0"/>
              <a:t>С Тамбова, Тулы мужики</a:t>
            </a:r>
          </a:p>
          <a:p>
            <a:r>
              <a:rPr lang="ru-RU" sz="2000" dirty="0" smtClean="0"/>
              <a:t>С царицей город основали</a:t>
            </a:r>
          </a:p>
          <a:p>
            <a:r>
              <a:rPr lang="ru-RU" sz="2000" dirty="0" smtClean="0"/>
              <a:t>Новоузенском нарекли.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3214686"/>
            <a:ext cx="4000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Здесь климат – для крепких людей,</a:t>
            </a:r>
          </a:p>
          <a:p>
            <a:r>
              <a:rPr lang="ru-RU" dirty="0" smtClean="0"/>
              <a:t>Зима белоснежной бывает,</a:t>
            </a:r>
          </a:p>
          <a:p>
            <a:r>
              <a:rPr lang="ru-RU" dirty="0" smtClean="0"/>
              <a:t>Морозная стужа зимой за 40 порой убегает,</a:t>
            </a:r>
          </a:p>
          <a:p>
            <a:r>
              <a:rPr lang="ru-RU" dirty="0" smtClean="0"/>
              <a:t>А летом идет суховей,</a:t>
            </a:r>
          </a:p>
          <a:p>
            <a:r>
              <a:rPr lang="ru-RU" dirty="0" smtClean="0"/>
              <a:t>Пылит и сжигает живое,</a:t>
            </a:r>
          </a:p>
          <a:p>
            <a:r>
              <a:rPr lang="ru-RU" dirty="0" smtClean="0"/>
              <a:t>И гибнет в полях урожай в ужасное лето такое…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(отрывок из стих. В.Лопухова       «Новоузенск»)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09091431_53fd07670e26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85728"/>
            <a:ext cx="3500462" cy="2324307"/>
          </a:xfrm>
          <a:prstGeom prst="rect">
            <a:avLst/>
          </a:prstGeom>
        </p:spPr>
      </p:pic>
      <p:pic>
        <p:nvPicPr>
          <p:cNvPr id="3" name="Рисунок 2" descr="imag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000240"/>
            <a:ext cx="3079757" cy="46196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1" y="214290"/>
            <a:ext cx="58579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Общая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характеристика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4" y="2643183"/>
            <a:ext cx="37147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Новоузенск </a:t>
            </a:r>
            <a:r>
              <a:rPr lang="ru-RU" sz="1600" dirty="0" smtClean="0"/>
              <a:t>— город (с 1835) в </a:t>
            </a:r>
            <a:r>
              <a:rPr lang="ru-RU" sz="1600" u="sng" dirty="0" smtClean="0">
                <a:hlinkClick r:id="rId4" tooltip="Россия"/>
              </a:rPr>
              <a:t>России</a:t>
            </a:r>
            <a:r>
              <a:rPr lang="ru-RU" sz="1600" dirty="0" smtClean="0"/>
              <a:t>, административный центр Новоузенского района Саратовской области.</a:t>
            </a:r>
          </a:p>
          <a:p>
            <a:r>
              <a:rPr lang="ru-RU" sz="1600" dirty="0" smtClean="0"/>
              <a:t> Расположен на левом берегу реки Большой Узень, при впадении в неё реки </a:t>
            </a:r>
            <a:r>
              <a:rPr lang="ru-RU" sz="1600" dirty="0" err="1" smtClean="0"/>
              <a:t>Чертанлы</a:t>
            </a:r>
            <a:r>
              <a:rPr lang="ru-RU" sz="1600" dirty="0" smtClean="0"/>
              <a:t>, в 202 км к юго-востоку от </a:t>
            </a:r>
            <a:r>
              <a:rPr lang="ru-RU" sz="1600" u="sng" dirty="0" smtClean="0">
                <a:hlinkClick r:id="rId5" tooltip="Саратов"/>
              </a:rPr>
              <a:t>Саратова</a:t>
            </a:r>
            <a:r>
              <a:rPr lang="ru-RU" sz="1600" dirty="0" smtClean="0"/>
              <a:t>, в 20 км от границы с </a:t>
            </a:r>
            <a:r>
              <a:rPr lang="ru-RU" sz="1600" dirty="0" smtClean="0">
                <a:hlinkClick r:id="rId6" tooltip="Казахстан"/>
              </a:rPr>
              <a:t>Казахстаном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Через город проходит железнодорожная линия Приволжской железной дороги </a:t>
            </a:r>
            <a:r>
              <a:rPr lang="ru-RU" sz="1600" u="sng" dirty="0" smtClean="0">
                <a:hlinkClick r:id="rId7" tooltip="Красный Кут"/>
              </a:rPr>
              <a:t>Красный Кут</a:t>
            </a:r>
            <a:r>
              <a:rPr lang="ru-RU" sz="1600" dirty="0" smtClean="0"/>
              <a:t> — </a:t>
            </a:r>
            <a:r>
              <a:rPr lang="ru-RU" sz="1600" u="sng" dirty="0" smtClean="0">
                <a:hlinkClick r:id="rId8" tooltip="Александров Гай"/>
              </a:rPr>
              <a:t>Александров Гай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Население (по итогам 2015 года) — 16 331 человек.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32465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1142985"/>
            <a:ext cx="4500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Старообрядцами, которые возвратились</a:t>
            </a:r>
          </a:p>
          <a:p>
            <a:r>
              <a:rPr lang="ru-RU" dirty="0" smtClean="0"/>
              <a:t> в Россию из </a:t>
            </a:r>
            <a:r>
              <a:rPr lang="ru-RU" u="sng" dirty="0" smtClean="0">
                <a:hlinkClick r:id="rId2" tooltip="Польша"/>
              </a:rPr>
              <a:t>Польши</a:t>
            </a:r>
            <a:r>
              <a:rPr lang="ru-RU" dirty="0" smtClean="0"/>
              <a:t> после манифеста Екатерины II, призывающего старообрядцев вернуться на родину,</a:t>
            </a:r>
          </a:p>
          <a:p>
            <a:r>
              <a:rPr lang="ru-RU" dirty="0" smtClean="0"/>
              <a:t> в 1760 году была основана деревня </a:t>
            </a:r>
            <a:r>
              <a:rPr lang="ru-RU" dirty="0" err="1" smtClean="0"/>
              <a:t>Чертанла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 1835 года — город Новый Узень (в противоположность уже существовавшей крепости Узень выше по течению), позднее, Новоузенск.</a:t>
            </a:r>
          </a:p>
          <a:p>
            <a:endParaRPr lang="ru-RU" dirty="0"/>
          </a:p>
        </p:txBody>
      </p:sp>
      <p:pic>
        <p:nvPicPr>
          <p:cNvPr id="4" name="Рисунок 3" descr="3_20130927145850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04" y="214290"/>
            <a:ext cx="2857520" cy="2143140"/>
          </a:xfrm>
          <a:prstGeom prst="rect">
            <a:avLst/>
          </a:prstGeom>
        </p:spPr>
      </p:pic>
      <p:pic>
        <p:nvPicPr>
          <p:cNvPr id="5" name="Рисунок 4" descr="image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572008"/>
            <a:ext cx="2667019" cy="2000264"/>
          </a:xfrm>
          <a:prstGeom prst="rect">
            <a:avLst/>
          </a:prstGeom>
        </p:spPr>
      </p:pic>
      <p:pic>
        <p:nvPicPr>
          <p:cNvPr id="6" name="Рисунок 5" descr="image (1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428868"/>
            <a:ext cx="2428860" cy="19526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4786322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Купечество города не только внесло большой вклад в развитие торговли, но и оставило нам часть каменных строений. Этим зданиям более ста лет, наша задача - сохранить их.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4143380"/>
            <a:ext cx="31432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краеведение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vschool8.ucoz.lv/IMG_0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28"/>
            <a:ext cx="53578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14480" y="3357562"/>
            <a:ext cx="71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Самые хорошие дома в Новоузенске были у купцов. Дом купца Филиппа Афанасьевича Степанова располагался на </a:t>
            </a:r>
            <a:r>
              <a:rPr lang="ru-RU" dirty="0" err="1" smtClean="0"/>
              <a:t>Большеузенской</a:t>
            </a:r>
            <a:r>
              <a:rPr lang="ru-RU" dirty="0" smtClean="0"/>
              <a:t> улице, ныне улице Революции. Семья купца занимала верхний этаж, а нижний сдавали властям под полицейский участок. В 1907 году штат полиции состоял из 30 городовых и полицейского надзирателя. В 1918 году дом Ф. А. Степанова поступил в распоряжение Совета, там расположился штаб Красной гвардии. В годы гражданской войны оно было обстреляно белоказаками, и мы можем видеть выбоины от снарядов. В 1920-1980 годах в этом здании размещалась городская библиотека.</a:t>
            </a:r>
          </a:p>
          <a:p>
            <a:pPr fontAlgn="base"/>
            <a:r>
              <a:rPr lang="ru-RU" dirty="0" smtClean="0"/>
              <a:t>В настоящее время здесь расположена служба судебных приставов и магазин "</a:t>
            </a:r>
            <a:r>
              <a:rPr lang="ru-RU" dirty="0" err="1" smtClean="0"/>
              <a:t>Компьюмаркет</a:t>
            </a:r>
            <a:r>
              <a:rPr lang="ru-RU" dirty="0" smtClean="0"/>
              <a:t>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952de69bf4497d7864964b6cde3081.jpg.jpg"/>
          <p:cNvPicPr>
            <a:picLocks noChangeAspect="1"/>
          </p:cNvPicPr>
          <p:nvPr/>
        </p:nvPicPr>
        <p:blipFill>
          <a:blip r:embed="rId2"/>
          <a:srcRect r="614" b="16564"/>
          <a:stretch>
            <a:fillRect/>
          </a:stretch>
        </p:blipFill>
        <p:spPr>
          <a:xfrm>
            <a:off x="2143108" y="428604"/>
            <a:ext cx="5500726" cy="3463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4357694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Здание построено в конце 19 века, имеет прекрасный архитектурный вид с двумя куполами на крыше. В 1978 году он приобретает статус государственного и становится филиалом Саратовского областного музея краеведения. За годы работы был собран богатый архив, в который входят уникальные экспонаты.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2).jpg"/>
          <p:cNvPicPr>
            <a:picLocks noChangeAspect="1"/>
          </p:cNvPicPr>
          <p:nvPr/>
        </p:nvPicPr>
        <p:blipFill>
          <a:blip r:embed="rId2"/>
          <a:srcRect l="8446" r="17962" b="19149"/>
          <a:stretch>
            <a:fillRect/>
          </a:stretch>
        </p:blipFill>
        <p:spPr>
          <a:xfrm>
            <a:off x="2143108" y="285728"/>
            <a:ext cx="4519392" cy="2815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3286124"/>
            <a:ext cx="70009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Тит Терентьевич </a:t>
            </a:r>
            <a:r>
              <a:rPr lang="ru-RU" sz="1600" dirty="0" err="1" smtClean="0"/>
              <a:t>Червов</a:t>
            </a:r>
            <a:r>
              <a:rPr lang="ru-RU" sz="1600" dirty="0" smtClean="0"/>
              <a:t> за счет доходов с фруктового сада, земельных владений и ссуды банка построил механическую мельницу на берегу реки Большой Узень (1912), которая сохранилась до сих пор и используется по назначению. На территории мельницы располагается дом Червовых. Сначала мельница работала на паровом двигателе, а затем она была переведена на нефтяной. На мельнице было занято более 30 рабочих. Оборудование для мельницы Т.Т. </a:t>
            </a:r>
            <a:r>
              <a:rPr lang="ru-RU" sz="1600" dirty="0" err="1" smtClean="0"/>
              <a:t>Червов</a:t>
            </a:r>
            <a:r>
              <a:rPr lang="ru-RU" sz="1600" dirty="0" smtClean="0"/>
              <a:t> закупал в Германии, оттуда же был приглашен специалист по его монтажу. Т.Т. </a:t>
            </a:r>
            <a:r>
              <a:rPr lang="ru-RU" sz="1600" dirty="0" err="1" smtClean="0"/>
              <a:t>Червов</a:t>
            </a:r>
            <a:r>
              <a:rPr lang="ru-RU" sz="1600" dirty="0" smtClean="0"/>
              <a:t> был крупным землевладельцем, он имел хутор на реке </a:t>
            </a:r>
            <a:r>
              <a:rPr lang="ru-RU" sz="1600" dirty="0" err="1" smtClean="0"/>
              <a:t>Чертанле</a:t>
            </a:r>
            <a:r>
              <a:rPr lang="ru-RU" sz="1600" dirty="0" smtClean="0"/>
              <a:t> в 60-ти километрах от Новоузенска. По решению городского совета, принятому в 1918 году, его собственность подлежала экспроприации. </a:t>
            </a:r>
            <a:r>
              <a:rPr lang="ru-RU" sz="1600" dirty="0" err="1" smtClean="0"/>
              <a:t>Червов</a:t>
            </a:r>
            <a:r>
              <a:rPr lang="ru-RU" sz="1600" dirty="0" smtClean="0"/>
              <a:t> отказался выполнять это решение, и его арестовали. Он был заключен в городскую тюрьму, где умер от холода и голода в 1918 году.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7).jpg"/>
          <p:cNvPicPr>
            <a:picLocks noChangeAspect="1"/>
          </p:cNvPicPr>
          <p:nvPr/>
        </p:nvPicPr>
        <p:blipFill>
          <a:blip r:embed="rId2"/>
          <a:srcRect l="16781" t="6707" r="12739" b="12807"/>
          <a:stretch>
            <a:fillRect/>
          </a:stretch>
        </p:blipFill>
        <p:spPr>
          <a:xfrm>
            <a:off x="4572000" y="285728"/>
            <a:ext cx="4258002" cy="3143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3714752"/>
            <a:ext cx="7286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В 1927 году он женился на Екатерине Васильевне Косенковой, она была из бедной семьи и пела в этом ресторане.</a:t>
            </a:r>
          </a:p>
          <a:p>
            <a:pPr fontAlgn="base"/>
            <a:r>
              <a:rPr lang="ru-RU" dirty="0" smtClean="0"/>
              <a:t>В 30-е годы </a:t>
            </a:r>
            <a:r>
              <a:rPr lang="ru-RU" dirty="0" err="1" smtClean="0"/>
              <a:t>новоузенский</a:t>
            </a:r>
            <a:r>
              <a:rPr lang="ru-RU" dirty="0" smtClean="0"/>
              <a:t> городской совет вынес решение о конфискации собственности. Дважды В. Ф. Курдюков за большую сумму выкупал этот ресторан. В третий раз собственность национализировали, а Василия Федоровича сослали на каторжные работы в Казахстан, где он и умер. </a:t>
            </a:r>
          </a:p>
          <a:p>
            <a:pPr fontAlgn="base"/>
            <a:r>
              <a:rPr lang="ru-RU" dirty="0" smtClean="0"/>
              <a:t>Сейчас это здание (представляет собой печальной зрелище) находится в стадии реконструкции. Жаль, если город потеряет этот памятник архитектуры начала ХХ века.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480" y="428604"/>
            <a:ext cx="2857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Двухэтажное каменное здание на улице Революции (1900 год) знакомо </a:t>
            </a:r>
            <a:r>
              <a:rPr lang="ru-RU" dirty="0" err="1" smtClean="0"/>
              <a:t>новоузенцам</a:t>
            </a:r>
            <a:r>
              <a:rPr lang="ru-RU" dirty="0" smtClean="0"/>
              <a:t> как филиал фирмы "Зингер" по распространению швейных машин. В 20-30 годы ХХ века дом принадлежал купцу Василию Федоровичу </a:t>
            </a:r>
            <a:r>
              <a:rPr lang="ru-RU" dirty="0" err="1" smtClean="0"/>
              <a:t>Курдюкову</a:t>
            </a:r>
            <a:r>
              <a:rPr lang="ru-RU" dirty="0" smtClean="0"/>
              <a:t>, там он открыл ресторан.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14290"/>
            <a:ext cx="6286544" cy="4194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5000636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улице Покровской (ул. им. К. Маркса) проживал купец </a:t>
            </a:r>
            <a:r>
              <a:rPr lang="ru-RU" dirty="0" err="1" smtClean="0"/>
              <a:t>Шверев</a:t>
            </a:r>
            <a:r>
              <a:rPr lang="ru-RU" dirty="0" smtClean="0"/>
              <a:t>. С 1918 года в этом доме находилась военно-чрезвычайная коллегия. И до сих пор здесь располагается военный комиссариат. Здание построено с купеческим размахом.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829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30</cp:revision>
  <dcterms:created xsi:type="dcterms:W3CDTF">2014-05-31T11:31:36Z</dcterms:created>
  <dcterms:modified xsi:type="dcterms:W3CDTF">2016-12-20T18:28:10Z</dcterms:modified>
</cp:coreProperties>
</file>