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2"/>
  </p:notesMasterIdLst>
  <p:sldIdLst>
    <p:sldId id="301" r:id="rId2"/>
    <p:sldId id="256" r:id="rId3"/>
    <p:sldId id="269" r:id="rId4"/>
    <p:sldId id="295" r:id="rId5"/>
    <p:sldId id="270" r:id="rId6"/>
    <p:sldId id="271" r:id="rId7"/>
    <p:sldId id="265" r:id="rId8"/>
    <p:sldId id="272" r:id="rId9"/>
    <p:sldId id="273" r:id="rId10"/>
    <p:sldId id="275" r:id="rId11"/>
    <p:sldId id="257" r:id="rId12"/>
    <p:sldId id="264" r:id="rId13"/>
    <p:sldId id="260" r:id="rId14"/>
    <p:sldId id="261" r:id="rId15"/>
    <p:sldId id="263" r:id="rId16"/>
    <p:sldId id="282" r:id="rId17"/>
    <p:sldId id="279" r:id="rId18"/>
    <p:sldId id="280" r:id="rId19"/>
    <p:sldId id="289" r:id="rId20"/>
    <p:sldId id="292" r:id="rId21"/>
    <p:sldId id="288" r:id="rId22"/>
    <p:sldId id="291" r:id="rId23"/>
    <p:sldId id="293" r:id="rId24"/>
    <p:sldId id="296" r:id="rId25"/>
    <p:sldId id="277" r:id="rId26"/>
    <p:sldId id="297" r:id="rId27"/>
    <p:sldId id="267" r:id="rId28"/>
    <p:sldId id="300" r:id="rId29"/>
    <p:sldId id="298" r:id="rId30"/>
    <p:sldId id="26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>
        <p:scale>
          <a:sx n="80" d="100"/>
          <a:sy n="80" d="100"/>
        </p:scale>
        <p:origin x="-1092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Начало</a:t>
            </a:r>
            <a:r>
              <a:rPr lang="ru-RU" baseline="0" dirty="0" smtClean="0"/>
              <a:t> года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3"/>
                <c:pt idx="0">
                  <c:v>средний</c:v>
                </c:pt>
                <c:pt idx="1">
                  <c:v>высокий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0.60000000000000042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Конец года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средний</c:v>
                </c:pt>
                <c:pt idx="1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0.32000000000000023</c:v>
                </c:pt>
                <c:pt idx="1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Начало</a:t>
            </a:r>
            <a:r>
              <a:rPr lang="ru-RU" baseline="0" dirty="0" smtClean="0"/>
              <a:t> года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1">
                  <c:v>средний 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1">
                  <c:v>0.8200000000000004</c:v>
                </c:pt>
                <c:pt idx="2">
                  <c:v>0.1800000000000001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delete val="1"/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Конец</a:t>
            </a:r>
            <a:r>
              <a:rPr lang="ru-RU" baseline="0" dirty="0" smtClean="0"/>
              <a:t> года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2"/>
                <c:pt idx="0">
                  <c:v>высокий</c:v>
                </c:pt>
                <c:pt idx="1">
                  <c:v>средний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5EB80CD-0CA7-40B2-AC7F-BC042F2CE1EE}" type="datetimeFigureOut">
              <a:rPr lang="ru-RU"/>
              <a:pPr>
                <a:defRPr/>
              </a:pPr>
              <a:t>28.12.2016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9D79CD4-A72B-4B94-8FE9-908CAC757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552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D4A9ED-12D4-4441-8191-3D7A86821385}" type="slidenum">
              <a:rPr lang="ru-RU" altLang="ru-RU" smtClean="0">
                <a:latin typeface="Arial" pitchFamily="34" charset="0"/>
              </a:rPr>
              <a:pPr/>
              <a:t>30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E9FB18-4E22-4C34-9080-475DBCCBE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C0E7-D54C-4A12-AD3C-9F1D712AD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695F9-EAFE-4358-97B4-C27ED1A51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81BF-F6A2-4133-998D-FE3B5D83B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8FF556-46C0-4495-977F-F76A5C719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42F7-ED71-4012-874B-438357B24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FEC232-86AB-4238-A3A7-CDDD677C9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27495-D7B7-42BF-9C6F-862BC369D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69ACBA-3928-4409-9FD9-74D300F1B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2721D9C-AFC3-44F0-ACA9-28BDC603E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F5A1CD-124C-483F-9A11-CB67C919E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fld id="{6E4CB1F2-584A-4C1C-A8C5-680DF59D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25" r:id="rId2"/>
    <p:sldLayoutId id="2147483831" r:id="rId3"/>
    <p:sldLayoutId id="2147483826" r:id="rId4"/>
    <p:sldLayoutId id="2147483832" r:id="rId5"/>
    <p:sldLayoutId id="2147483827" r:id="rId6"/>
    <p:sldLayoutId id="2147483833" r:id="rId7"/>
    <p:sldLayoutId id="2147483834" r:id="rId8"/>
    <p:sldLayoutId id="2147483835" r:id="rId9"/>
    <p:sldLayoutId id="2147483828" r:id="rId10"/>
    <p:sldLayoutId id="21474838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../&#1072;&#1076;&#1072;&#1087;&#1090;&#1072;&#1094;&#1080;&#1103;/&#1050;&#1086;&#1085;&#1089;&#1087;&#1077;&#1082;&#1090;%20&#1079;&#1085;&#1072;&#1082;&#1086;&#1084;&#1089;&#1090;&#1074;&#1072;%20&#1089;%20&#1088;&#1086;&#1076;&#1080;&#1090;&#1077;&#1083;&#1103;&#1084;&#1080;%20&#1074;%20&#1087;&#1077;&#1088;&#1080;&#1086;&#1076;%20&#1072;&#1076;&#1072;&#1087;&#1090;&#1072;&#1094;&#1080;&#1080;.doc" TargetMode="External"/><Relationship Id="rId13" Type="http://schemas.openxmlformats.org/officeDocument/2006/relationships/hyperlink" Target="http://nsportal.ru/sites/default/files/filefield_paths/roditelskoe_sobranie_adaptatsiya_k_dou.docx" TargetMode="External"/><Relationship Id="rId3" Type="http://schemas.openxmlformats.org/officeDocument/2006/relationships/hyperlink" Target="http://nsportal.ru/sites/default/files/filefield_paths/otkrytoe_zanyatie_v_podgotovitelnoy_gruppe.docx" TargetMode="External"/><Relationship Id="rId7" Type="http://schemas.openxmlformats.org/officeDocument/2006/relationships/hyperlink" Target="http://nsportal.ru/sites/default/files/filefield_paths/konkursnaya_rabota_1.docx" TargetMode="External"/><Relationship Id="rId12" Type="http://schemas.openxmlformats.org/officeDocument/2006/relationships/hyperlink" Target="../&#1087;&#1089;&#1080;&#1093;&#1086;&#1083;&#1086;&#1075;&#1080;&#1103;/&#1056;&#1086;&#1076;&#1080;&#1090;&#1077;&#1083;&#1100;&#1089;&#1082;&#1086;&#1077;%20&#1089;&#1086;&#1073;&#1088;&#1072;&#1085;&#1080;&#1077;%20&#1040;&#1076;&#1072;&#1087;&#1090;&#1072;&#1094;&#1080;&#1103;%20&#1082;%20&#1044;&#1054;&#1059;.docx" TargetMode="External"/><Relationship Id="rId2" Type="http://schemas.openxmlformats.org/officeDocument/2006/relationships/hyperlink" Target="http://nsportal.ru/detskiy-sad/raznoe/2016/03/30/konspekt-neposredstvennoy-obrazovatelnoy-deyatelnosti-p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../&#1086;&#1090;&#1082;&#1088;&#1099;&#1090;&#1086;&#1077;%20&#1079;&#1072;&#1085;&#1103;&#1090;&#1080;&#1077;/&#1082;&#1086;&#1085;&#1089;&#1087;&#1077;&#1082;&#1090;%20&#1089;&#1086;&#1074;&#1084;&#1077;&#1089;&#1090;&#1085;&#1086;&#1075;&#1086;%20&#1079;&#1072;&#1085;&#1103;&#1090;&#1080;&#1103;%20&#1083;&#1086;&#1075;&#1086;%20&#1080;%20&#1087;&#1089;&#1080;&#1093;&#1086;&#1083;&#1086;&#1075;&#1072;.docx" TargetMode="External"/><Relationship Id="rId11" Type="http://schemas.openxmlformats.org/officeDocument/2006/relationships/hyperlink" Target="http://nsportal.ru/sites/default/files/filefield_paths/roditelskoe_sobranie_podgotovitelnaya_gruppa.docx" TargetMode="External"/><Relationship Id="rId5" Type="http://schemas.openxmlformats.org/officeDocument/2006/relationships/hyperlink" Target="http://nsportal.ru/sites/default/files/filefield_paths/otkrytoe_zanyatie_prezentatsiya_17.03.pdf" TargetMode="External"/><Relationship Id="rId10" Type="http://schemas.openxmlformats.org/officeDocument/2006/relationships/hyperlink" Target="../&#1087;&#1089;&#1080;&#1093;&#1086;&#1083;&#1086;&#1075;&#1080;&#1103;/&#1056;&#1086;&#1076;&#1080;&#1090;&#1077;&#1083;&#1100;&#1089;&#1082;&#1086;&#1077;%20&#1089;&#1086;&#1073;&#1088;&#1072;&#1085;&#1080;&#1077;%20&#1087;&#1086;&#1076;&#1075;&#1086;&#1090;&#1086;&#1074;&#1080;&#1090;&#1077;&#1083;&#1100;&#1085;&#1072;&#1103;%20&#1075;&#1088;&#1091;&#1087;&#1087;&#1072;.docx" TargetMode="External"/><Relationship Id="rId4" Type="http://schemas.openxmlformats.org/officeDocument/2006/relationships/hyperlink" Target="../&#1086;&#1090;&#1082;&#1088;&#1099;&#1090;&#1086;&#1077;%20&#1079;&#1072;&#1085;&#1103;&#1090;&#1080;&#1077;/&#1050;&#1086;&#1085;&#1089;&#1087;&#1077;&#1082;&#1090;%20&#1086;&#1090;&#1082;&#1088;&#1099;&#1090;&#1086;&#1075;&#1086;%20&#1079;&#1072;&#1085;&#1103;&#1090;&#1080;&#1103;%20&#1074;%20&#1087;&#1086;&#1076;&#1075;&#1086;&#1090;&#1086;&#1074;&#1080;&#1090;&#1077;&#1083;&#1100;&#1085;&#1086;&#1081;%20&#1075;&#1088;&#1091;&#1087;&#1087;&#1077;%20&#1052;&#1086;&#1105;%20&#1076;&#1091;&#1096;&#1077;&#1074;&#1085;&#1086;&#1077;%20&#1079;&#1076;&#1086;&#1088;&#1086;&#1074;&#1100;&#1077;.doc" TargetMode="External"/><Relationship Id="rId9" Type="http://schemas.openxmlformats.org/officeDocument/2006/relationships/hyperlink" Target="http://nsportal.ru/sites/default/files/filefield_paths/konspekt_otkrytogo_zanyatiya_v_podgotovitelnoy_gruppe_moyo_dushevnoe_zdorove.do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sites/default/files/filefield_paths/samoobrazovanie.docx" TargetMode="External"/><Relationship Id="rId2" Type="http://schemas.openxmlformats.org/officeDocument/2006/relationships/hyperlink" Target="../&#1089;&#1072;&#1084;&#1086;&#1086;&#1073;&#1088;&#1072;&#1079;&#1086;&#1074;&#1072;&#1085;&#1080;&#1077;/&#1057;&#1072;&#1084;&#1086;&#1086;&#1073;&#1088;&#1072;&#1079;&#1086;&#1074;&#1072;&#1085;&#1080;&#1077;.doc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sites/default/files/filefield_paths/belyaeva.docx" TargetMode="External"/><Relationship Id="rId2" Type="http://schemas.openxmlformats.org/officeDocument/2006/relationships/hyperlink" Target="../&#1078;&#1091;&#1088;&#1085;&#1072;&#1083;&#1080;&#1089;&#1090;&#1080;&#1082;&#1072;/&#1052;&#1072;&#1083;&#1077;&#1085;&#1100;&#1082;&#1080;&#1081;%20&#1078;&#1091;&#1088;&#1085;&#1072;&#1083;&#1080;&#1089;&#1090;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3;&#1105;&#1085;&#1072;\Desktop\&#1087;&#1072;&#1088;&#1090;&#1092;&#1086;&#1083;&#1080;&#1086;\Jim-Brickman-Neytral_naya-muzyka-dlya-fona(mp3-sait.info).mp3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sites/default/files/filefield_paths/rabochaya_programma_poznay_sebya.doc" TargetMode="External"/><Relationship Id="rId2" Type="http://schemas.openxmlformats.org/officeDocument/2006/relationships/hyperlink" Target="http://nsportal.ru/sites/default/files/filefield_paths/programma_volshebnye_kartinki.doc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../&#1090;&#1088;&#1077;&#1085;&#1080;&#1085;&#1075;&#1080;/&#1062;&#1077;&#1083;&#1100;%20&#1090;&#1088;&#1077;&#1085;&#1080;&#1085;&#1075;&#1072;.docx" TargetMode="External"/><Relationship Id="rId13" Type="http://schemas.openxmlformats.org/officeDocument/2006/relationships/hyperlink" Target="http://nsportal.ru/sites/default/files/filefield_paths/adaptatsiya_k_dou.docx3_.09.14.docx" TargetMode="External"/><Relationship Id="rId3" Type="http://schemas.openxmlformats.org/officeDocument/2006/relationships/hyperlink" Target="http://nsportal.ru/sites/default/files/filefield_paths/adaptatsiya_k_dou_belyaeva_a.a.doc" TargetMode="External"/><Relationship Id="rId7" Type="http://schemas.openxmlformats.org/officeDocument/2006/relationships/hyperlink" Target="http://nsportal.ru/sites/default/files/filefield_paths/mimika_i_pantomimika.docx" TargetMode="External"/><Relationship Id="rId12" Type="http://schemas.openxmlformats.org/officeDocument/2006/relationships/hyperlink" Target="../&#1072;&#1076;&#1072;&#1087;&#1090;&#1072;&#1094;&#1080;&#1103;/&#1040;&#1076;&#1072;&#1087;&#1090;&#1072;&#1094;&#1080;&#1103;%20&#1082;%20&#1044;&#1054;&#1059;.docx3.09.14.docx" TargetMode="External"/><Relationship Id="rId17" Type="http://schemas.openxmlformats.org/officeDocument/2006/relationships/hyperlink" Target="http://nsportal.ru/sites/default/files/filefield_paths/otkrytoe_zanyatie_v_podgotovitelnoy_gruppe.docx" TargetMode="External"/><Relationship Id="rId2" Type="http://schemas.openxmlformats.org/officeDocument/2006/relationships/hyperlink" Target="../&#1072;&#1076;&#1072;&#1087;&#1090;&#1072;&#1094;&#1080;&#1103;/&#1072;&#1076;&#1072;&#1087;&#1090;&#1072;&#1094;&#1080;&#1103;%20&#1082;%20&#1076;&#1086;&#1091;%20&#1041;&#1077;&#1083;&#1103;&#1077;&#1074;&#1072;%20&#1040;.&#1040;..doc" TargetMode="External"/><Relationship Id="rId16" Type="http://schemas.openxmlformats.org/officeDocument/2006/relationships/hyperlink" Target="../&#1086;&#1090;&#1082;&#1088;&#1099;&#1090;&#1086;&#1077;%20&#1079;&#1072;&#1085;&#1103;&#1090;&#1080;&#1077;/&#1054;&#1090;&#1082;&#1088;&#1099;&#1090;&#1086;&#1077;%20&#1079;&#1072;&#1085;&#1103;&#1090;&#1080;&#1077;%20&#1074;%20&#1087;&#1086;&#1076;&#1075;&#1086;&#1090;&#1086;&#1074;&#1080;&#1090;&#1077;&#1083;&#1100;&#1085;&#1086;&#1081;%20&#1075;&#1088;&#1091;&#1087;&#1087;&#1077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../&#1078;&#1091;&#1088;&#1085;&#1072;&#1083;&#1080;&#1089;&#1090;&#1080;&#1082;&#1072;/&#1084;&#1080;&#1084;&#1080;&#1082;&#1072;%20&#1080;%20&#1087;&#1072;&#1085;&#1090;&#1086;&#1084;&#1080;&#1084;&#1080;&#1082;&#1072;.docx" TargetMode="External"/><Relationship Id="rId11" Type="http://schemas.openxmlformats.org/officeDocument/2006/relationships/hyperlink" Target="http://nsportal.ru/sites/default/files/2014/05/08/razvitie_slovesno-logicheskogo_myshleniya.docx" TargetMode="External"/><Relationship Id="rId5" Type="http://schemas.openxmlformats.org/officeDocument/2006/relationships/hyperlink" Target="http://nsportal.ru/sites/default/files/filefield_paths/trening_2.docx" TargetMode="External"/><Relationship Id="rId15" Type="http://schemas.openxmlformats.org/officeDocument/2006/relationships/hyperlink" Target="http://nsportal.ru/sites/default/files/filefield_paths/trening.docx17.11.docx" TargetMode="External"/><Relationship Id="rId10" Type="http://schemas.openxmlformats.org/officeDocument/2006/relationships/hyperlink" Target="../&#1087;&#1089;&#1080;&#1093;&#1086;&#1083;&#1086;&#1075;&#1080;&#1103;/&#1088;&#1072;&#1079;&#1074;&#1080;&#1090;&#1080;&#1077;%20&#1089;&#1083;&#1086;&#1074;&#1077;&#1089;&#1085;&#1086;-&#1083;&#1086;&#1075;&#1080;&#1095;&#1077;&#1089;&#1082;&#1086;&#1075;&#1086;%20&#1084;&#1099;&#1096;&#1083;&#1077;&#1085;&#1080;&#1103;.docx" TargetMode="External"/><Relationship Id="rId4" Type="http://schemas.openxmlformats.org/officeDocument/2006/relationships/hyperlink" Target="../&#1090;&#1088;&#1077;&#1085;&#1080;&#1085;&#1075;&#1080;/&#1058;&#1088;&#1077;&#1085;&#1080;&#1085;&#1075;%20(2).docx" TargetMode="External"/><Relationship Id="rId9" Type="http://schemas.openxmlformats.org/officeDocument/2006/relationships/hyperlink" Target="http://nsportal.ru/sites/default/files/filefield_paths/tsel_treninga.docx" TargetMode="External"/><Relationship Id="rId14" Type="http://schemas.openxmlformats.org/officeDocument/2006/relationships/hyperlink" Target="../&#1090;&#1088;&#1077;&#1085;&#1080;&#1085;&#1075;&#1080;/&#1058;&#1088;&#1077;&#1085;&#1080;&#1085;&#1075;.docx17.11.doc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sites/default/files/filefield_paths/pesochnitsa.docx" TargetMode="External"/><Relationship Id="rId7" Type="http://schemas.openxmlformats.org/officeDocument/2006/relationships/hyperlink" Target="http://nsportal.ru/sites/default/files/filefield_paths/belyaeva.docx" TargetMode="External"/><Relationship Id="rId2" Type="http://schemas.openxmlformats.org/officeDocument/2006/relationships/hyperlink" Target="../&#1087;&#1088;&#1086;&#1075;&#1088;&#1072;&#1084;&#1084;&#1072;%20&#1087;&#1077;&#1089;&#1086;&#1082;/&#1087;&#1077;&#1089;&#1086;&#1095;&#1085;&#1080;&#1094;&#1072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../&#1041;&#1077;&#1083;&#1103;&#1077;&#1074;&#1072;.docx" TargetMode="External"/><Relationship Id="rId5" Type="http://schemas.openxmlformats.org/officeDocument/2006/relationships/hyperlink" Target="http://nsportal.ru/sites/default/files/filefield_paths/zanyatiyasplochenie.doc" TargetMode="External"/><Relationship Id="rId4" Type="http://schemas.openxmlformats.org/officeDocument/2006/relationships/hyperlink" Target="../&#1090;&#1088;&#1077;&#1085;&#1080;&#1085;&#1075;&#1080;/&#1052;&#1091;&#1085;&#1080;&#1094;&#1080;&#1087;&#1072;&#1083;&#1100;&#1085;&#1086;&#1077;%20&#1072;&#1074;&#1090;&#1086;&#1085;&#1086;&#1084;&#1085;&#1086;&#1077;%20&#1076;&#1086;&#1096;&#1082;&#1086;&#1083;&#1100;&#1085;&#1086;&#1077;%20&#1086;&#1073;&#1088;&#1072;&#1079;&#1086;&#1074;&#1072;&#1090;&#1077;&#1083;&#1100;&#1085;&#1086;&#1077;%20&#1091;&#1095;&#1088;&#1077;&#1078;&#1076;&#1077;&#1085;&#1080;&#1103;.docx%2019.11.2015.docx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&#1086;&#1090;&#1095;&#1077;&#1090;%20&#1086;%20&#1076;&#1080;&#1072;&#1075;&#1085;&#1086;&#1089;&#1090;&#1080;&#1082;&#1080;%20&#1074;%20&#1087;&#1086;&#1076;.&#1075;&#1088;&#1091;&#1087;&#1087;&#1077;/&#1057;&#1087;&#1088;&#1072;&#1074;&#1082;&#1072;%202014.doc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hyperlink" Target="../&#1086;&#1090;&#1095;&#1077;&#1090;%20&#1086;%20&#1076;&#1080;&#1072;&#1075;&#1085;&#1086;&#1089;&#1090;&#1080;&#1082;&#1080;%20&#1074;%20&#1087;&#1086;&#1076;.&#1075;&#1088;&#1091;&#1087;&#1087;&#1077;/&#1057;&#1087;&#1088;&#1072;&#1074;&#1082;&#1072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5592762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«Я и </a:t>
            </a:r>
            <a:r>
              <a:rPr lang="ru-RU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профессия»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деятельность.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1435100" y="381000"/>
            <a:ext cx="7499350" cy="6248400"/>
          </a:xfrm>
        </p:spPr>
        <p:txBody>
          <a:bodyPr/>
          <a:lstStyle/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1.Конспект непосредственной образовательной деятельности по познавательному развитию в подготовительной группе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Тема: "Путешествие в страну знаний»Ссылка: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n-US" sz="1800" smtClean="0">
                <a:latin typeface="Times New Roman" pitchFamily="18" charset="0"/>
                <a:cs typeface="Times New Roman" pitchFamily="18" charset="0"/>
                <a:hlinkClick r:id="rId2"/>
              </a:rPr>
              <a:t>://nsportal.ru/detskiy-sad/raznoe/2016/03/30/konspekt-neposredstvennoy-obrazovatelnoy-deyatelnosti-po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sz="2000" u="sng" dirty="0" smtClean="0">
                <a:solidFill>
                  <a:schemeClr val="tx2"/>
                </a:solidFill>
                <a:hlinkClick r:id="rId3"/>
              </a:rPr>
              <a:t>otkrytoe_zanyatie_v_podgotovitelnoy_gruppe.docx</a:t>
            </a:r>
            <a:r>
              <a:rPr lang="en-US" sz="2000" dirty="0" smtClean="0">
                <a:solidFill>
                  <a:schemeClr val="tx2"/>
                </a:solidFill>
              </a:rPr>
              <a:t> </a:t>
            </a:r>
            <a:endParaRPr lang="en-US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Конспект открытого занятия в подготовительной группе Моё душевное </a:t>
            </a:r>
            <a:r>
              <a:rPr lang="ru-RU" alt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здоровье.doc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sz="2000" u="sng" dirty="0" smtClean="0">
                <a:solidFill>
                  <a:schemeClr val="tx2"/>
                </a:solidFill>
                <a:hlinkClick r:id="rId5"/>
              </a:rPr>
              <a:t>otkrytoe_zanyatie_prezentatsiya_17.03.pdf</a:t>
            </a:r>
            <a:endParaRPr lang="en-US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конспект совместного занятия логопеда и </a:t>
            </a:r>
            <a:r>
              <a:rPr lang="ru-RU" alt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психолога.docx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sz="2000" u="sng" dirty="0" smtClean="0">
                <a:solidFill>
                  <a:schemeClr val="tx2"/>
                </a:solidFill>
                <a:hlinkClick r:id="rId7"/>
              </a:rPr>
              <a:t>konkursnaya_rabota_1.docx</a:t>
            </a:r>
            <a:r>
              <a:rPr lang="en-US" sz="2000" dirty="0" smtClean="0">
                <a:solidFill>
                  <a:schemeClr val="tx2"/>
                </a:solidFill>
              </a:rPr>
              <a:t> </a:t>
            </a:r>
            <a:endParaRPr lang="en-US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Конспект открытого мероприятия Знакомство с родителями в период </a:t>
            </a:r>
            <a:r>
              <a:rPr lang="ru-RU" alt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адаптации.doc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2000" dirty="0" smtClean="0">
                <a:solidFill>
                  <a:schemeClr val="tx2"/>
                </a:solidFill>
              </a:rPr>
              <a:t> </a:t>
            </a:r>
            <a:r>
              <a:rPr lang="en-US" sz="2000" u="sng" dirty="0" smtClean="0">
                <a:solidFill>
                  <a:schemeClr val="tx2"/>
                </a:solidFill>
                <a:hlinkClick r:id="rId9"/>
              </a:rPr>
              <a:t>konspekt_otkrytogo_zanyatiya_v_podgotovitelnoy_gruppe_moyo_dushevnoe_zdorove.doc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0" action="ppaction://hlinkfile"/>
              </a:rPr>
              <a:t>Родительское собрание подготовительная группа.</a:t>
            </a:r>
            <a:r>
              <a:rPr lang="en-US" alt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0" action="ppaction://hlinkfile"/>
              </a:rPr>
              <a:t>docx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2000" u="sng" dirty="0" smtClean="0">
                <a:solidFill>
                  <a:schemeClr val="tx2"/>
                </a:solidFill>
                <a:hlinkClick r:id="rId11"/>
              </a:rPr>
              <a:t>roditelskoe_sobranie_podgotovitelnaya_gruppa.docx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2" action="ppaction://hlinkfile"/>
              </a:rPr>
              <a:t>Родительское собрание Адаптация к </a:t>
            </a:r>
            <a:r>
              <a:rPr lang="ru-RU" alt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2" action="ppaction://hlinkfile"/>
              </a:rPr>
              <a:t>ДОУ.docx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  <a:defRPr/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2000" dirty="0" smtClean="0">
                <a:solidFill>
                  <a:schemeClr val="tx2"/>
                </a:solidFill>
              </a:rPr>
              <a:t> </a:t>
            </a:r>
            <a:r>
              <a:rPr lang="en-US" sz="2000" u="sng" dirty="0" smtClean="0">
                <a:solidFill>
                  <a:schemeClr val="tx2"/>
                </a:solidFill>
                <a:hlinkClick r:id="rId13"/>
              </a:rPr>
              <a:t>roditelskoe_sobranie_adaptatsiya_k_dou.docx</a:t>
            </a:r>
            <a:endParaRPr lang="ru-RU" alt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средней группе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8" name="Рисунок 3" descr="C:\Users\Алёна\Desktop\ВИЗИТНАЯ КАРТОЧКА\P102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191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4" descr="C:\Users\Алёна\Desktop\ВИЗИТНАЯ КАРТОЧКА\P1020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43434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подготовительной группе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Рисунок 6" descr="C:\Users\Алёна\Desktop\фото мои\P1020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191000" cy="299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7" descr="C:\Users\Алёна\Desktop\фото мои\P1020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4958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Моё творчество: </a:t>
            </a:r>
            <a:b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детей»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Рисунок 3" descr="C:\Users\Алёна\Desktop\фото мои\фото\P100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4" y="1447800"/>
            <a:ext cx="4506686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 descr="C:\Users\Алёна\Desktop\фото мои\фото\P1000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8035"/>
            <a:ext cx="4572000" cy="343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993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 гостях у </a:t>
            </a:r>
            <a:r>
              <a:rPr lang="ru-RU" altLang="ru-RU" sz="2800" b="1" dirty="0" err="1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4" name="Рисунок 5" descr="C:\Users\Алёна\Desktop\фото мои\развличение -Лесовичка боровичка\DSC0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0" y="3429000"/>
            <a:ext cx="4320639" cy="3090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 descr="C:\Users\Алёна\Desktop\фото мои\развличение -Лесовичка боровичка\DSC07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371600"/>
            <a:ext cx="4465618" cy="317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Утренники во 2 младшей группе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Рисунок 3" descr="C:\Users\Алёна\AppData\Local\Microsoft\Windows\Temporary Internet Files\Content.Word\P102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816350" cy="4720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6" descr="E:\P1010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759268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1143000" y="-228600"/>
            <a:ext cx="7499350" cy="1828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Городской семинар по реализации дополнительных программ 29.10.2015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20140"/>
            <a:ext cx="3963988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219200"/>
            <a:ext cx="4229100" cy="281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90390"/>
            <a:ext cx="3962400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8686800" cy="14176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семинар по теме: «Повышение познавательно-речевого развития воспитанников через дополнительное образование»  29.02.2016г.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NEW_PIC_1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724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NEW_PIC_1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505200"/>
            <a:ext cx="4953000" cy="317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867650" cy="13414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«Формирование коммуникативных навыков у детей старшего дошкольного возраста» Ссылка: </a:t>
            </a:r>
            <a:r>
              <a:rPr lang="en-US" sz="2000" dirty="0" smtClean="0"/>
              <a:t> </a:t>
            </a:r>
            <a:r>
              <a:rPr lang="en-US" sz="2000" u="sng" dirty="0" smtClean="0">
                <a:hlinkClick r:id="rId3"/>
              </a:rPr>
              <a:t>samoobrazovanie.docx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3122613" y="13954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49263" eaLnBrk="0" hangingPunct="0">
              <a:tabLst>
                <a:tab pos="647700" algn="l"/>
              </a:tabLst>
            </a:pPr>
            <a:endParaRPr lang="ru-RU" altLang="ru-RU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143000" y="15298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49263" eaLnBrk="0" hangingPunct="0">
              <a:tabLst>
                <a:tab pos="647700" algn="l"/>
              </a:tabLst>
            </a:pPr>
            <a:endParaRPr lang="ru-RU" altLang="ru-RU"/>
          </a:p>
        </p:txBody>
      </p:sp>
      <p:pic>
        <p:nvPicPr>
          <p:cNvPr id="24611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533899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12" name="Picture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40386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609600" y="1348619"/>
            <a:ext cx="8534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социальных умений и  коммуникативных навыков у  детей дошкольного возраста.</a:t>
            </a:r>
          </a:p>
          <a:p>
            <a:pPr lvl="0" algn="just" eaLnBrk="0" hangingPunct="0">
              <a:tabLst>
                <a:tab pos="571500" algn="l"/>
              </a:tabLs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детей преодолевать застенчивость, умение раскрепощаться.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язык жестов, мимики, пантомимики.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Распознавать разные эмоциональные состояния  других людей.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доброжелательное отношение друг к другу, формировать способность выражать словами свои чувства.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Объединить усилия педагогов и родителей для развития коммуникативных навыков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1295400" y="533400"/>
            <a:ext cx="74676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День науки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Научно-методическое сопровождение ФГОС в муниципалитете: опыт, проблемы, перспективы  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Материалы научно-практической конференции, 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 ЛЕНИНСК-КУЗНЕЦКИЙ,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24 МАРТА 2015 ГОДА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Статья: Инновационная деятельность в детском саду в рамках кружка «Маленький журналист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u="sng" dirty="0" smtClean="0">
                <a:hlinkClick r:id="rId3"/>
              </a:rPr>
              <a:t>belyaeva.docx</a:t>
            </a:r>
            <a:r>
              <a:rPr lang="en-US" dirty="0" smtClean="0"/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524000"/>
            <a:ext cx="3581400" cy="518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altLang="ru-RU" sz="31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altLang="ru-RU" sz="31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altLang="ru-RU" sz="31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педагоге:</a:t>
            </a:r>
            <a: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altLang="ru-RU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Беляева Алена Анатольевна,</a:t>
            </a:r>
            <a:r>
              <a:rPr lang="en-US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Педагог-психолог,</a:t>
            </a:r>
            <a:b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1 кв. категория</a:t>
            </a:r>
            <a:b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МАДОУ№2</a:t>
            </a:r>
            <a:r>
              <a:rPr lang="en-US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7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«Сказка»</a:t>
            </a:r>
            <a:r>
              <a:rPr lang="en-US" altLang="ru-RU" sz="27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7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2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2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en-US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b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 года</a:t>
            </a:r>
            <a:b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общий стаж: </a:t>
            </a:r>
            <a:r>
              <a:rPr lang="en-US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9.5 </a:t>
            </a:r>
            <a:r>
              <a:rPr lang="ru-RU" altLang="ru-RU" sz="2200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800" dirty="0" smtClean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Jim-Brickman-Neytral_naya-muzyka-dlya-fona(mp3-sait.inf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G:\ФОТО ДЛЯ САМООБ\NEW_але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9718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04100" cy="11731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smtClean="0">
                <a:effectLst/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1435100" y="1219200"/>
            <a:ext cx="7499350" cy="5181600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1.Программа «Волшебные картинки»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Цель: развитие творчества и воображения посредством работы в технике рисования песком.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Научить создавать, разрабатывать и понимать песочный сюжет;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  Развивать зрительно-моторную координацию;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Развивать мелкую моторику пальцев рук, их тактильные ощущения, посредством определённых игровых упражнений.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1800" dirty="0" smtClean="0"/>
              <a:t> </a:t>
            </a:r>
            <a:r>
              <a:rPr lang="en-US" sz="1800" u="sng" dirty="0" smtClean="0">
                <a:hlinkClick r:id="rId2"/>
              </a:rPr>
              <a:t>programma_volshebnye_kartinki.docx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Программа «Познай себя»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обучать положительному взаимоотношению и принятию других людей;</a:t>
            </a: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рефлексивные умения;</a:t>
            </a: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формировать потребность в саморазвитии.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1800" u="sng" dirty="0" smtClean="0">
                <a:hlinkClick r:id="rId3"/>
              </a:rPr>
              <a:t>rabochaya_programma_poznay_sebya.doc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EW_ppoo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807109" y="140110"/>
            <a:ext cx="4520381" cy="6629400"/>
          </a:xfrm>
        </p:spPr>
      </p:pic>
      <p:sp>
        <p:nvSpPr>
          <p:cNvPr id="5" name="TextBox 4"/>
          <p:cNvSpPr txBox="1"/>
          <p:nvPr/>
        </p:nvSpPr>
        <p:spPr>
          <a:xfrm>
            <a:off x="1752600" y="457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профессионального мастерства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69620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file"/>
            </a:endParaRP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1.Круглый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стол по теме: «Адаптация детей  к условиям в ДОУ» 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04.09.2013г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. 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Ссылка: </a:t>
            </a:r>
            <a:r>
              <a:rPr lang="en-US" dirty="0" smtClean="0">
                <a:solidFill>
                  <a:srgbClr val="92D050"/>
                </a:solidFill>
              </a:rPr>
              <a:t> </a:t>
            </a:r>
            <a:r>
              <a:rPr lang="en-US" u="sng" dirty="0" err="1" smtClean="0">
                <a:solidFill>
                  <a:srgbClr val="92D050"/>
                </a:solidFill>
                <a:hlinkClick r:id="rId3"/>
              </a:rPr>
              <a:t>adaptatsiya_k_dou_belyaeva_a.a.doc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2.»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Психологический тренинг для педагогов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13.11.2013г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</a:t>
            </a:r>
            <a:r>
              <a:rPr lang="en-US" dirty="0" smtClean="0">
                <a:solidFill>
                  <a:srgbClr val="92D050"/>
                </a:solidFill>
              </a:rPr>
              <a:t> </a:t>
            </a:r>
            <a:r>
              <a:rPr lang="en-US" u="sng" dirty="0" smtClean="0">
                <a:solidFill>
                  <a:srgbClr val="92D050"/>
                </a:solidFill>
                <a:hlinkClick r:id="rId5"/>
              </a:rPr>
              <a:t>trening_2.docx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3. Кузбасский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образовательный форум по инновационной деятельности </a:t>
            </a: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     «Игры и упражнения для развития мимики и       пантомимики»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22.01.2014г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Ссылка: </a:t>
            </a:r>
            <a:r>
              <a:rPr lang="en-US" dirty="0" smtClean="0">
                <a:solidFill>
                  <a:srgbClr val="92D050"/>
                </a:solidFill>
              </a:rPr>
              <a:t> </a:t>
            </a:r>
            <a:r>
              <a:rPr lang="en-US" u="sng" dirty="0" smtClean="0">
                <a:solidFill>
                  <a:srgbClr val="92D050"/>
                </a:solidFill>
                <a:hlinkClick r:id="rId7"/>
              </a:rPr>
              <a:t>mimika_i_pantomimika.docx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4.Тренинг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на снятие психоэмоционального напряжения    педагогического коллектива 25.03.2014г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.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 </a:t>
            </a:r>
            <a:r>
              <a:rPr lang="en-US" u="sng" dirty="0" smtClean="0">
                <a:solidFill>
                  <a:srgbClr val="92D050"/>
                </a:solidFill>
                <a:hlinkClick r:id="rId9"/>
              </a:rPr>
              <a:t>tsel_treninga.docx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/>
              </a:rPr>
              <a:t>Городской семинар по теме: «Речевая коррекция детей-важное условие подготовки дошкольников к обучению нового ФГОС» 15.05.2014г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/>
              </a:rPr>
              <a:t>.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</a:t>
            </a:r>
            <a:r>
              <a:rPr lang="en-US" dirty="0" smtClean="0">
                <a:solidFill>
                  <a:srgbClr val="92D050"/>
                </a:solidFill>
              </a:rPr>
              <a:t> </a:t>
            </a:r>
            <a:r>
              <a:rPr lang="en-US" dirty="0" smtClean="0">
                <a:solidFill>
                  <a:srgbClr val="92D050"/>
                </a:solidFill>
                <a:hlinkClick r:id="rId11"/>
              </a:rPr>
              <a:t>razvitie_slovesno-logicheskogo_myshleniya.docx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file"/>
              </a:rPr>
              <a:t>6. Круглый стол по теме: Адаптация детей к условиям ДОУ» 03.09.2014г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file"/>
              </a:rPr>
              <a:t>.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</a:t>
            </a:r>
            <a:r>
              <a:rPr lang="en-US" dirty="0" smtClean="0">
                <a:solidFill>
                  <a:srgbClr val="92D050"/>
                </a:solidFill>
              </a:rPr>
              <a:t> </a:t>
            </a:r>
            <a:r>
              <a:rPr lang="en-US" u="sng" dirty="0" smtClean="0">
                <a:solidFill>
                  <a:srgbClr val="92D050"/>
                </a:solidFill>
                <a:hlinkClick r:id="rId13"/>
              </a:rPr>
              <a:t>adaptatsiya_k_dou.docx3_.09.14.docx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file"/>
              </a:rPr>
              <a:t>7. </a:t>
            </a:r>
            <a:r>
              <a:rPr lang="ru-RU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file"/>
              </a:rPr>
              <a:t>Тренинговое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file"/>
              </a:rPr>
              <a:t> занятие по профилактике эмоционального выгорания педагогов17.11.2014г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file"/>
              </a:rPr>
              <a:t>.</a:t>
            </a:r>
            <a:endParaRPr lang="ru-RU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</a:t>
            </a:r>
            <a:r>
              <a:rPr lang="en-US" u="sng" dirty="0" smtClean="0">
                <a:solidFill>
                  <a:srgbClr val="92D050"/>
                </a:solidFill>
                <a:hlinkClick r:id="rId15"/>
              </a:rPr>
              <a:t>trening.docx17.11.docx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file"/>
              </a:rPr>
              <a:t>8. Открытый просмотр НОД «Познавательное развитие» 17.03.2015г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file"/>
              </a:rPr>
              <a:t>.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Ссылка: </a:t>
            </a:r>
            <a:r>
              <a:rPr lang="en-US" u="sng" dirty="0" smtClean="0">
                <a:solidFill>
                  <a:srgbClr val="92D050"/>
                </a:solidFill>
                <a:hlinkClick r:id="rId17"/>
              </a:rPr>
              <a:t>otkrytoe_zanyatie_v_podgotovitelnoy_gruppe.docx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914400" y="304800"/>
            <a:ext cx="7710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Семинары, мастер-классы,  круглые-столы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1219200" y="381000"/>
            <a:ext cx="7499350" cy="4800600"/>
          </a:xfrm>
        </p:spPr>
        <p:txBody>
          <a:bodyPr/>
          <a:lstStyle/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9. Городской семинар по теме: «Современные методики и технологии в дополнительном образовании, опыт практического применения»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29.10.2015 Ссылка: </a:t>
            </a:r>
            <a:r>
              <a:rPr lang="en-US" sz="1800" dirty="0" smtClean="0">
                <a:solidFill>
                  <a:srgbClr val="92D050"/>
                </a:solidFill>
              </a:rPr>
              <a:t> </a:t>
            </a:r>
            <a:r>
              <a:rPr lang="en-US" sz="1800" u="sng" dirty="0" smtClean="0">
                <a:solidFill>
                  <a:srgbClr val="92D050"/>
                </a:solidFill>
                <a:hlinkClick r:id="rId3"/>
              </a:rPr>
              <a:t>pesochnitsa.docx</a:t>
            </a:r>
            <a:endParaRPr lang="ru-RU" sz="1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10. </a:t>
            </a:r>
            <a:r>
              <a:rPr lang="ru-RU" sz="18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Тренинговое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 занятие для педагогов «Развитие педагогической рефлексии» 19.11.2015г.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Ссылка: </a:t>
            </a:r>
            <a:r>
              <a:rPr lang="en-US" sz="1800" dirty="0" smtClean="0">
                <a:solidFill>
                  <a:srgbClr val="92D050"/>
                </a:solidFill>
              </a:rPr>
              <a:t> </a:t>
            </a:r>
            <a:r>
              <a:rPr lang="en-US" sz="1800" u="sng" dirty="0" smtClean="0">
                <a:solidFill>
                  <a:srgbClr val="92D050"/>
                </a:solidFill>
                <a:hlinkClick r:id="rId5"/>
              </a:rPr>
              <a:t>zanyatiyasplochenie.doc</a:t>
            </a:r>
            <a:endParaRPr lang="ru-RU" sz="1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11. Городской практический семинар по теме: «Приёмы и  способы по поиску идей образовательного проекта» 11.02.2015г.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1800" u="sng" dirty="0" smtClean="0">
                <a:solidFill>
                  <a:srgbClr val="92D050"/>
                </a:solidFill>
                <a:hlinkClick r:id="rId3"/>
              </a:rPr>
              <a:t>pesochnitsa.docx</a:t>
            </a:r>
            <a:endParaRPr lang="ru-RU" sz="1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12. Городской семинар по теме: Повышение познавательно – речевого развития воспитанников через дополнительное образование» 29.02.2016г. 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Ссылка: </a:t>
            </a:r>
            <a:r>
              <a:rPr lang="en-US" sz="1800" dirty="0" smtClean="0">
                <a:solidFill>
                  <a:srgbClr val="92D050"/>
                </a:solidFill>
              </a:rPr>
              <a:t> </a:t>
            </a:r>
            <a:r>
              <a:rPr lang="en-US" sz="1800" u="sng" dirty="0" smtClean="0">
                <a:solidFill>
                  <a:srgbClr val="92D050"/>
                </a:solidFill>
                <a:hlinkClick r:id="rId7"/>
              </a:rPr>
              <a:t>belyaeva.docx</a:t>
            </a:r>
            <a:endParaRPr lang="ru-RU" sz="1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EW_][p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14762" y="4296834"/>
            <a:ext cx="1833496" cy="2520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NEW_18.12.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3770182"/>
            <a:ext cx="2057400" cy="3087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NEW_dip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3886200"/>
            <a:ext cx="2051043" cy="2819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NEW_index2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1600200"/>
            <a:ext cx="1822247" cy="2567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NEW_index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1752600"/>
            <a:ext cx="1774190" cy="2514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NEW_pkj 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76600"/>
            <a:ext cx="2154705" cy="2961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NEW_беляе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28800" y="3581400"/>
            <a:ext cx="1934760" cy="2737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NEW_шшш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5200" y="1371600"/>
            <a:ext cx="1676400" cy="2372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 descr="NEW_я д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" y="381000"/>
            <a:ext cx="1797304" cy="2543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NEW_я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52600" y="914400"/>
            <a:ext cx="1752600" cy="2480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увлечения: Зимние виды спорта</a:t>
            </a:r>
          </a:p>
        </p:txBody>
      </p:sp>
      <p:pic>
        <p:nvPicPr>
          <p:cNvPr id="30723" name="Рисунок 5" descr="C:\Users\Алёна\Desktop\фото мои\160220131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465638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7" descr="C:\Users\Алёна\Desktop\фото мои\130120131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417888"/>
            <a:ext cx="4214812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Мои увлечения: «Рисование песком»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EW_P1150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19200"/>
            <a:ext cx="3200400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NEW_PIC_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138" y="1295400"/>
            <a:ext cx="32742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NEW_PIC_0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495800"/>
            <a:ext cx="30480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NEW_PIC_07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81400"/>
            <a:ext cx="3124200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NEW_PIC_08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3505200"/>
            <a:ext cx="3124200" cy="200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педагогической деятельности за 2013-2014 год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914400" y="1447800"/>
            <a:ext cx="8020050" cy="4800600"/>
          </a:xfrm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altLang="ru-RU" dirty="0" smtClean="0"/>
              <a:t>       </a:t>
            </a:r>
            <a:r>
              <a:rPr lang="ru-RU" altLang="ru-RU" dirty="0" smtClean="0"/>
              <a:t>      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ru-RU" altLang="ru-RU" dirty="0" smtClean="0"/>
              <a:t>                   </a:t>
            </a:r>
            <a:r>
              <a:rPr lang="en-US" altLang="ru-RU" dirty="0" smtClean="0"/>
              <a:t>  </a:t>
            </a:r>
            <a:endParaRPr lang="ru-RU" altLang="ru-RU" sz="4400" dirty="0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5800" y="2438400"/>
          <a:ext cx="43434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943600" y="2514600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48006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итоговой диагностики в подготовительных группах выявлено, что  у воспитанников хорошо сформирована позитивная школьная мотивации, уровень физиологической зрелости  детей в норме,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познавательные процессы у большинства детей выше среднего. По всем тестовым заданиям дети показали высокие и средние результаты, что говорит в целом  о хорошо поставленной педагогами и администрацией ДОУ работе по подготовке детей в школе.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95400" y="17526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 Справка по результатам диагностики готовности воспитанников к обучению в школе за 2013-2014 учебный год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 за 2015 год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447800"/>
            <a:ext cx="8020050" cy="4800600"/>
          </a:xfrm>
        </p:spPr>
        <p:txBody>
          <a:bodyPr/>
          <a:lstStyle/>
          <a:p>
            <a:pPr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Справка по результатам диагностики готовности воспитанников к обучению в школе за 2014-2015 учебный год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9200" y="2438400"/>
          <a:ext cx="2971800" cy="27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257800" y="2514600"/>
          <a:ext cx="3276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14400" y="4657368"/>
            <a:ext cx="800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результате итоговой диагностики в подготовительной группе выявлено, что  у воспитанников хорошо сформирована позитивная школьная мотивации, уровень физиологической зрелости  детей в норме, познавательные процессы у большинства детей выше среднего.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всем тестовым заданиям дети показали высокие и средние результаты, что говорит в целом  о хорошо поставленной педагогами и администрацией ДОУ работе по подготовке детей в школе.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Достижение воспитанников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EW_...l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3600" y="1600200"/>
            <a:ext cx="1607574" cy="220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NEW_ddd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1828800"/>
            <a:ext cx="1562601" cy="21479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NEW_ffg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4419600"/>
            <a:ext cx="1496707" cy="2057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NEW_iol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4114800"/>
            <a:ext cx="1713204" cy="235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NEW_jl;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3962400"/>
            <a:ext cx="1752600" cy="240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NEW_lbgh 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3733800"/>
            <a:ext cx="1882996" cy="258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NEW_m;o 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505200"/>
            <a:ext cx="1752600" cy="2409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NEW_m'o 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5800" y="1524000"/>
            <a:ext cx="1683265" cy="2313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NEW_rrr 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1447800"/>
            <a:ext cx="1604082" cy="220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 descr="NEW_uiy 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1219200"/>
            <a:ext cx="1676400" cy="23044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 descr="NEW_киршин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09600"/>
            <a:ext cx="1752600" cy="24800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100" y="990600"/>
            <a:ext cx="7499350" cy="5257800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Высшее педагогическое, окончила Томский государственный педагогический университет, в 2008 году, квалификация педагог-психолог по специальности «Педагогика и психология».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3810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NEW_диплом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057400"/>
            <a:ext cx="5957887" cy="4334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1371600" y="1447800"/>
            <a:ext cx="7499350" cy="4800600"/>
          </a:xfrm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ru-RU" altLang="ru-RU" sz="4400" dirty="0" smtClean="0"/>
              <a:t>   </a:t>
            </a:r>
          </a:p>
          <a:p>
            <a:pPr eaLnBrk="1" hangingPunct="1">
              <a:defRPr/>
            </a:pPr>
            <a:endParaRPr lang="ru-RU" altLang="ru-RU" sz="4400" dirty="0" smtClean="0"/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ru-RU" altLang="ru-RU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Спасибо за внимание!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7921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Курсы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квалификации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066800"/>
            <a:ext cx="8248650" cy="5181600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2015 году прошла курсы повышения квалификации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КРИПКиПРО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 теме: «Теория и практика социально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психолого-педагогической деятельности»;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курсы повышения квалификации дистанционно в Педагогическом университете «Первое сентября» по теме: «Профилактика личностных расстройств у детей дошкольного возраста».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специализированный курс песочной анимации г. Новокузнецк по теме: «Художественная галерея» </a:t>
            </a:r>
          </a:p>
        </p:txBody>
      </p:sp>
      <p:pic>
        <p:nvPicPr>
          <p:cNvPr id="4" name="Рисунок 3" descr="NEW_повышение 1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3684980" cy="2680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NEW_повышение 2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9170" y="3581400"/>
            <a:ext cx="3524830" cy="2667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NEW_cth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3200400"/>
            <a:ext cx="2418311" cy="3324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NEW_.;pkki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3505199"/>
            <a:ext cx="2439079" cy="33528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NEW_l'i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28600"/>
            <a:ext cx="2438400" cy="3351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 descr="NEW_gx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0"/>
            <a:ext cx="2286000" cy="3345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 descr="NEW_NEW_Image (32)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1" y="304800"/>
            <a:ext cx="2377356" cy="3276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 descr="NEW_NEW_Image (33).bm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3497265"/>
            <a:ext cx="2438400" cy="3360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NEW_Belyaeva_Alyona_Anatol`evna-23182.jp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88188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 descr="NEW_format_A5_document_478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52400"/>
            <a:ext cx="2225844" cy="3130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NEW_format_A5_document_8449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381000"/>
            <a:ext cx="2332510" cy="3280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 descr="NEW_svidetelstvo-1313441.p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3505200"/>
            <a:ext cx="2163873" cy="3049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NEW_svidetelstvo-1771359.p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048000"/>
            <a:ext cx="2216247" cy="3122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 descr="NEW_svidetelstvo-2125362.png 2016.p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2600" y="3886200"/>
            <a:ext cx="2133600" cy="297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en-US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«Час здоровья для воспитателя»</a:t>
            </a: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2971800" cy="3859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4346575" cy="310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ru-RU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2013 год</a:t>
            </a:r>
          </a:p>
        </p:txBody>
      </p:sp>
      <p:pic>
        <p:nvPicPr>
          <p:cNvPr id="5" name="Содержимое 4" descr="NEW_inde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0772" y="1447800"/>
            <a:ext cx="7228005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«Я-психолог»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с мала до велика ищет ответ на вопрос- «Кто я?». Каждый мечтает кем-то стать, может быть на кого-то похожим, может осознанно  идет к какой-то цели, тем не менее каждый хочет найти себя в этой жизни. Однажды, и я оказалась во власти подобного вопроса, ответ пришел сам. Уже тогда меня манил мир психологии.  Сейчас, задавая себе подобный вопрос - «Кто я?» - отвечу наверное так: «Простой человек, ничем не отличающийся от других, обладающий определенными способностями, знаниями и умениями. Стремящийся к определенным вершинам, занимающий определенное место в обществе. Психолог, начинающий психолог». И здесь бы мне хотелось понять, кто же такой психолог для меня на данном этапе развития моих профессиональных навыков. Я не отрицаю, что мое мнение относительно профессии может измениться с течением времени, ведь ничего не стоит на месте, все развивается.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 психологии действительно безгранично велик и каждому в нем есть место, в какой бы роли он не выступал, будь то даже просто «прохожий». Очень важным моментом, является то, что на данный момент нашей культуры психологии и ее развитию выделяется довольно много внимания, что означает, что она незамедлительно развивается. А вот может ли это означать, что чем больше мы узнаем о себе, то тем больше сможем повлиять на благополучие нашей жизни, это еще вопрос будущего?!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1457</TotalTime>
  <Words>836</Words>
  <Application>Microsoft Office PowerPoint</Application>
  <PresentationFormat>Экран (4:3)</PresentationFormat>
  <Paragraphs>113</Paragraphs>
  <Slides>30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Солнцестояние</vt:lpstr>
      <vt:lpstr>«Я и моя профессия»</vt:lpstr>
      <vt:lpstr>              Раздел I. Общие сведения о педагоге:  Беляева Алена Анатольевна, Педагог-психолог,  1 кв. категория МАДОУ№2 «Сказка»   стаж педагогической работы:  4 года общий стаж: 9.5 лет    </vt:lpstr>
      <vt:lpstr>Презентация PowerPoint</vt:lpstr>
      <vt:lpstr>Курсы повышения квалификации</vt:lpstr>
      <vt:lpstr>Презентация PowerPoint</vt:lpstr>
      <vt:lpstr>Презентация PowerPoint</vt:lpstr>
      <vt:lpstr>Соревнование  «Час здоровья для воспитателя»</vt:lpstr>
      <vt:lpstr>              Марафон 2013 год</vt:lpstr>
      <vt:lpstr>Презентация PowerPoint</vt:lpstr>
      <vt:lpstr>Раздел II. Научно-методическая деятельность.</vt:lpstr>
      <vt:lpstr>Занятия в средней группе</vt:lpstr>
      <vt:lpstr>Занятия в подготовительной группе</vt:lpstr>
      <vt:lpstr>Моё творчество:  «День защиты детей»</vt:lpstr>
      <vt:lpstr>Развлечение «В гостях у Лесовичка»</vt:lpstr>
      <vt:lpstr>Утренники во 2 младшей группе</vt:lpstr>
      <vt:lpstr>Городской семинар по реализации дополнительных программ 29.10.2015</vt:lpstr>
      <vt:lpstr> Городской семинар по теме: «Повышение познавательно-речевого развития воспитанников через дополнительное образование»  29.02.2016г.</vt:lpstr>
      <vt:lpstr> Тема самообразования: «Формирование коммуникативных навыков у детей старшего дошкольного возраста» Ссылка:  samoobrazovanie.docx  </vt:lpstr>
      <vt:lpstr>Презентация PowerPoint</vt:lpstr>
      <vt:lpstr>Программы</vt:lpstr>
      <vt:lpstr>Презентация PowerPoint</vt:lpstr>
      <vt:lpstr>Презентация PowerPoint</vt:lpstr>
      <vt:lpstr>Презентация PowerPoint</vt:lpstr>
      <vt:lpstr>Мои достижения</vt:lpstr>
      <vt:lpstr>Мои увлечения: Зимние виды спорта</vt:lpstr>
      <vt:lpstr>Мои увлечения: «Рисование песком»</vt:lpstr>
      <vt:lpstr>Раздел III. Результаты педагогической деятельности за 2013-2014 год</vt:lpstr>
      <vt:lpstr>Результаты педагогической деятельности за 2015 год</vt:lpstr>
      <vt:lpstr>Достижение воспитанников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Алёна</dc:creator>
  <cp:lastModifiedBy>Администратор</cp:lastModifiedBy>
  <cp:revision>114</cp:revision>
  <cp:lastPrinted>1601-01-01T00:00:00Z</cp:lastPrinted>
  <dcterms:created xsi:type="dcterms:W3CDTF">1601-01-01T00:00:00Z</dcterms:created>
  <dcterms:modified xsi:type="dcterms:W3CDTF">2016-12-28T03:05:31Z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