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72" r:id="rId9"/>
    <p:sldId id="263" r:id="rId10"/>
    <p:sldId id="273" r:id="rId11"/>
    <p:sldId id="262" r:id="rId12"/>
    <p:sldId id="286" r:id="rId13"/>
    <p:sldId id="276" r:id="rId14"/>
    <p:sldId id="274" r:id="rId15"/>
    <p:sldId id="279" r:id="rId16"/>
    <p:sldId id="283" r:id="rId17"/>
    <p:sldId id="266" r:id="rId18"/>
    <p:sldId id="275" r:id="rId19"/>
    <p:sldId id="281" r:id="rId20"/>
    <p:sldId id="280" r:id="rId21"/>
    <p:sldId id="278" r:id="rId22"/>
    <p:sldId id="284" r:id="rId23"/>
    <p:sldId id="267" r:id="rId24"/>
    <p:sldId id="285" r:id="rId25"/>
    <p:sldId id="269" r:id="rId26"/>
    <p:sldId id="270" r:id="rId27"/>
    <p:sldId id="271" r:id="rId28"/>
    <p:sldId id="287" r:id="rId2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8" autoAdjust="0"/>
  </p:normalViewPr>
  <p:slideViewPr>
    <p:cSldViewPr>
      <p:cViewPr>
        <p:scale>
          <a:sx n="75" d="100"/>
          <a:sy n="75" d="100"/>
        </p:scale>
        <p:origin x="-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D4A6E-1545-423C-A5C3-93265BB0BC6C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8AE2A-E37D-4B63-8469-BD9C0B56D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2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1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7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7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4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9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2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7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85C2FF"/>
            </a:gs>
            <a:gs pos="36000">
              <a:srgbClr val="C4D6EB"/>
            </a:gs>
            <a:gs pos="87925">
              <a:srgbClr val="E5C5ED"/>
            </a:gs>
            <a:gs pos="75000">
              <a:srgbClr val="EBE4F5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5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7.wdp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microsoft.com/office/2007/relationships/hdphoto" Target="../media/hdphoto2.wdp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24" Type="http://schemas.openxmlformats.org/officeDocument/2006/relationships/image" Target="../media/image19.png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openxmlformats.org/officeDocument/2006/relationships/image" Target="../media/image12.png"/><Relationship Id="rId19" Type="http://schemas.microsoft.com/office/2007/relationships/hdphoto" Target="../media/hdphoto10.wdp"/><Relationship Id="rId4" Type="http://schemas.openxmlformats.org/officeDocument/2006/relationships/image" Target="../media/image9.png"/><Relationship Id="rId9" Type="http://schemas.microsoft.com/office/2007/relationships/hdphoto" Target="../media/hdphoto5.wdp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536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«Речевой дневник,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как форма работы с 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родителями»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038"/>
            <a:ext cx="5194548" cy="37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532306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МДОАУ №10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«Казачок» г. Новокубанск,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Кушнаренко Ольга Викторовна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09624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Развитие </a:t>
            </a:r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фонематического </a:t>
            </a:r>
            <a:r>
              <a:rPr lang="ru-RU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слуха 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19" y="886733"/>
            <a:ext cx="5118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Хлопни в ладоши, если услышишь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[Ш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ф-р-м-ш-в-н-ш-р-л-ш.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фа-</a:t>
            </a:r>
            <a:r>
              <a:rPr lang="ru-RU" sz="20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-фу-ту-шу.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Шапка, кот, кошка, ворона, карандаш.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967284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«Запомни и повтори»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-шу-ши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Шу-ши-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750419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 картинку,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названии которой есть звук Ш»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38" b="54818" l="44434" r="6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42" t="23647" r="32389" b="46502"/>
          <a:stretch/>
        </p:blipFill>
        <p:spPr bwMode="auto">
          <a:xfrm>
            <a:off x="272095" y="5662250"/>
            <a:ext cx="7194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49" b="65625" l="32520" r="7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20199" r="23986" b="34816"/>
          <a:stretch/>
        </p:blipFill>
        <p:spPr bwMode="auto">
          <a:xfrm>
            <a:off x="2583964" y="4209540"/>
            <a:ext cx="936104" cy="7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63" b="71875" l="50488" r="82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8" t="27471" r="18290" b="28858"/>
          <a:stretch/>
        </p:blipFill>
        <p:spPr bwMode="auto">
          <a:xfrm>
            <a:off x="991574" y="4988028"/>
            <a:ext cx="741041" cy="9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464" b="59115" l="52441" r="70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40" t="32299" r="28232" b="40334"/>
          <a:stretch/>
        </p:blipFill>
        <p:spPr bwMode="auto">
          <a:xfrm>
            <a:off x="4857370" y="5445996"/>
            <a:ext cx="726078" cy="77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698" b="86068" l="58358" r="74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32" t="72725" r="24739" b="13922"/>
          <a:stretch/>
        </p:blipFill>
        <p:spPr bwMode="auto">
          <a:xfrm>
            <a:off x="1820728" y="5415582"/>
            <a:ext cx="1678674" cy="9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740" b="72526" l="51758" r="69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51" t="50675" r="29714" b="26687"/>
          <a:stretch/>
        </p:blipFill>
        <p:spPr bwMode="auto">
          <a:xfrm>
            <a:off x="251520" y="4023975"/>
            <a:ext cx="996394" cy="9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943" b="84375" l="56543" r="7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76" t="57350" r="26632" b="14563"/>
          <a:stretch/>
        </p:blipFill>
        <p:spPr bwMode="auto">
          <a:xfrm>
            <a:off x="5885786" y="5343455"/>
            <a:ext cx="781256" cy="9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94" b="70573" l="55469" r="70117">
                        <a14:foregroundMark x1="58984" y1="54297" x2="58984" y2="54297"/>
                        <a14:foregroundMark x1="62305" y1="53776" x2="62305" y2="53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6" t="46193" r="30284" b="29193"/>
          <a:stretch/>
        </p:blipFill>
        <p:spPr bwMode="auto">
          <a:xfrm>
            <a:off x="3755847" y="5562538"/>
            <a:ext cx="781505" cy="9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0521" b="73958" l="42676" r="6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4" t="50236" r="39664" b="27270"/>
          <a:stretch/>
        </p:blipFill>
        <p:spPr bwMode="auto">
          <a:xfrm>
            <a:off x="1638687" y="4051992"/>
            <a:ext cx="709683" cy="6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2396" b="40755" l="49512" r="64648">
                        <a14:foregroundMark x1="57715" y1="26432" x2="55469" y2="38411"/>
                        <a14:foregroundMark x1="61719" y1="25130" x2="64648" y2="40755"/>
                        <a14:foregroundMark x1="59375" y1="26693" x2="59082" y2="39323"/>
                        <a14:foregroundMark x1="60645" y1="26823" x2="62207" y2="38411"/>
                        <a14:foregroundMark x1="55859" y1="39193" x2="63672" y2="38802"/>
                        <a14:foregroundMark x1="56250" y1="37891" x2="61230" y2="37891"/>
                        <a14:foregroundMark x1="58301" y1="27995" x2="57813" y2="37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255" r="35235" b="64193"/>
          <a:stretch/>
        </p:blipFill>
        <p:spPr bwMode="auto">
          <a:xfrm>
            <a:off x="4854385" y="4258270"/>
            <a:ext cx="1031401" cy="7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5599" b="73698" l="55469" r="73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7" t="56066" r="25653" b="25420"/>
          <a:stretch/>
        </p:blipFill>
        <p:spPr bwMode="auto">
          <a:xfrm>
            <a:off x="6444208" y="4266108"/>
            <a:ext cx="1186541" cy="8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4870" b="55859" l="50098" r="67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90" t="24919" r="31891" b="43878"/>
          <a:stretch/>
        </p:blipFill>
        <p:spPr bwMode="auto">
          <a:xfrm>
            <a:off x="3586940" y="3818848"/>
            <a:ext cx="1119321" cy="14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Компьютеры\Desktop\MersiboScene_8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4661" b="66797" l="55859" r="70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32" t="43903" r="28323" b="33865"/>
          <a:stretch/>
        </p:blipFill>
        <p:spPr bwMode="auto">
          <a:xfrm>
            <a:off x="7607664" y="5079749"/>
            <a:ext cx="1129471" cy="12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8258" y="275042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«Определи место звука Ш в слове, соотнеси со схемой»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11980"/>
              </p:ext>
            </p:extLst>
          </p:nvPr>
        </p:nvGraphicFramePr>
        <p:xfrm>
          <a:off x="5370085" y="3578829"/>
          <a:ext cx="756084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"/>
                <a:gridCol w="252028"/>
                <a:gridCol w="252028"/>
              </a:tblGrid>
              <a:tr h="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56311"/>
              </p:ext>
            </p:extLst>
          </p:nvPr>
        </p:nvGraphicFramePr>
        <p:xfrm>
          <a:off x="6599552" y="3567388"/>
          <a:ext cx="720080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7"/>
                <a:gridCol w="240027"/>
                <a:gridCol w="240026"/>
              </a:tblGrid>
              <a:tr h="14401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70727"/>
              </p:ext>
            </p:extLst>
          </p:nvPr>
        </p:nvGraphicFramePr>
        <p:xfrm>
          <a:off x="7740351" y="3583355"/>
          <a:ext cx="745974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58"/>
                <a:gridCol w="248658"/>
                <a:gridCol w="248658"/>
              </a:tblGrid>
              <a:tr h="235493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5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63500"/>
            <a:ext cx="7200800" cy="7360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Развитие мелкой моторики</a:t>
            </a:r>
            <a:endParaRPr lang="ru-RU" sz="3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201622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мелкой моторики подбираются по три на каждом занятии.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нужно показать родителям, как выполнять и предложить попробовать самим.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3-4 занятии можно добавлять упражнения со словами.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самостоятельно придумывают 1 упражнение.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ppt4web.ru/images/288/16365/640/img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0486" r="1772" b="39401"/>
          <a:stretch/>
        </p:blipFill>
        <p:spPr bwMode="auto">
          <a:xfrm>
            <a:off x="971600" y="2767607"/>
            <a:ext cx="6151301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99992" y="5212617"/>
            <a:ext cx="2952328" cy="1582921"/>
          </a:xfrm>
          <a:prstGeom prst="roundRect">
            <a:avLst/>
          </a:prstGeom>
          <a:solidFill>
            <a:srgbClr val="E5C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Левую руку сжимаем в кулак, большой палец отставляя в сторону.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рукой прямой ладонью в горизонтальном положении прикасаемся к мизинцу левой руки.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5212618"/>
            <a:ext cx="2736304" cy="1582920"/>
          </a:xfrm>
          <a:prstGeom prst="roundRect">
            <a:avLst/>
          </a:prstGeom>
          <a:solidFill>
            <a:srgbClr val="E5C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5311579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и как можно быстрее перебираем пальцы рук, соединяя с большим.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выполняется с каждой рукой отдельно, затем вместе.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/>
          <a:stretch/>
        </p:blipFill>
        <p:spPr bwMode="auto">
          <a:xfrm>
            <a:off x="4758185" y="335112"/>
            <a:ext cx="4385815" cy="656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32147" r="8391" b="21962"/>
          <a:stretch/>
        </p:blipFill>
        <p:spPr bwMode="auto">
          <a:xfrm>
            <a:off x="17333" y="338188"/>
            <a:ext cx="4740852" cy="40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legkovmeste.ru/wp-content/uploads/2015/11/Suoerbl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4653136"/>
            <a:ext cx="3526767" cy="19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076" y="1166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В гости</a:t>
            </a:r>
            <a:endParaRPr lang="ru-RU" sz="3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14722" r="12895" b="41536"/>
          <a:stretch/>
        </p:blipFill>
        <p:spPr bwMode="auto">
          <a:xfrm>
            <a:off x="899592" y="701406"/>
            <a:ext cx="7525360" cy="615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35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Игры и упражнения на развитие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лексико-грамматического строя речи</a:t>
            </a:r>
            <a:endParaRPr lang="ru-RU" sz="28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50" y="1196752"/>
            <a:ext cx="2748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«Назови ласково»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Пух-пушок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Петух-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Камень-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Смех-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Слух-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9107" y="1340768"/>
            <a:ext cx="3390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Образование глаголов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Шум-шуметь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Шаг-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Шут-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Шёпот-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Шипение-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450" y="3279760"/>
            <a:ext cx="324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«1-2-3-5» со словами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ышонок, кукушонок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4960" y="4358322"/>
            <a:ext cx="6679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Спряжение в настоящем времени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Шушукаться в тишине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шушукаюсь в тишине               Мы шушукаемся в тишине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шушукается в тишине            Вы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шушукается в тишине          Они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4" y="70511"/>
            <a:ext cx="53398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Изменяй предложения по образцу.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шью шубу и шапку (мы шьём шубу и шапку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ты, вы, он, она, они).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еду на машине к Маше.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пишу Мише и Маше.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шагаю в школу.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шью подушку для кошки.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шью штанишки для мишки.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293"/>
            <a:ext cx="299243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555" y="2492896"/>
            <a:ext cx="6208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мамам найти своих детей»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(Соедини рисунки линиями и расскажи, у кого какие дети.) Например: у кукушки — кукушата и т. д.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1629" b="14969"/>
          <a:stretch/>
        </p:blipFill>
        <p:spPr bwMode="auto">
          <a:xfrm>
            <a:off x="395536" y="3717032"/>
            <a:ext cx="6348164" cy="24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0867" r="16208" b="32462"/>
          <a:stretch/>
        </p:blipFill>
        <p:spPr bwMode="auto">
          <a:xfrm>
            <a:off x="1763688" y="1599855"/>
            <a:ext cx="5432408" cy="51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9603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лишний предмет и объясни почему он лишний»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788511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Лишняя ромашка, потому что это цветок.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матрешка, гармошка и неваляшка – это игрушки.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Библиотека</a:t>
            </a:r>
            <a:endParaRPr lang="ru-RU" sz="40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каждом занятии родители получают тексты: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Устное народное творчество(потешки,  прибаутки, считалки, поговорки…).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Сказки народов мира.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Стихи и сказки детских авторов.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Тексты подбирает логопед, или воспитатель.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5472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Выучи </a:t>
            </a:r>
            <a:r>
              <a:rPr lang="ru-RU" sz="2000" b="1" dirty="0" err="1" smtClean="0"/>
              <a:t>чистоговорки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Повторяй </a:t>
            </a:r>
            <a:r>
              <a:rPr lang="ru-RU" sz="2000" b="1" dirty="0"/>
              <a:t>их по два-три раза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ШИ-ШИ-ШИ </a:t>
            </a:r>
            <a:r>
              <a:rPr lang="ru-RU" sz="2000" dirty="0"/>
              <a:t>— это наши малыши.</a:t>
            </a:r>
          </a:p>
          <a:p>
            <a:r>
              <a:rPr lang="ru-RU" sz="2000" dirty="0"/>
              <a:t>ША—ША—ША — Маша моет малыша.</a:t>
            </a:r>
          </a:p>
          <a:p>
            <a:r>
              <a:rPr lang="ru-RU" sz="2000" dirty="0" smtClean="0"/>
              <a:t>ШО </a:t>
            </a:r>
            <a:r>
              <a:rPr lang="ru-RU" sz="2000" dirty="0"/>
              <a:t>—ШО —ШО — моет Маша хорошо.</a:t>
            </a:r>
          </a:p>
          <a:p>
            <a:r>
              <a:rPr lang="ru-RU" sz="2000" dirty="0" smtClean="0"/>
              <a:t>ШУ-ШУ-ШУ </a:t>
            </a:r>
            <a:r>
              <a:rPr lang="ru-RU" sz="2000" dirty="0"/>
              <a:t>— дам я мишку малышу.</a:t>
            </a:r>
          </a:p>
          <a:p>
            <a:endParaRPr lang="ru-RU" sz="2000" b="1" dirty="0" smtClean="0"/>
          </a:p>
          <a:p>
            <a:r>
              <a:rPr lang="ru-RU" sz="2000" dirty="0" smtClean="0"/>
              <a:t>Наша Маша (Даша, Наташа, Катюша)</a:t>
            </a:r>
          </a:p>
          <a:p>
            <a:r>
              <a:rPr lang="ru-RU" sz="2000" dirty="0" smtClean="0"/>
              <a:t> под душем </a:t>
            </a:r>
          </a:p>
          <a:p>
            <a:r>
              <a:rPr lang="ru-RU" sz="2000" dirty="0" smtClean="0"/>
              <a:t>Моет шею и уши.</a:t>
            </a:r>
          </a:p>
          <a:p>
            <a:endParaRPr lang="ru-RU" sz="2000" dirty="0" smtClean="0"/>
          </a:p>
          <a:p>
            <a:r>
              <a:rPr lang="ru-RU" sz="2000" dirty="0" smtClean="0"/>
              <a:t>Тише, мыши, не шумите,</a:t>
            </a:r>
          </a:p>
          <a:p>
            <a:r>
              <a:rPr lang="ru-RU" sz="2000" dirty="0" smtClean="0"/>
              <a:t>Нашу Машу не будите.</a:t>
            </a:r>
          </a:p>
          <a:p>
            <a:endParaRPr lang="ru-RU" sz="2000" dirty="0"/>
          </a:p>
          <a:p>
            <a:r>
              <a:rPr lang="ru-RU" sz="2000" dirty="0"/>
              <a:t>Маша шила для мишки</a:t>
            </a:r>
            <a:br>
              <a:rPr lang="ru-RU" sz="2000" dirty="0"/>
            </a:br>
            <a:r>
              <a:rPr lang="ru-RU" sz="2000" dirty="0"/>
              <a:t>Шубу, шапку, </a:t>
            </a:r>
            <a:r>
              <a:rPr lang="ru-RU" sz="2000" dirty="0" smtClean="0"/>
              <a:t>штанишки.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3732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980728"/>
            <a:ext cx="37444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Мышонок и мышь</a:t>
            </a:r>
            <a:endParaRPr lang="ru-RU" sz="2000" b="1" dirty="0"/>
          </a:p>
          <a:p>
            <a:r>
              <a:rPr lang="ru-RU" sz="2000" dirty="0"/>
              <a:t>Мышонку шепчет мышь:</a:t>
            </a:r>
          </a:p>
          <a:p>
            <a:r>
              <a:rPr lang="ru-RU" sz="2000" dirty="0"/>
              <a:t>«Ты все шумишь, шумишь?»</a:t>
            </a:r>
          </a:p>
          <a:p>
            <a:r>
              <a:rPr lang="ru-RU" sz="2000" dirty="0"/>
              <a:t>Мышонок шепчет мыши:</a:t>
            </a:r>
          </a:p>
          <a:p>
            <a:r>
              <a:rPr lang="ru-RU" sz="2000" dirty="0"/>
              <a:t>«Шуметь я буду тише!»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0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341"/>
            <a:ext cx="8604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Догадайся сам, выучи и загадай своим друзьям.</a:t>
            </a:r>
          </a:p>
          <a:p>
            <a:r>
              <a:rPr lang="ru-RU" sz="2000" dirty="0" smtClean="0"/>
              <a:t>1. </a:t>
            </a:r>
            <a:r>
              <a:rPr lang="ru-RU" sz="2000" dirty="0"/>
              <a:t>Два брюшка,	</a:t>
            </a:r>
            <a:r>
              <a:rPr lang="ru-RU" sz="2000" dirty="0" smtClean="0"/>
              <a:t>              3</a:t>
            </a:r>
            <a:r>
              <a:rPr lang="ru-RU" sz="2000" dirty="0"/>
              <a:t>. Решила раз шалунья-кошка</a:t>
            </a:r>
          </a:p>
          <a:p>
            <a:r>
              <a:rPr lang="ru-RU" sz="2000" dirty="0"/>
              <a:t>Четыре ушка.	</a:t>
            </a:r>
            <a:r>
              <a:rPr lang="ru-RU" sz="2000" dirty="0" smtClean="0"/>
              <a:t>                  Со </a:t>
            </a:r>
            <a:r>
              <a:rPr lang="ru-RU" sz="2000" dirty="0"/>
              <a:t>мною поиграть немножко.</a:t>
            </a:r>
          </a:p>
          <a:p>
            <a:r>
              <a:rPr lang="ru-RU" sz="2000" dirty="0" smtClean="0"/>
              <a:t>                                                  По </a:t>
            </a:r>
            <a:r>
              <a:rPr lang="ru-RU" sz="2000" dirty="0"/>
              <a:t>комнате меня катала,</a:t>
            </a:r>
            <a:br>
              <a:rPr lang="ru-RU" sz="2000" dirty="0"/>
            </a:br>
            <a:r>
              <a:rPr lang="ru-RU" sz="2000" dirty="0"/>
              <a:t>2. Скачет зверушка,	</a:t>
            </a:r>
            <a:r>
              <a:rPr lang="ru-RU" sz="2000" dirty="0" smtClean="0"/>
              <a:t>  На </a:t>
            </a:r>
            <a:r>
              <a:rPr lang="ru-RU" sz="2000" dirty="0"/>
              <a:t>мне все нитки размотала.</a:t>
            </a:r>
          </a:p>
          <a:p>
            <a:r>
              <a:rPr lang="ru-RU" sz="2000" dirty="0"/>
              <a:t>Не рот, а ловушка.</a:t>
            </a:r>
          </a:p>
          <a:p>
            <a:r>
              <a:rPr lang="ru-RU" sz="2000" dirty="0"/>
              <a:t>Попадут в ловушку	4. Стоит Антошка на одной ножке.</a:t>
            </a:r>
          </a:p>
          <a:p>
            <a:r>
              <a:rPr lang="ru-RU" sz="2000" dirty="0"/>
              <a:t>И комар, и мушка.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5"/>
              </a:clrFrom>
              <a:clrTo>
                <a:srgbClr val="F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2"/>
          <a:stretch/>
        </p:blipFill>
        <p:spPr bwMode="auto">
          <a:xfrm>
            <a:off x="494457" y="2836045"/>
            <a:ext cx="6597650" cy="35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Принцип  дневника:</a:t>
            </a:r>
            <a:b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строится на основных направлениях работы по развитию речи.</a:t>
            </a:r>
            <a:endParaRPr lang="ru-RU" sz="3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полноценных произносительных навыков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восприятия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лексико- грамматического строя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связной 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76" y="1181422"/>
            <a:ext cx="280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Маши и Яши много игрушек. У Маши — кукла Даша и мишка. У Яши — машина, пушка и пташки. </a:t>
            </a:r>
            <a:r>
              <a:rPr lang="ru-RU" dirty="0" err="1" smtClean="0"/>
              <a:t>Maшa</a:t>
            </a:r>
            <a:r>
              <a:rPr lang="ru-RU" dirty="0" smtClean="0"/>
              <a:t> </a:t>
            </a:r>
            <a:r>
              <a:rPr lang="ru-RU" dirty="0"/>
              <a:t>варит кашу для Даши и </a:t>
            </a:r>
            <a:r>
              <a:rPr lang="ru-RU" dirty="0" smtClean="0"/>
              <a:t>мишки</a:t>
            </a:r>
            <a:r>
              <a:rPr lang="ru-RU" dirty="0"/>
              <a:t>. Сварила Маша кашу и дала ложки малышам: «Ешьте кашу!» Не умеют малыши кушать кашу ложками. Пришлось Маше кормить </a:t>
            </a:r>
            <a:r>
              <a:rPr lang="ru-RU" dirty="0" smtClean="0"/>
              <a:t>кашей </a:t>
            </a:r>
            <a:r>
              <a:rPr lang="ru-RU" dirty="0"/>
              <a:t>Дашу и мишку. А Яша возит на машине кубики. Он будет строить башню. Её будет охранять пушка. Надоело детям играть в игрушки. </a:t>
            </a:r>
            <a:r>
              <a:rPr lang="ru-RU" dirty="0" smtClean="0"/>
              <a:t>Стали </a:t>
            </a:r>
            <a:r>
              <a:rPr lang="ru-RU" dirty="0"/>
              <a:t>Маша и Яша играть в </a:t>
            </a:r>
            <a:r>
              <a:rPr lang="ru-RU" dirty="0" smtClean="0"/>
              <a:t>шашки.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38118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Послушай рассказ и перескажи его.</a:t>
            </a:r>
          </a:p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r="2671" b="7888"/>
          <a:stretch/>
        </p:blipFill>
        <p:spPr bwMode="auto">
          <a:xfrm>
            <a:off x="2987824" y="897100"/>
            <a:ext cx="5994400" cy="538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497" y="332656"/>
            <a:ext cx="6246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Кошка Машка.</a:t>
            </a:r>
          </a:p>
          <a:p>
            <a:r>
              <a:rPr lang="ru-RU" sz="2000" dirty="0"/>
              <a:t>Это кошка Машка. Машка сидит у окошка. Тихо.</a:t>
            </a:r>
          </a:p>
          <a:p>
            <a:r>
              <a:rPr lang="ru-RU" sz="2000" dirty="0"/>
              <a:t>Мышка шумит: «Ш-ш-ш». Кошка Машка видит мышку.</a:t>
            </a:r>
          </a:p>
          <a:p>
            <a:r>
              <a:rPr lang="ru-RU" sz="2000" dirty="0"/>
              <a:t>Машка скок с окошка. Мышка от кошки в башмак, под</a:t>
            </a:r>
          </a:p>
          <a:p>
            <a:r>
              <a:rPr lang="ru-RU" sz="2000" dirty="0"/>
              <a:t>шапку, за кувшин и в _______.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t="69112" r="619" b="-86"/>
          <a:stretch/>
        </p:blipFill>
        <p:spPr bwMode="auto">
          <a:xfrm>
            <a:off x="323527" y="2204864"/>
            <a:ext cx="6059589" cy="21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c1222.com/pics/57af6dc7758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/>
          <a:stretch/>
        </p:blipFill>
        <p:spPr bwMode="auto">
          <a:xfrm>
            <a:off x="0" y="675799"/>
            <a:ext cx="9144000" cy="58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«Песенки -  Чудесенки»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28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112568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Читаем на ночь.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410445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ребенку в течение недели три стихотворения, которые читаем перед сном.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одно из трех по порядку.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недели, предлагаем ребенку самому выбрать, то стихотворение, которое ему больше всего понравилось.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этому выбору определяется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– лидер.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www.playcast.ru/uploads/2015/11/20/15963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77" y="1124744"/>
            <a:ext cx="4414257" cy="50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3259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Пешком шагали мышки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узенькой дорожке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деревушки Пешки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деревушки Ложки.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 деревушке Ложки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устали ножки.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в Пешки мышки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Приехали на кошке.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Приходько.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6280" y="1424677"/>
            <a:ext cx="3367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Хлопушки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— весёлые подружки,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хлопушки,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качались на верхушке,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Разглядели все игрушки,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Пиф-паф!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Пиф-паф!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ужасные болтушки,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Пиф-паф!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большие хохотушки,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Пиф-паф!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весёлые хлопушки,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Рады прыгать, как лягушки.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Пиф-паф!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Пиф-паф.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Александрова.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http://www.bluewaterbrand.com/wp-content/uploads/2014/03/373_3853374-1024x8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5568">
            <a:off x="3363139" y="312029"/>
            <a:ext cx="2395125" cy="19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smayls.ru/data/smiles/animashki-myshy-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41" y="3933056"/>
            <a:ext cx="1658873" cy="14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smayls.ru/data/smiles/animashki-myshy-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1658873" cy="14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Итоговое обследование</a:t>
            </a:r>
            <a:endParaRPr lang="ru-RU" sz="3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логопед проводит полное обследование ребенка.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этого обследования проводиться корректировка индивидуального плана коррекционной работы.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обсуждаем изменения и новый план работы.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Акцентируем внимание на достигнутых результатах.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7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840"/>
            <a:ext cx="5688632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Задание на лето</a:t>
            </a:r>
            <a:endParaRPr lang="ru-RU" sz="36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36" y="836713"/>
            <a:ext cx="8496944" cy="18001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лето подбирается с учетом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особенностей ребенка.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Строиться на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живом общении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природой и окружающим миром.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165.photobucket.com/albums/u63/KITTY-CAT-XOPOIII/clipdnua-377205_7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4032448" cy="43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924944"/>
            <a:ext cx="4248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планируется таким образом, чтобы в их выполнении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участвовала вся семья.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2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84776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Как мы меняемся летом.</a:t>
            </a:r>
            <a:endParaRPr lang="ru-RU" sz="36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216024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родителей за изменениями в речевом, эмоционально - психологическом развитии ребенка, в летний период.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которые они хотели бы обсудить с логопедом.</a:t>
            </a: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      </a:t>
            </a:r>
          </a:p>
        </p:txBody>
      </p:sp>
      <p:pic>
        <p:nvPicPr>
          <p:cNvPr id="4098" name="Picture 2" descr="http://keep-sane.ru/assets/images/Article-Pictures/123-dolg-roditelyam-rebenka/vnimanie-roditely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19164"/>
            <a:ext cx="6301208" cy="42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лешка\Детский сад\фоны\0033-033-Igry-dlja-doshkol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9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6004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«Все обо мне»</a:t>
            </a:r>
            <a:endParaRPr lang="ru-RU" sz="3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имя ребенка: Артем Д.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- 6 лет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работы:  01.09.1016г.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которые ставят перед собой родители: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правильное произношение всех звуков речи;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рассказывать, читать стихи.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918648" cy="100811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«Учимся слышать проблему»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Constantia" panose="02030602050306030303" pitchFamily="18" charset="0"/>
              </a:rPr>
              <a:t>или «Мой ребенок – самый лучший»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992888" cy="44644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которое проводят родители самостоятельно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Звукопроизношение: нет шипящих звуков и Л, Р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формы и цвета: знает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(рассказ по сюжетной картинке): рассказывает не очень хорошо.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918648" cy="11967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Индивидуальный план коррекционной работы</a:t>
            </a:r>
            <a:endParaRPr lang="ru-RU" sz="3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416824" cy="43204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Составляет логопед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логопедической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артикуляционной моторики: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артикуляционные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для шипящих, сонорных звуков)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звукопроизношения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автоматизация звука Ш;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звука 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выделение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гласного звука из начала и конца слова в ударной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выделение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гласного звука из начала, середины и конца слова в ударной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выделение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согласного звука из состава слова;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характеризовать звук;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подбирать к схеме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на слоги; слоговый анализ двух-трехсложных слов; слогообразующая роль гласных звуков; составление слоговых схем слов;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находить в слове ударный слог, ударный гласный звук;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1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запаса, усвоение и закрепление основ грамматического строя русского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образование существительных с суффиксами уменьшительно-ласкательного значения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(грибок, цветочек, кустик);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существительных с числительными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(пять шаров, три дерева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 множественного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числа;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образование родственных слов.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предложением. Составление предложений по демонстрации действий, по вопросам, по картине, по опорным словам, по схеме: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распространенных предложений без предлогов;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выделение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в предложении, определение их количества и последовательности;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распространенных предложений с предлогами у, о, в, на, по;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с однородными членами, с соединительным союзом 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заучивание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наизусть.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внимания, памяти, мышления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отработанном в произношении материале.</a:t>
            </a: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тонкой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867"/>
            <a:ext cx="8219256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Артикуляционная гимнастика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r="2051" b="7615"/>
          <a:stretch/>
        </p:blipFill>
        <p:spPr bwMode="auto">
          <a:xfrm>
            <a:off x="4460843" y="620688"/>
            <a:ext cx="460377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979" r="1793" b="3046"/>
          <a:stretch/>
        </p:blipFill>
        <p:spPr bwMode="auto">
          <a:xfrm>
            <a:off x="86964" y="2267858"/>
            <a:ext cx="4187129" cy="45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43281" y="910310"/>
            <a:ext cx="4552571" cy="9345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Комплекс упражнений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для звука Ш</a:t>
            </a:r>
            <a:endParaRPr lang="ru-RU" sz="28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09290" y="5805264"/>
            <a:ext cx="4603770" cy="1005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подбираются для каждого ребенка индивидуально.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выполнение отрабатывается с родителями.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95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15" y="925960"/>
            <a:ext cx="4755613" cy="5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289"/>
            <a:ext cx="4528784" cy="57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818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Комплекс упражнений для постановки звука Л</a:t>
            </a:r>
            <a:endParaRPr lang="ru-RU" sz="28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Развитие речевого дыхания</a:t>
            </a:r>
            <a:endParaRPr lang="ru-RU" sz="28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5199653" cy="7920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3-4 упражнения каждый месяц.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родителям правильное выполнение.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3" y="1288572"/>
            <a:ext cx="883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научиться шипеть, как змея — Ш-Ш-Ш, нужно научиться правиль­но и сильно дуть. Тебе помогут два дыхательных упражнения: «Загони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в ворота»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«Фокус». Выполняй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91" y="2060848"/>
            <a:ext cx="39401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520" y="185439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«Загони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в ворота»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Вытяни губы трубочкой и с силой дуй на ватный ша­рик на столе, стараясь за­гнать его в «ворота» (между двумя карандашами).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r="4843" b="7206"/>
          <a:stretch/>
        </p:blipFill>
        <p:spPr bwMode="auto">
          <a:xfrm>
            <a:off x="5051979" y="4365104"/>
            <a:ext cx="4003121" cy="20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92003" y="3212976"/>
            <a:ext cx="5384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«Фокус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Сделай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«чашку» (боковые края языка прижми к верхней губе, посередине остается желобок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Положи маленький кусочек ватки на кончик носа.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Сделай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Сильно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дуй через рот на ватку, чтобы она полетела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ребёнок дул с силой, резко. Если слышится что-то похожее на звук 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значит, ребёнок дует неверно: воздушная струя слишком рассеян­ная и «фокуса» не получится — ватка не полетит вверх.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1495</Words>
  <Application>Microsoft Office PowerPoint</Application>
  <PresentationFormat>Экран (4:3)</PresentationFormat>
  <Paragraphs>216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«Речевой дневник, как форма работы с родителями»</vt:lpstr>
      <vt:lpstr>Принцип  дневника:  строится на основных направлениях работы по развитию речи.</vt:lpstr>
      <vt:lpstr>«Все обо мне»</vt:lpstr>
      <vt:lpstr>«Учимся слышать проблему» или «Мой ребенок – самый лучший» </vt:lpstr>
      <vt:lpstr>Индивидуальный план коррекционной работы</vt:lpstr>
      <vt:lpstr>Презентация PowerPoint</vt:lpstr>
      <vt:lpstr>Артикуляционная гимнастика</vt:lpstr>
      <vt:lpstr>Презентация PowerPoint</vt:lpstr>
      <vt:lpstr>Развитие речевого дыхания</vt:lpstr>
      <vt:lpstr>Презентация PowerPoint</vt:lpstr>
      <vt:lpstr>Развитие мелкой моторики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Читаем на ночь. </vt:lpstr>
      <vt:lpstr>Презентация PowerPoint</vt:lpstr>
      <vt:lpstr>Итоговое обследование</vt:lpstr>
      <vt:lpstr>Задание на лето</vt:lpstr>
      <vt:lpstr>Как мы меняемся летом.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«Речевой дневник»</dc:title>
  <dc:creator>Катя</dc:creator>
  <cp:lastModifiedBy>Компьютеры</cp:lastModifiedBy>
  <cp:revision>99</cp:revision>
  <cp:lastPrinted>2012-02-05T08:00:41Z</cp:lastPrinted>
  <dcterms:created xsi:type="dcterms:W3CDTF">2012-02-03T06:35:50Z</dcterms:created>
  <dcterms:modified xsi:type="dcterms:W3CDTF">2017-01-15T12:34:11Z</dcterms:modified>
</cp:coreProperties>
</file>