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792" autoAdjust="0"/>
    <p:restoredTop sz="86377" autoAdjust="0"/>
  </p:normalViewPr>
  <p:slideViewPr>
    <p:cSldViewPr>
      <p:cViewPr>
        <p:scale>
          <a:sx n="84" d="100"/>
          <a:sy n="84" d="100"/>
        </p:scale>
        <p:origin x="-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1A0394-B8B4-45C6-8D8B-91E9D587D55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0B324A-4F28-420B-B959-A44075BE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714488"/>
            <a:ext cx="4895861" cy="4929222"/>
          </a:xfrm>
          <a:prstGeom prst="rect">
            <a:avLst/>
          </a:prstGeom>
        </p:spPr>
      </p:pic>
      <p:pic>
        <p:nvPicPr>
          <p:cNvPr id="6" name="Рисунок 5" descr="2369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4286280" cy="378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76672"/>
            <a:ext cx="8229600" cy="151141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По страницам Красной Книги Ивановской области</a:t>
            </a:r>
            <a:endParaRPr lang="ru-RU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0"/>
            <a:ext cx="878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786214" cy="857256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Подалирий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3786190"/>
            <a:ext cx="5114932" cy="250033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/>
                </a:solidFill>
              </a:rPr>
              <a:t>Размах крыльев — 68—75 мм. Основной фон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/>
                </a:solidFill>
              </a:rPr>
              <a:t>крыльев кремовый с темно-серыми поперечными, постепенно суживающимися полосами. Внутренний край задних крыльев темно-серый, на внешнем крае крыла темно-серое поле с полулунными </a:t>
            </a:r>
            <a:r>
              <a:rPr lang="ru-RU" dirty="0" err="1" smtClean="0">
                <a:solidFill>
                  <a:schemeClr val="tx2"/>
                </a:solidFill>
              </a:rPr>
              <a:t>голубыми</a:t>
            </a:r>
            <a:r>
              <a:rPr lang="ru-RU" dirty="0" smtClean="0">
                <a:solidFill>
                  <a:schemeClr val="tx2"/>
                </a:solidFill>
              </a:rPr>
              <a:t> пятнами, а у заднего угла крыла оранжево-синее пятно. Задние крылья на внешнем крае несут длинные хвостики.</a:t>
            </a:r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1066800"/>
            <a:ext cx="4556125" cy="2816225"/>
            <a:chOff x="2458" y="530"/>
            <a:chExt cx="2870" cy="1774"/>
          </a:xfrm>
        </p:grpSpPr>
        <p:pic>
          <p:nvPicPr>
            <p:cNvPr id="5" name="Picture 8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000232" y="2500306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2214546" y="242886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3500430" y="307181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857488" y="307181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143240" y="3383281"/>
            <a:ext cx="142876" cy="11715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214810" y="1428736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5604" name="Picture 4" descr="http://im0-tub-ru.yandex.net/i?id=08b1bde3af37d483a8c85c503e560835-4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66"/>
            <a:ext cx="2143125" cy="1428750"/>
          </a:xfrm>
          <a:prstGeom prst="rect">
            <a:avLst/>
          </a:prstGeom>
          <a:noFill/>
        </p:spPr>
      </p:pic>
      <p:pic>
        <p:nvPicPr>
          <p:cNvPr id="25606" name="Picture 6" descr="http://im1-tub-ru.yandex.net/i?id=8aba3e1e95c5e2faba1700e5e108f856-4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2228850" cy="1500188"/>
          </a:xfrm>
          <a:prstGeom prst="rect">
            <a:avLst/>
          </a:prstGeom>
          <a:noFill/>
        </p:spPr>
      </p:pic>
      <p:pic>
        <p:nvPicPr>
          <p:cNvPr id="25608" name="Picture 8" descr="http://im3-tub-ru.yandex.net/i?id=2f43403806ce5e4f013a62f766d8bf84-01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929198"/>
            <a:ext cx="1485900" cy="1428750"/>
          </a:xfrm>
          <a:prstGeom prst="rect">
            <a:avLst/>
          </a:prstGeom>
          <a:noFill/>
        </p:spPr>
      </p:pic>
      <p:pic>
        <p:nvPicPr>
          <p:cNvPr id="25610" name="Picture 10" descr="http://im3-tub-ru.yandex.net/i?id=097849cfd21a5796836ff6d9a66c6b9d-136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92906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86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515228" cy="107157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Это интересно!!!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571744"/>
            <a:ext cx="7086600" cy="21526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Вечером бабочка спускается вниз и ночью прячется в траве. При опасности сначала пытается улететь, но делает это очень неуклюже, поскольку плохо летает. Поняв, что полетом не спастись, расправляет крылья и начинает лапкой тереться о них, производя шипящие звуки. Так она пытается запугать своего врага.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58" name="Picture 2" descr="бабочка апол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844788" cy="1899278"/>
          </a:xfrm>
          <a:prstGeom prst="rect">
            <a:avLst/>
          </a:prstGeom>
          <a:noFill/>
        </p:spPr>
      </p:pic>
      <p:pic>
        <p:nvPicPr>
          <p:cNvPr id="19460" name="Picture 4" descr="http://im0-tub-ru.yandex.net/i?id=3987fd7dfe281f4df588ac74d84f723e-12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72074"/>
            <a:ext cx="1905000" cy="1428750"/>
          </a:xfrm>
          <a:prstGeom prst="rect">
            <a:avLst/>
          </a:prstGeom>
          <a:noFill/>
        </p:spPr>
      </p:pic>
      <p:pic>
        <p:nvPicPr>
          <p:cNvPr id="19462" name="Picture 6" descr="http://im1-tub-ru.yandex.net/i?id=cd355df894c1f81ad087b67917491eec-12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933575" cy="1428750"/>
          </a:xfrm>
          <a:prstGeom prst="rect">
            <a:avLst/>
          </a:prstGeom>
          <a:noFill/>
        </p:spPr>
      </p:pic>
      <p:pic>
        <p:nvPicPr>
          <p:cNvPr id="19464" name="Picture 8" descr="http://im3-tub-ru.yandex.net/i?id=08e3690735bd42ed95e4493a38231667-13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786322"/>
            <a:ext cx="1905000" cy="1428750"/>
          </a:xfrm>
          <a:prstGeom prst="rect">
            <a:avLst/>
          </a:prstGeom>
          <a:noFill/>
        </p:spPr>
      </p:pic>
      <p:pic>
        <p:nvPicPr>
          <p:cNvPr id="19466" name="Picture 10" descr="http://im2-tub-ru.yandex.net/i?id=aa23281ecc7478b4ac07370b40563816-4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429132"/>
            <a:ext cx="235742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429156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Гребенчатый Тритон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4071942"/>
            <a:ext cx="5929322" cy="2571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Длина тела обычно 14—15 см, редко до 18 см. Окраска коричнево-черная или черная сверху. Брюхо оранжевое с черными пятнами. Кожа крупнозернистая. В период размножения у самца на спинной стороне развивается зубчатый гребень, прерывающийся в основании хвоста, а по бокам хвоста проявляется яркая голубовато-белая полоска.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2844" y="428604"/>
            <a:ext cx="4556125" cy="2816225"/>
            <a:chOff x="2458" y="530"/>
            <a:chExt cx="2870" cy="1774"/>
          </a:xfrm>
        </p:grpSpPr>
        <p:pic>
          <p:nvPicPr>
            <p:cNvPr id="5" name="Picture 8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pic>
        <p:nvPicPr>
          <p:cNvPr id="22530" name="Picture 2" descr="http://im0-tub-ru.yandex.net/i?id=589fb08aaec00f11385515252c91ffe2-4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71678"/>
            <a:ext cx="3300417" cy="1428750"/>
          </a:xfrm>
          <a:prstGeom prst="rect">
            <a:avLst/>
          </a:prstGeom>
          <a:noFill/>
        </p:spPr>
      </p:pic>
      <p:pic>
        <p:nvPicPr>
          <p:cNvPr id="22532" name="Picture 4" descr="http://im2-tub-ru.yandex.net/i?id=9bf410a738d533064bf5ccd2bd1e2c32-91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2928958" cy="2357444"/>
          </a:xfrm>
          <a:prstGeom prst="rect">
            <a:avLst/>
          </a:prstGeom>
          <a:noFill/>
        </p:spPr>
      </p:pic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643042" y="171448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928794" y="1785926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785918" y="1857364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929058" y="100010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86050" y="2571744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071670" y="2571744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1928794" y="1857364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14546" y="2500306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857488" y="128586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428860" y="92867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572032" cy="78581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Подкаменщик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4214818"/>
            <a:ext cx="7929618" cy="26431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Небольшая, до 8‑10, редко 12 см, с веретенообразным, сильно сужающимся к хвосту телом рыба с относительно крупной плоской головой и широкими плавниками.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Цвет тела светло-бурый с темными пятнами, красноватые глаза расположены на верхней стороне головы. Населяет реки с быстрым течением и чистой прозрачной водой. Скрывается под камнями, корягами, в других убежищах. Охотится в сумерках, ночью и в пасмурные дни.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Гнездо для икринок готовит самец, затем охраняет ее от врагов, очищает от оседающего ила, обмахивая широкими грудными плавниками.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Питается подкаменщик различными беспозвоночными, личинками и мальками рыб. </a:t>
            </a:r>
          </a:p>
          <a:p>
            <a:endParaRPr lang="ru-RU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571480"/>
            <a:ext cx="4556125" cy="2816225"/>
            <a:chOff x="2458" y="530"/>
            <a:chExt cx="2870" cy="1774"/>
          </a:xfrm>
        </p:grpSpPr>
        <p:pic>
          <p:nvPicPr>
            <p:cNvPr id="5" name="Picture 12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500298" y="121442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2357422" y="1071546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7650" name="Picture 2" descr="http://im2-tub-ru.yandex.net/i?id=c940cacaadd02f6c83a9624374cd742f-0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200275" cy="1428750"/>
          </a:xfrm>
          <a:prstGeom prst="rect">
            <a:avLst/>
          </a:prstGeom>
          <a:noFill/>
        </p:spPr>
      </p:pic>
      <p:pic>
        <p:nvPicPr>
          <p:cNvPr id="27652" name="Picture 4" descr="http://im3-tub-ru.yandex.net/i?id=ee5a00395aa28897a881de67786517f1-4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00306"/>
            <a:ext cx="2343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3429024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Выхухоль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714752"/>
            <a:ext cx="8015294" cy="3143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/>
                </a:solidFill>
              </a:rPr>
              <a:t>Очень редкий реликтовый вид.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/>
                </a:solidFill>
              </a:rPr>
              <a:t>Небольшой зверек с </a:t>
            </a:r>
            <a:r>
              <a:rPr lang="ru-RU" dirty="0" err="1" smtClean="0">
                <a:solidFill>
                  <a:schemeClr val="tx2"/>
                </a:solidFill>
              </a:rPr>
              <a:t>валикообразным</a:t>
            </a:r>
            <a:r>
              <a:rPr lang="ru-RU" dirty="0" smtClean="0">
                <a:solidFill>
                  <a:schemeClr val="tx2"/>
                </a:solidFill>
              </a:rPr>
              <a:t> телом, мощным уплощенным с боков хвостом, покрытым роговыми чешуйками и редкими плотными короткими волосами, и вытянутым подвижным чувствительным хоботком. Лапы короткие с плавательными перепонками. Плавает выхухоль за счет движения задних лап и хвоста, передние лапы выполняют функцию рулей. Глаза мелкие, редуцированные. Наружных ушных раковин нет, слуховые проходы при плавании закрываются специальными мускулами – </a:t>
            </a:r>
            <a:r>
              <a:rPr lang="ru-RU" dirty="0" err="1" smtClean="0">
                <a:solidFill>
                  <a:schemeClr val="tx2"/>
                </a:solidFill>
              </a:rPr>
              <a:t>замыкателями</a:t>
            </a:r>
            <a:r>
              <a:rPr lang="ru-RU" dirty="0" smtClean="0">
                <a:solidFill>
                  <a:schemeClr val="tx2"/>
                </a:solidFill>
              </a:rPr>
              <a:t>. Шерсть плотная, густая. Окраска сверху темно-бурая, снизу – серебристо-серая.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/>
                </a:solidFill>
              </a:rPr>
              <a:t>Населяет непроточные или медленнотекущие водоемы. Ведет полуводный образ жизни. Устраивает норы с подводным входом. Питается выхухоль насекомыми, червями, пиявками, моллюсками, личинками ручейников, мелкой рыбой, лягушками и другой животной пищей. </a:t>
            </a:r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70400" y="457200"/>
            <a:ext cx="4556125" cy="2816225"/>
            <a:chOff x="2458" y="530"/>
            <a:chExt cx="2870" cy="1774"/>
          </a:xfrm>
        </p:grpSpPr>
        <p:pic>
          <p:nvPicPr>
            <p:cNvPr id="5" name="Picture 5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72300" y="2568575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366000" y="22860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975600" y="16002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899400" y="12192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8280400" y="9144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7092950" y="7874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026" name="Picture 2" descr="http://im1-tub-ru.yandex.net/i?id=271cfcaa4f87fad2c753b0a0d246180e-10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50033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09600"/>
            <a:ext cx="7186634" cy="1828800"/>
          </a:xfrm>
          <a:noFill/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интересно!!!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2507786"/>
            <a:ext cx="7115196" cy="1707032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вы знали, что исконно русское животное это не медведи... Медведи и в других странах водятся, а вот выхухоль, она только в России живет.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 мнению ученых водяной крот со смешным именем </a:t>
            </a:r>
            <a:r>
              <a:rPr lang="ru-RU" b="1" dirty="0" smtClean="0">
                <a:solidFill>
                  <a:schemeClr val="tx2"/>
                </a:solidFill>
              </a:rPr>
              <a:t>«выхухоль»</a:t>
            </a:r>
            <a:r>
              <a:rPr lang="ru-RU" dirty="0" smtClean="0">
                <a:solidFill>
                  <a:schemeClr val="tx2"/>
                </a:solidFill>
              </a:rPr>
              <a:t> – ровесник мамонта. Этим животным около 30 миллионов лет.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4578" name="Picture 2" descr="http://im0-tub-ru.yandex.net/i?id=514c545f00259e5868830ea8a13b09fc-6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71480"/>
            <a:ext cx="2066925" cy="1428750"/>
          </a:xfrm>
          <a:prstGeom prst="snip2DiagRect">
            <a:avLst/>
          </a:prstGeom>
          <a:noFill/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4580" name="Picture 4" descr="http://im2-tub-ru.yandex.net/i?id=46dc9a31e54312764a6611d7ecd75dfb-10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357454" cy="1714512"/>
          </a:xfrm>
          <a:prstGeom prst="snip2DiagRect">
            <a:avLst/>
          </a:prstGeom>
          <a:noFill/>
        </p:spPr>
      </p:pic>
      <p:pic>
        <p:nvPicPr>
          <p:cNvPr id="24582" name="Picture 6" descr="http://im0-tub-ru.yandex.net/i?id=0ea6fc13756c7cb8006c15d998becf3e-0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256"/>
            <a:ext cx="2071702" cy="1785950"/>
          </a:xfrm>
          <a:prstGeom prst="rect">
            <a:avLst/>
          </a:prstGeom>
          <a:noFill/>
        </p:spPr>
      </p:pic>
      <p:pic>
        <p:nvPicPr>
          <p:cNvPr id="24584" name="Picture 8" descr="http://im1-tub-ru.yandex.net/i?id=8420729ced32b744a96812fe78a52200-132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8604"/>
            <a:ext cx="1905000" cy="1428750"/>
          </a:xfrm>
          <a:prstGeom prst="rect">
            <a:avLst/>
          </a:prstGeom>
          <a:noFill/>
        </p:spPr>
      </p:pic>
      <p:pic>
        <p:nvPicPr>
          <p:cNvPr id="24586" name="Picture 10" descr="http://im3-tub-ru.yandex.net/i?id=7e48a88fb0663f5b44ef9f76ae39b1cb-126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857760"/>
            <a:ext cx="2143125" cy="1428750"/>
          </a:xfrm>
          <a:prstGeom prst="rect">
            <a:avLst/>
          </a:prstGeom>
          <a:noFill/>
        </p:spPr>
      </p:pic>
      <p:pic>
        <p:nvPicPr>
          <p:cNvPr id="24588" name="Picture 12" descr="http://im0-tub-ru.yandex.net/i?id=961cde75267aa2aa0d2c2d37bb36441d-14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57166"/>
            <a:ext cx="1905000" cy="14287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357718" cy="142876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Соня Орешниковая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4071942"/>
            <a:ext cx="5872154" cy="222409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Мелкая соня. Длина тела 70—90 мм, длина хвоста 60—70 мм. Мордочка притупленная. Уши короткие, глаза небольшие. Задние конечности не удлинены. 1-й палец заметно меньше других, противопоставлен, без когтя. Хвост длинный, равномерно опушенный. Мех короткий, густой, одноцветно-рыжеватый, черного рисунка на боках головы нет. Окраска одноцветная, на спине </a:t>
            </a:r>
            <a:r>
              <a:rPr lang="ru-RU" sz="1600" dirty="0" err="1" smtClean="0">
                <a:solidFill>
                  <a:schemeClr val="tx2"/>
                </a:solidFill>
              </a:rPr>
              <a:t>охристо-ржавчатая</a:t>
            </a:r>
            <a:r>
              <a:rPr lang="ru-RU" sz="1600" dirty="0" smtClean="0">
                <a:solidFill>
                  <a:schemeClr val="tx2"/>
                </a:solidFill>
              </a:rPr>
              <a:t>, на брюхе с палевым оттенком.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29124" y="428604"/>
            <a:ext cx="4556125" cy="2816225"/>
            <a:chOff x="2458" y="530"/>
            <a:chExt cx="2870" cy="1774"/>
          </a:xfrm>
        </p:grpSpPr>
        <p:pic>
          <p:nvPicPr>
            <p:cNvPr id="5" name="Picture 5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643570" y="228599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643702" y="92867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 flipV="1">
            <a:off x="7715272" y="2643181"/>
            <a:ext cx="142876" cy="1428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6628" name="Picture 4" descr="http://im0-tub-ru.yandex.net/i?id=a54be1f92c3b1f1ef67f6f3360b4bc91-10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2305050" cy="1428750"/>
          </a:xfrm>
          <a:prstGeom prst="rect">
            <a:avLst/>
          </a:prstGeom>
          <a:noFill/>
        </p:spPr>
      </p:pic>
      <p:pic>
        <p:nvPicPr>
          <p:cNvPr id="26630" name="Picture 6" descr="http://im0-tub-ru.yandex.net/i?id=851ced9d2d1682217d708175396aa3d1-69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85736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Это интересно!!!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921346"/>
          </a:xfrm>
        </p:spPr>
        <p:txBody>
          <a:bodyPr>
            <a:normAutofit fontScale="85000" lnSpcReduction="20000"/>
          </a:bodyPr>
          <a:lstStyle/>
          <a:p>
            <a:pPr fontAlgn="t">
              <a:lnSpc>
                <a:spcPct val="200000"/>
              </a:lnSpc>
            </a:pPr>
            <a:r>
              <a:rPr lang="ru-RU" sz="2100" dirty="0" smtClean="0">
                <a:solidFill>
                  <a:schemeClr val="tx2"/>
                </a:solidFill>
              </a:rPr>
              <a:t>«Орешниковой» она стала потому, что живет в лесах, где растет много лещины - лесного ореха, а «соней» ее прозвали за то, что она любит подремать.</a:t>
            </a:r>
          </a:p>
          <a:p>
            <a:pPr fontAlgn="t"/>
            <a:r>
              <a:rPr lang="ru-RU" u="sng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://im0-tub-ru.yandex.net/i?id=9ae242dd58a58342b7cf8393c29ac0db-5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071942"/>
            <a:ext cx="1905000" cy="1428750"/>
          </a:xfrm>
          <a:prstGeom prst="rect">
            <a:avLst/>
          </a:prstGeom>
          <a:noFill/>
        </p:spPr>
      </p:pic>
      <p:pic>
        <p:nvPicPr>
          <p:cNvPr id="28676" name="Picture 4" descr="http://im2-tub-ru.yandex.net/i?id=91ec1fc327e4d302a4a5414e8c6e3178-4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1905000" cy="1428750"/>
          </a:xfrm>
          <a:prstGeom prst="rect">
            <a:avLst/>
          </a:prstGeom>
          <a:noFill/>
        </p:spPr>
      </p:pic>
      <p:pic>
        <p:nvPicPr>
          <p:cNvPr id="28678" name="Picture 6" descr="http://im3-tub-ru.yandex.net/i?id=df0ea8db4505e1889c5c0930a745ce26-21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28"/>
            <a:ext cx="2162175" cy="1428750"/>
          </a:xfrm>
          <a:prstGeom prst="rect">
            <a:avLst/>
          </a:prstGeom>
          <a:noFill/>
        </p:spPr>
      </p:pic>
      <p:pic>
        <p:nvPicPr>
          <p:cNvPr id="28680" name="Picture 8" descr="http://im0-tub-ru.yandex.net/i?id=f72b6f53441e0b38cd3d4d135d65674d-141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429132"/>
            <a:ext cx="2266950" cy="1428750"/>
          </a:xfrm>
          <a:prstGeom prst="rect">
            <a:avLst/>
          </a:prstGeom>
          <a:noFill/>
        </p:spPr>
      </p:pic>
      <p:pic>
        <p:nvPicPr>
          <p:cNvPr id="28682" name="Picture 10" descr="http://im2-tub-ru.yandex.net/i?id=3c8a83f79e66bd2dbd2df3271989bea3-62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786322"/>
            <a:ext cx="2133600" cy="1428750"/>
          </a:xfrm>
          <a:prstGeom prst="rect">
            <a:avLst/>
          </a:prstGeom>
          <a:noFill/>
        </p:spPr>
      </p:pic>
      <p:pic>
        <p:nvPicPr>
          <p:cNvPr id="28684" name="Picture 12" descr="http://im2-tub-ru.yandex.net/i?id=688b30fa6844912d906ff796313ca87b-24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28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290"/>
            <a:ext cx="2643206" cy="2080822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572008"/>
            <a:ext cx="2943990" cy="2071678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572008"/>
            <a:ext cx="2928958" cy="1928826"/>
          </a:xfrm>
          <a:prstGeom prst="rect">
            <a:avLst/>
          </a:prstGeom>
        </p:spPr>
      </p:pic>
      <p:pic>
        <p:nvPicPr>
          <p:cNvPr id="10" name="Рисунок 9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14290"/>
            <a:ext cx="2857520" cy="1731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1802" y="2000240"/>
            <a:ext cx="3714776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Любите родную природу: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Озера, леса и поля.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Ведь это же наша с тобою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Навеки родная земля.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 ней мы с тобой родились,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Живем мы с тобою на ней!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Так будем же, люди, все вместе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Мы к ней относиться добрей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00"/>
                            </p:stCondLst>
                            <p:childTnLst>
                              <p:par>
                                <p:cTn id="6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00"/>
                            </p:stCondLst>
                            <p:childTnLst>
                              <p:par>
                                <p:cTn id="7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700"/>
                            </p:stCondLst>
                            <p:childTnLst>
                              <p:par>
                                <p:cTn id="7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700"/>
                            </p:stCondLst>
                            <p:childTnLst>
                              <p:par>
                                <p:cTn id="78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700"/>
                            </p:stCondLst>
                            <p:childTnLst>
                              <p:par>
                                <p:cTn id="8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00"/>
                            </p:stCondLst>
                            <p:childTnLst>
                              <p:par>
                                <p:cTn id="8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700"/>
                            </p:stCondLst>
                            <p:childTnLst>
                              <p:par>
                                <p:cTn id="8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700"/>
                            </p:stCondLst>
                            <p:childTnLst>
                              <p:par>
                                <p:cTn id="9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700"/>
                            </p:stCondLst>
                            <p:childTnLst>
                              <p:par>
                                <p:cTn id="9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28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881966" cy="6000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5300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Охранять природу – значит охранять Родину!</a:t>
            </a:r>
            <a:br>
              <a:rPr lang="ru-RU" sz="5300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5300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5300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М. Пришвин</a:t>
            </a:r>
            <a:br>
              <a:rPr lang="ru-RU" i="1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329378" cy="12144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Красная книга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2000240"/>
            <a:ext cx="6115064" cy="392909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Наша природа удивительна и прекрасна в своем многообразии. К сожалению,  многим животным и растениям сейчас угрожает большая опасность просто исчезнуть с лица Земли. И чтобы защитить их, ученые создали Красную книгу.</a:t>
            </a: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Ярким, тревожным цветом она приковывает внимание людей к проблеме исчезающих и редких растений и животных.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6386" name="Picture 2" descr="http://im3-tub-ru.yandex.net/i?id=4c134ac7dd801751afdeaa3beb78e62d-6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104900" cy="1428750"/>
          </a:xfrm>
          <a:prstGeom prst="rect">
            <a:avLst/>
          </a:prstGeom>
          <a:noFill/>
        </p:spPr>
      </p:pic>
      <p:pic>
        <p:nvPicPr>
          <p:cNvPr id="16388" name="Picture 4" descr="http://im2-tub-ru.yandex.net/i?id=d684e52579b4d6b87d430f572332e183-8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771650" cy="1428750"/>
          </a:xfrm>
          <a:prstGeom prst="rect">
            <a:avLst/>
          </a:prstGeom>
          <a:noFill/>
        </p:spPr>
      </p:pic>
      <p:pic>
        <p:nvPicPr>
          <p:cNvPr id="16390" name="Picture 6" descr="http://im1-tub-ru.yandex.net/i?id=1f9c903a550d4c64778db2fada82726d-9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86"/>
            <a:ext cx="1066800" cy="1428750"/>
          </a:xfrm>
          <a:prstGeom prst="rect">
            <a:avLst/>
          </a:prstGeom>
          <a:noFill/>
        </p:spPr>
      </p:pic>
      <p:pic>
        <p:nvPicPr>
          <p:cNvPr id="16392" name="Picture 8" descr="http://im3-tub-ru.yandex.net/i?id=a13d544438ba880bf9b9f1afc10aadc2-139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428868"/>
            <a:ext cx="1009650" cy="1428750"/>
          </a:xfrm>
          <a:prstGeom prst="rect">
            <a:avLst/>
          </a:prstGeom>
          <a:noFill/>
        </p:spPr>
      </p:pic>
      <p:pic>
        <p:nvPicPr>
          <p:cNvPr id="16394" name="Picture 10" descr="http://im2-tub-ru.yandex.net/i?id=8cfed22cf7d7baf617bd0f3805bc2409-28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000636"/>
            <a:ext cx="2133600" cy="1428750"/>
          </a:xfrm>
          <a:prstGeom prst="rect">
            <a:avLst/>
          </a:prstGeom>
          <a:noFill/>
        </p:spPr>
      </p:pic>
      <p:pic>
        <p:nvPicPr>
          <p:cNvPr id="16396" name="Picture 12" descr="http://im0-tub-ru.yandex.net/i?id=3a03e0572aeff5b97a0b9d27436c1a79-106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5214950"/>
            <a:ext cx="1114425" cy="1428750"/>
          </a:xfrm>
          <a:prstGeom prst="rect">
            <a:avLst/>
          </a:prstGeom>
          <a:noFill/>
        </p:spPr>
      </p:pic>
      <p:pic>
        <p:nvPicPr>
          <p:cNvPr id="16400" name="Picture 16" descr="http://im2-tub-ru.yandex.net/i?id=622c68819932d3ef7532d5875b605ab4-89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1500174"/>
            <a:ext cx="1009650" cy="1428750"/>
          </a:xfrm>
          <a:prstGeom prst="rect">
            <a:avLst/>
          </a:prstGeom>
          <a:noFill/>
        </p:spPr>
      </p:pic>
      <p:pic>
        <p:nvPicPr>
          <p:cNvPr id="16402" name="Picture 18" descr="http://im3-tub-ru.yandex.net/i?id=c452ff9d9a1a59f8c5359d4a5d72052d-90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5072074"/>
            <a:ext cx="1047750" cy="1428750"/>
          </a:xfrm>
          <a:prstGeom prst="rect">
            <a:avLst/>
          </a:prstGeom>
          <a:noFill/>
        </p:spPr>
      </p:pic>
      <p:pic>
        <p:nvPicPr>
          <p:cNvPr id="16406" name="Picture 22" descr="http://ozonit.ru/gif/kk/rasteniya_krasnoy_knigi_ivanovskoi_oblast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857760"/>
            <a:ext cx="143449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0C1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iki.ivanovoweb.ru/images/5/5d/Berk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636"/>
            <a:ext cx="2000264" cy="1549501"/>
          </a:xfrm>
          <a:prstGeom prst="rect">
            <a:avLst/>
          </a:prstGeom>
          <a:noFill/>
        </p:spPr>
      </p:pic>
      <p:pic>
        <p:nvPicPr>
          <p:cNvPr id="31750" name="Picture 6" descr="http://wiki.ivanovoweb.ru/images/thumb/5/5d/Krohal.bol.jpg/350px-Krohal.b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1975820" cy="1571636"/>
          </a:xfrm>
          <a:prstGeom prst="rect">
            <a:avLst/>
          </a:prstGeom>
          <a:noFill/>
        </p:spPr>
      </p:pic>
      <p:pic>
        <p:nvPicPr>
          <p:cNvPr id="31754" name="Picture 10" descr="http://wiki.ivanovoweb.ru/images/0/05/Belka_leta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2071702" cy="1643066"/>
          </a:xfrm>
          <a:prstGeom prst="rect">
            <a:avLst/>
          </a:prstGeom>
          <a:noFill/>
        </p:spPr>
      </p:pic>
      <p:pic>
        <p:nvPicPr>
          <p:cNvPr id="31758" name="Picture 14" descr="http://wiki.ivanovoweb.ru/images/f/f2/Gig_ve4ernic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6276" y="142852"/>
            <a:ext cx="2117724" cy="1643062"/>
          </a:xfrm>
          <a:prstGeom prst="rect">
            <a:avLst/>
          </a:prstGeom>
          <a:noFill/>
        </p:spPr>
      </p:pic>
      <p:pic>
        <p:nvPicPr>
          <p:cNvPr id="31760" name="Picture 16" descr="http://wiki.ivanovoweb.ru/images/thumb/f/fb/Fikin.jpg/250px-Fik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285992"/>
            <a:ext cx="1714480" cy="2112240"/>
          </a:xfrm>
          <a:prstGeom prst="rect">
            <a:avLst/>
          </a:prstGeom>
          <a:noFill/>
        </p:spPr>
      </p:pic>
      <p:pic>
        <p:nvPicPr>
          <p:cNvPr id="31762" name="Picture 18" descr="http://wiki.ivanovoweb.ru/images/b/b5/Juravl.jpg"/>
          <p:cNvPicPr>
            <a:picLocks noChangeAspect="1" noChangeArrowheads="1"/>
          </p:cNvPicPr>
          <p:nvPr/>
        </p:nvPicPr>
        <p:blipFill>
          <a:blip r:embed="rId7"/>
          <a:srcRect r="6061" b="6630"/>
          <a:stretch>
            <a:fillRect/>
          </a:stretch>
        </p:blipFill>
        <p:spPr bwMode="auto">
          <a:xfrm>
            <a:off x="2143108" y="5000636"/>
            <a:ext cx="2105720" cy="1500198"/>
          </a:xfrm>
          <a:prstGeom prst="rect">
            <a:avLst/>
          </a:prstGeom>
          <a:noFill/>
        </p:spPr>
      </p:pic>
      <p:pic>
        <p:nvPicPr>
          <p:cNvPr id="31766" name="Picture 22" descr="http://im1-tub-ru.yandex.net/i?id=70d58ee89983d1770954d6e34022f864-08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42852"/>
            <a:ext cx="2143125" cy="1428750"/>
          </a:xfrm>
          <a:prstGeom prst="rect">
            <a:avLst/>
          </a:prstGeom>
          <a:noFill/>
        </p:spPr>
      </p:pic>
      <p:pic>
        <p:nvPicPr>
          <p:cNvPr id="31768" name="Picture 24" descr="http://im0-tub-ru.yandex.net/i?id=ad451194ecdc90d33986a15ef9819f14-45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214686"/>
            <a:ext cx="2000264" cy="1428750"/>
          </a:xfrm>
          <a:prstGeom prst="rect">
            <a:avLst/>
          </a:prstGeom>
          <a:noFill/>
        </p:spPr>
      </p:pic>
      <p:pic>
        <p:nvPicPr>
          <p:cNvPr id="31770" name="Picture 26" descr="http://im3-tub-ru.yandex.net/i?id=f0b2d41481435cbbeb8cea057df27d27-65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643050"/>
            <a:ext cx="2000264" cy="1500198"/>
          </a:xfrm>
          <a:prstGeom prst="rect">
            <a:avLst/>
          </a:prstGeom>
          <a:noFill/>
        </p:spPr>
      </p:pic>
      <p:pic>
        <p:nvPicPr>
          <p:cNvPr id="31772" name="Picture 28" descr="http://wiki.ivanovoweb.ru/images/2/21/Aist_be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4929198"/>
            <a:ext cx="2071702" cy="1596542"/>
          </a:xfrm>
          <a:prstGeom prst="rect">
            <a:avLst/>
          </a:prstGeom>
          <a:noFill/>
        </p:spPr>
      </p:pic>
      <p:pic>
        <p:nvPicPr>
          <p:cNvPr id="31746" name="Picture 2" descr="http://wiki.ivanovoweb.ru/images/d/dd/Datelsel.jpg"/>
          <p:cNvPicPr>
            <a:picLocks noChangeAspect="1" noChangeArrowheads="1"/>
          </p:cNvPicPr>
          <p:nvPr/>
        </p:nvPicPr>
        <p:blipFill>
          <a:blip r:embed="rId12"/>
          <a:srcRect r="10810"/>
          <a:stretch>
            <a:fillRect/>
          </a:stretch>
        </p:blipFill>
        <p:spPr bwMode="auto">
          <a:xfrm>
            <a:off x="285720" y="4757737"/>
            <a:ext cx="1500198" cy="2100263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2500306"/>
            <a:ext cx="4214842" cy="22145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В Красную книгу Ивановской области внесены 192 вида животных, среди которых 2 вида моллюсков,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93 вида насекомых, 2 вида миног, 12 видов костных рыб, 2 вида земноводных, 2 вида пресмыкающихся,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72 вида птиц, 7 видов млекопитающих.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1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1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17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17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31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317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17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31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4329114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Черный Аист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86322"/>
            <a:ext cx="9001156" cy="20716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Черный аист – крупная птица с длинными шеей, красными ногами и  клювом. Большая часть оперения черная, с фиолетовым и зеленым отливом, нижняя часть туловища белая.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Аисты питаются и выкармливают птенцов рыбой, амфибиями, мелкими млекопитающими, крупными насекомыми, червями, моллюсками. На зимовку улетают в Северную Африку и  Индию.</a:t>
            </a:r>
          </a:p>
          <a:p>
            <a:endParaRPr lang="ru-RU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57686" y="1142984"/>
            <a:ext cx="4572032" cy="2816225"/>
            <a:chOff x="2781" y="1485"/>
            <a:chExt cx="2870" cy="1774"/>
          </a:xfrm>
        </p:grpSpPr>
        <p:pic>
          <p:nvPicPr>
            <p:cNvPr id="5" name="Picture 6" descr="карта Ив обл"/>
            <p:cNvPicPr>
              <a:picLocks noChangeAspect="1" noChangeArrowheads="1"/>
            </p:cNvPicPr>
            <p:nvPr/>
          </p:nvPicPr>
          <p:blipFill>
            <a:blip r:embed="rId2">
              <a:lum bright="9000" contrast="12000"/>
            </a:blip>
            <a:srcRect/>
            <a:stretch>
              <a:fillRect/>
            </a:stretch>
          </p:blipFill>
          <p:spPr bwMode="auto">
            <a:xfrm>
              <a:off x="2781" y="1485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68" y="2064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</p:grpSp>
      <p:pic>
        <p:nvPicPr>
          <p:cNvPr id="7" name="Рисунок 6" descr="CHerny-j-a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38572" cy="4786322"/>
          </a:xfrm>
          <a:prstGeom prst="rect">
            <a:avLst/>
          </a:prstGeom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69150" y="297815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162800" y="34290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14908" cy="714380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Сапсан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3643314"/>
            <a:ext cx="5214942" cy="32146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Крупный (крупнее вороны) сокол. Окраска верха тела свинцово-сизая, голова темная, почти черная. К белому горлу от темного глаза со светлой окантовкой спускаются контрастные, хорошо заметные черные «усы». Грудь, брюхо и «штаны» светлые, с поперечным струйчатым рисунком, у молодых – с крупными продольными </a:t>
            </a:r>
            <a:r>
              <a:rPr lang="ru-RU" dirty="0" err="1" smtClean="0">
                <a:solidFill>
                  <a:schemeClr val="tx2"/>
                </a:solidFill>
              </a:rPr>
              <a:t>пестринами</a:t>
            </a:r>
            <a:r>
              <a:rPr lang="ru-RU" dirty="0" smtClean="0">
                <a:solidFill>
                  <a:schemeClr val="tx2"/>
                </a:solidFill>
              </a:rPr>
              <a:t>. Самки заметно крупнее самцов.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749675" y="688975"/>
            <a:ext cx="4556125" cy="2816225"/>
            <a:chOff x="2362" y="434"/>
            <a:chExt cx="2870" cy="1774"/>
          </a:xfrm>
        </p:grpSpPr>
        <p:pic>
          <p:nvPicPr>
            <p:cNvPr id="5" name="Picture 6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" y="434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040" y="1824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02" y="1794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 dirty="0" err="1"/>
                <a:t>Клязминский</a:t>
              </a:r>
              <a:r>
                <a:rPr lang="ru-RU" sz="800" dirty="0"/>
                <a:t> заказник</a:t>
              </a:r>
            </a:p>
          </p:txBody>
        </p:sp>
      </p:grp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629400" y="22860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391400" y="16002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842000" y="27940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" name="Рисунок 10" descr="14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64333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09600"/>
            <a:ext cx="5572164" cy="160495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Это интересно!!!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2507786"/>
            <a:ext cx="7615262" cy="2492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Сокол Сапсан - считается самой быстрой птицей в мире. Размеры одного крыла могут быть от 30 до 40 см, а размах крыльев  до 120 см.  По разным оценкам, скорость пикирующего на добычу сапсана может составлять от 200 км/ч до 322.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im1-tub-ru.yandex.net/i?id=ce9b18cb9894129f852286ebded78cf4-0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04"/>
            <a:ext cx="1905000" cy="1428750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d91e4dfb0942859329b1771e54f61bec-4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905000" cy="1428750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ac1ccefca1ac4611e8268793ec2e47ae-9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500570"/>
            <a:ext cx="2071702" cy="2000254"/>
          </a:xfrm>
          <a:prstGeom prst="rect">
            <a:avLst/>
          </a:prstGeom>
          <a:noFill/>
        </p:spPr>
      </p:pic>
      <p:pic>
        <p:nvPicPr>
          <p:cNvPr id="1034" name="Picture 10" descr="http://im3-tub-ru.yandex.net/i?id=48995e62a3aa8f496d46c8b4373cc149-99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143125" cy="1428750"/>
          </a:xfrm>
          <a:prstGeom prst="rect">
            <a:avLst/>
          </a:prstGeom>
          <a:noFill/>
        </p:spPr>
      </p:pic>
      <p:pic>
        <p:nvPicPr>
          <p:cNvPr id="1036" name="Picture 12" descr="http://im3-tub-ru.yandex.net/i?id=ec23172c0ed8c09b69c7e88cc4813d1c-108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714752"/>
            <a:ext cx="18002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4500594" cy="1071570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Обыкнвенная</a:t>
            </a:r>
            <a:r>
              <a:rPr lang="ru-RU" dirty="0" smtClean="0">
                <a:solidFill>
                  <a:srgbClr val="FFC000"/>
                </a:solidFill>
              </a:rPr>
              <a:t> сизоворонка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143380"/>
            <a:ext cx="6000792" cy="228601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Небольшая (несколько мельче голубя) яркая сине-голубая птица с рыжей спиной и широкой черной каймой по заднему краю верха крыла.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Питаются крупными насекомыми — жуками, прямо-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крылыми</a:t>
            </a:r>
            <a:r>
              <a:rPr lang="ru-RU" dirty="0" smtClean="0">
                <a:solidFill>
                  <a:schemeClr val="tx2"/>
                </a:solidFill>
              </a:rPr>
              <a:t>, может ловить рептилий, амфибий, птенцов птиц, грызунов. Добычу высматривают с высокой </a:t>
            </a:r>
            <a:r>
              <a:rPr lang="ru-RU" dirty="0" err="1" smtClean="0">
                <a:solidFill>
                  <a:schemeClr val="tx2"/>
                </a:solidFill>
              </a:rPr>
              <a:t>присады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1928826" cy="2143130"/>
          </a:xfrm>
          <a:prstGeom prst="rect">
            <a:avLst/>
          </a:prstGeo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286248" y="928670"/>
            <a:ext cx="4556125" cy="2816225"/>
            <a:chOff x="528" y="480"/>
            <a:chExt cx="2870" cy="1774"/>
          </a:xfrm>
        </p:grpSpPr>
        <p:pic>
          <p:nvPicPr>
            <p:cNvPr id="6" name="Picture 6" descr="карта Ив обл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48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196" y="1880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568" y="184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 dirty="0" err="1"/>
                <a:t>Клязминский</a:t>
              </a:r>
              <a:r>
                <a:rPr lang="ru-RU" sz="800" dirty="0"/>
                <a:t> заказник</a:t>
              </a:r>
            </a:p>
          </p:txBody>
        </p:sp>
      </p:grpSp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000504"/>
            <a:ext cx="2357454" cy="2428892"/>
          </a:xfrm>
          <a:prstGeom prst="rect">
            <a:avLst/>
          </a:prstGeom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000892" y="3000372"/>
            <a:ext cx="142876" cy="142876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00958" y="300037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715140" y="314324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 flipH="1">
            <a:off x="7429520" y="3143248"/>
            <a:ext cx="142876" cy="142876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94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8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86280" cy="1000132"/>
          </a:xfrm>
        </p:spPr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Аполлон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857628"/>
            <a:ext cx="5857884" cy="2857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Крупная белая бабочка, размах крыльев 70‑90 мм. Вершина и наружный край передних крыльев серые, на передних крыльях по 5 черных пятен, на верхней стороне задних — по 2 красных с белым центром и черной наружной окантовкой, внутренние края задних крыльев черно-серые. Тело самца сильно опушено, самки отличаются более темными крыльями.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Взрослые бабочки питаются на луговых цветках. Гусеницы бархатисто-черные, с рядом красных пятен на боках.  </a:t>
            </a:r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11675" y="1074738"/>
            <a:ext cx="4556125" cy="2816225"/>
            <a:chOff x="2458" y="530"/>
            <a:chExt cx="2870" cy="1774"/>
          </a:xfrm>
        </p:grpSpPr>
        <p:pic>
          <p:nvPicPr>
            <p:cNvPr id="5" name="Picture 8" descr="карта Ив об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8" y="530"/>
              <a:ext cx="2870" cy="1774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150" y="1923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600"/>
                <a:t>Балахнинская низина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98" y="1890"/>
              <a:ext cx="7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/>
                <a:t>Клязминский заказник</a:t>
              </a:r>
            </a:p>
          </p:txBody>
        </p:sp>
      </p:grp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391400" y="297973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696200" y="282733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248400" y="320833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010400" y="1914525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Рисунок 11" descr="4316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4105285" cy="3214710"/>
          </a:xfrm>
          <a:prstGeom prst="rect">
            <a:avLst/>
          </a:prstGeom>
        </p:spPr>
      </p:pic>
      <p:pic>
        <p:nvPicPr>
          <p:cNvPr id="13" name="Рисунок 12" descr="4316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786322"/>
            <a:ext cx="328611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</TotalTime>
  <Words>849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По страницам Красной Книги Ивановской области</vt:lpstr>
      <vt:lpstr>   Охранять природу – значит охранять Родину!                               М. Пришвин  </vt:lpstr>
      <vt:lpstr>Красная книга</vt:lpstr>
      <vt:lpstr>Слайд 4</vt:lpstr>
      <vt:lpstr>Черный Аист</vt:lpstr>
      <vt:lpstr>Сапсан</vt:lpstr>
      <vt:lpstr>Это интересно!!!</vt:lpstr>
      <vt:lpstr>Обыкнвенная сизоворонка</vt:lpstr>
      <vt:lpstr>Аполлон</vt:lpstr>
      <vt:lpstr>Подалирий</vt:lpstr>
      <vt:lpstr>  Это интересно!!!</vt:lpstr>
      <vt:lpstr>Гребенчатый Тритон</vt:lpstr>
      <vt:lpstr>Подкаменщик</vt:lpstr>
      <vt:lpstr>Выхухоль</vt:lpstr>
      <vt:lpstr>Это интересно!!!</vt:lpstr>
      <vt:lpstr>Соня Орешниковая</vt:lpstr>
      <vt:lpstr>Это интересно!!!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Красной Книги Ивановской области</dc:title>
  <dc:creator>3</dc:creator>
  <cp:lastModifiedBy>Фиошкина</cp:lastModifiedBy>
  <cp:revision>41</cp:revision>
  <dcterms:created xsi:type="dcterms:W3CDTF">2014-08-02T12:16:49Z</dcterms:created>
  <dcterms:modified xsi:type="dcterms:W3CDTF">2018-01-31T16:39:37Z</dcterms:modified>
</cp:coreProperties>
</file>