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6"/>
  </p:notesMasterIdLst>
  <p:sldIdLst>
    <p:sldId id="312" r:id="rId2"/>
    <p:sldId id="309" r:id="rId3"/>
    <p:sldId id="310" r:id="rId4"/>
    <p:sldId id="311" r:id="rId5"/>
    <p:sldId id="314" r:id="rId6"/>
    <p:sldId id="308" r:id="rId7"/>
    <p:sldId id="313" r:id="rId8"/>
    <p:sldId id="305" r:id="rId9"/>
    <p:sldId id="315" r:id="rId10"/>
    <p:sldId id="316" r:id="rId11"/>
    <p:sldId id="307" r:id="rId12"/>
    <p:sldId id="317" r:id="rId13"/>
    <p:sldId id="318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3" autoAdjust="0"/>
    <p:restoredTop sz="99112" autoAdjust="0"/>
  </p:normalViewPr>
  <p:slideViewPr>
    <p:cSldViewPr>
      <p:cViewPr varScale="1">
        <p:scale>
          <a:sx n="72" d="100"/>
          <a:sy n="72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u="sng" dirty="0"/>
              <a:t>Уровень сформированности ЛУУД </a:t>
            </a:r>
            <a:endParaRPr lang="ru-RU" sz="2000" b="1" u="sng" dirty="0" smtClean="0"/>
          </a:p>
          <a:p>
            <a:pPr>
              <a:defRPr sz="20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u="sng" dirty="0" smtClean="0"/>
              <a:t>по </a:t>
            </a:r>
            <a:r>
              <a:rPr lang="ru-RU" sz="2000" b="1" u="sng" dirty="0"/>
              <a:t>критериям</a:t>
            </a:r>
          </a:p>
        </c:rich>
      </c:tx>
      <c:layout>
        <c:manualLayout>
          <c:xMode val="edge"/>
          <c:yMode val="edge"/>
          <c:x val="0.1929610093827958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061801214006534E-2"/>
          <c:y val="7.9406265465453332E-2"/>
          <c:w val="0.93149119794770274"/>
          <c:h val="0.7805868792356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Эмоциональное благополучие</c:v>
                </c:pt>
                <c:pt idx="1">
                  <c:v>Самооценка</c:v>
                </c:pt>
                <c:pt idx="2">
                  <c:v>Учебная мотивация</c:v>
                </c:pt>
                <c:pt idx="3">
                  <c:v>Каузальная атрибуция</c:v>
                </c:pt>
                <c:pt idx="4">
                  <c:v>Моральная дилемма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</c:v>
                </c:pt>
                <c:pt idx="1">
                  <c:v>0.42</c:v>
                </c:pt>
                <c:pt idx="2">
                  <c:v>0.08</c:v>
                </c:pt>
                <c:pt idx="3">
                  <c:v>0.22</c:v>
                </c:pt>
                <c:pt idx="4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Эмоциональное благополучие</c:v>
                </c:pt>
                <c:pt idx="1">
                  <c:v>Самооценка</c:v>
                </c:pt>
                <c:pt idx="2">
                  <c:v>Учебная мотивация</c:v>
                </c:pt>
                <c:pt idx="3">
                  <c:v>Каузальная атрибуция</c:v>
                </c:pt>
                <c:pt idx="4">
                  <c:v>Моральная дилемма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0.8</c:v>
                </c:pt>
                <c:pt idx="1">
                  <c:v>0.41</c:v>
                </c:pt>
                <c:pt idx="2">
                  <c:v>0.76</c:v>
                </c:pt>
                <c:pt idx="3">
                  <c:v>0.72</c:v>
                </c:pt>
                <c:pt idx="4">
                  <c:v>0.64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Эмоциональное благополучие</c:v>
                </c:pt>
                <c:pt idx="1">
                  <c:v>Самооценка</c:v>
                </c:pt>
                <c:pt idx="2">
                  <c:v>Учебная мотивация</c:v>
                </c:pt>
                <c:pt idx="3">
                  <c:v>Каузальная атрибуция</c:v>
                </c:pt>
                <c:pt idx="4">
                  <c:v>Моральная дилемма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0.17</c:v>
                </c:pt>
                <c:pt idx="2">
                  <c:v>0.16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47264"/>
        <c:axId val="158348800"/>
      </c:barChart>
      <c:catAx>
        <c:axId val="1583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348800"/>
        <c:crosses val="autoZero"/>
        <c:auto val="1"/>
        <c:lblAlgn val="ctr"/>
        <c:lblOffset val="100"/>
        <c:noMultiLvlLbl val="0"/>
      </c:catAx>
      <c:valAx>
        <c:axId val="15834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3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  <c:pt idx="5">
                  <c:v>5 "Е"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0.09</c:v>
                </c:pt>
                <c:pt idx="1">
                  <c:v>0.32</c:v>
                </c:pt>
                <c:pt idx="2">
                  <c:v>0.11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  <c:pt idx="5">
                  <c:v>5 "Е"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0.86</c:v>
                </c:pt>
                <c:pt idx="1">
                  <c:v>0.6</c:v>
                </c:pt>
                <c:pt idx="2">
                  <c:v>0.89</c:v>
                </c:pt>
                <c:pt idx="3">
                  <c:v>0.8</c:v>
                </c:pt>
                <c:pt idx="4">
                  <c:v>0.77</c:v>
                </c:pt>
                <c:pt idx="5">
                  <c:v>0.88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  <c:pt idx="5">
                  <c:v>5 "Е"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0.05</c:v>
                </c:pt>
                <c:pt idx="1">
                  <c:v>0.08</c:v>
                </c:pt>
                <c:pt idx="2">
                  <c:v>0</c:v>
                </c:pt>
                <c:pt idx="3">
                  <c:v>0.12</c:v>
                </c:pt>
                <c:pt idx="4">
                  <c:v>0.15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05632"/>
        <c:axId val="158358528"/>
      </c:barChart>
      <c:catAx>
        <c:axId val="1100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358528"/>
        <c:crosses val="autoZero"/>
        <c:auto val="1"/>
        <c:lblAlgn val="ctr"/>
        <c:lblOffset val="100"/>
        <c:noMultiLvlLbl val="0"/>
      </c:catAx>
      <c:valAx>
        <c:axId val="1583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0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2442745913038E-2"/>
          <c:y val="4.7179209085169399E-2"/>
          <c:w val="0.917397557254087"/>
          <c:h val="0.84113807815391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0.32</c:v>
                </c:pt>
                <c:pt idx="1">
                  <c:v>0.64</c:v>
                </c:pt>
                <c:pt idx="2">
                  <c:v>0.52</c:v>
                </c:pt>
                <c:pt idx="3">
                  <c:v>0.4</c:v>
                </c:pt>
                <c:pt idx="4">
                  <c:v>0.31</c:v>
                </c:pt>
                <c:pt idx="5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0.59</c:v>
                </c:pt>
                <c:pt idx="1">
                  <c:v>0.32</c:v>
                </c:pt>
                <c:pt idx="2">
                  <c:v>0.37</c:v>
                </c:pt>
                <c:pt idx="3">
                  <c:v>0.28000000000000003</c:v>
                </c:pt>
                <c:pt idx="4">
                  <c:v>0.5</c:v>
                </c:pt>
                <c:pt idx="5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0.09</c:v>
                </c:pt>
                <c:pt idx="1">
                  <c:v>0.04</c:v>
                </c:pt>
                <c:pt idx="2">
                  <c:v>0.11</c:v>
                </c:pt>
                <c:pt idx="3">
                  <c:v>0.32</c:v>
                </c:pt>
                <c:pt idx="4">
                  <c:v>0.19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300032"/>
        <c:axId val="180305920"/>
      </c:barChart>
      <c:catAx>
        <c:axId val="1803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305920"/>
        <c:crosses val="autoZero"/>
        <c:auto val="1"/>
        <c:lblAlgn val="ctr"/>
        <c:lblOffset val="100"/>
        <c:noMultiLvlLbl val="0"/>
      </c:catAx>
      <c:valAx>
        <c:axId val="1803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3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1">
                  <c:v>0.24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0.91</c:v>
                </c:pt>
                <c:pt idx="1">
                  <c:v>0.68</c:v>
                </c:pt>
                <c:pt idx="2">
                  <c:v>0.56000000000000005</c:v>
                </c:pt>
                <c:pt idx="3">
                  <c:v>0.72</c:v>
                </c:pt>
                <c:pt idx="4">
                  <c:v>0.72</c:v>
                </c:pt>
                <c:pt idx="5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0.09</c:v>
                </c:pt>
                <c:pt idx="1">
                  <c:v>0.08</c:v>
                </c:pt>
                <c:pt idx="2">
                  <c:v>0.44</c:v>
                </c:pt>
                <c:pt idx="3">
                  <c:v>0.2</c:v>
                </c:pt>
                <c:pt idx="4">
                  <c:v>0.2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39072"/>
        <c:axId val="180340608"/>
      </c:barChart>
      <c:catAx>
        <c:axId val="18033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340608"/>
        <c:crossesAt val="0"/>
        <c:auto val="1"/>
        <c:lblAlgn val="ctr"/>
        <c:lblOffset val="100"/>
        <c:noMultiLvlLbl val="0"/>
      </c:catAx>
      <c:valAx>
        <c:axId val="180340608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8033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23700189960666"/>
          <c:y val="0.24611968793990258"/>
          <c:w val="0.19708909847903963"/>
          <c:h val="0.344504454536713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0.32</c:v>
                </c:pt>
                <c:pt idx="1">
                  <c:v>0.36</c:v>
                </c:pt>
                <c:pt idx="2">
                  <c:v>0.15</c:v>
                </c:pt>
                <c:pt idx="3">
                  <c:v>0.32</c:v>
                </c:pt>
                <c:pt idx="4">
                  <c:v>0.12</c:v>
                </c:pt>
                <c:pt idx="5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0.68</c:v>
                </c:pt>
                <c:pt idx="1">
                  <c:v>0.56000000000000005</c:v>
                </c:pt>
                <c:pt idx="2">
                  <c:v>0.78</c:v>
                </c:pt>
                <c:pt idx="3">
                  <c:v>0.64</c:v>
                </c:pt>
                <c:pt idx="4">
                  <c:v>0.77</c:v>
                </c:pt>
                <c:pt idx="5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1">
                  <c:v>0.08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0.11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69088"/>
        <c:axId val="164979072"/>
      </c:barChart>
      <c:catAx>
        <c:axId val="1649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979072"/>
        <c:crossesAt val="0"/>
        <c:auto val="1"/>
        <c:lblAlgn val="ctr"/>
        <c:lblOffset val="100"/>
        <c:noMultiLvlLbl val="0"/>
      </c:catAx>
      <c:valAx>
        <c:axId val="164979072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6496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23700189960666"/>
          <c:y val="0.24611968793990258"/>
          <c:w val="0.19708909847903963"/>
          <c:h val="0.344504454536713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0.05</c:v>
                </c:pt>
                <c:pt idx="1">
                  <c:v>0.16</c:v>
                </c:pt>
                <c:pt idx="2">
                  <c:v>0.04</c:v>
                </c:pt>
                <c:pt idx="3">
                  <c:v>0.12</c:v>
                </c:pt>
                <c:pt idx="5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0.95</c:v>
                </c:pt>
                <c:pt idx="1">
                  <c:v>0.84</c:v>
                </c:pt>
                <c:pt idx="2">
                  <c:v>0.96</c:v>
                </c:pt>
                <c:pt idx="3">
                  <c:v>0.88</c:v>
                </c:pt>
                <c:pt idx="4">
                  <c:v>1</c:v>
                </c:pt>
                <c:pt idx="5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  <c:pt idx="3">
                  <c:v>5 Г</c:v>
                </c:pt>
                <c:pt idx="4">
                  <c:v>5 Д</c:v>
                </c:pt>
                <c:pt idx="5">
                  <c:v>5 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5" formatCode="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18784"/>
        <c:axId val="159320320"/>
      </c:barChart>
      <c:catAx>
        <c:axId val="15931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320320"/>
        <c:crossesAt val="0"/>
        <c:auto val="1"/>
        <c:lblAlgn val="ctr"/>
        <c:lblOffset val="100"/>
        <c:noMultiLvlLbl val="0"/>
      </c:catAx>
      <c:valAx>
        <c:axId val="159320320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5931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23700189960666"/>
          <c:y val="0.24611968793990258"/>
          <c:w val="0.19708909847903963"/>
          <c:h val="0.344504454536713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ЛУУД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- 9 чел.</c:v>
                </c:pt>
                <c:pt idx="1">
                  <c:v>Средний - 139 чел.</c:v>
                </c:pt>
                <c:pt idx="2">
                  <c:v>Низкий - 1 чел.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0.06</c:v>
                </c:pt>
                <c:pt idx="1">
                  <c:v>0.93</c:v>
                </c:pt>
                <c:pt idx="2">
                  <c:v>0.01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74743400348259"/>
          <c:y val="0.34303811922132099"/>
          <c:w val="0.30153649044495606"/>
          <c:h val="0.146235603451468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0.34736</cdr:x>
      <cdr:y>0.07778</cdr:y>
    </cdr:from>
    <cdr:to>
      <cdr:x>1</cdr:x>
      <cdr:y>0.26667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6271" y="504056"/>
          <a:ext cx="4746537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Всего приняли участие в диагностике 149 чел. (90,3% учащихся 5 классов)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43D7-B57E-4651-8B25-6A941DC232EF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3B94-E07F-4831-BBBA-BB70CF040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7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0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79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14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6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8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42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8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2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7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4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20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0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71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9EE9-D017-40A0-9578-DC922172D5CE}" type="datetimeFigureOut">
              <a:rPr lang="ru-RU" smtClean="0"/>
              <a:pPr/>
              <a:t>29.01.2017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619669-6C88-4A4A-9D1C-C8CEF6F4FA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nta.ru/autorakesemorelorve2rakeljekaesarendeer2rgkerirgeorermzjeveirchp1st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ibranta.ru/autorvkorelordearereskaarja2rikenenar2rakendeerjejeveenarp1st.htm" TargetMode="External"/><Relationship Id="rId4" Type="http://schemas.openxmlformats.org/officeDocument/2006/relationships/hyperlink" Target="http://www.libranta.ru/autorbkureremjeeneskaarja2rgkarelirenar2rvkaresirelmzjeveenarp1st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70" y="-76912"/>
            <a:ext cx="2540000" cy="25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98" y="0"/>
            <a:ext cx="3600400" cy="2255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01"/>
            <a:ext cx="2232755" cy="2264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78746"/>
            <a:ext cx="4644008" cy="2979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2702" y="2060848"/>
            <a:ext cx="8136904" cy="218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702" y="2132856"/>
            <a:ext cx="8136904" cy="20380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Оценка </a:t>
            </a:r>
            <a:r>
              <a:rPr lang="ru-RU" sz="3600" b="1" dirty="0"/>
              <a:t>сформированности личностных универсальных учебных действий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учащихся </a:t>
            </a:r>
            <a:r>
              <a:rPr lang="ru-RU" sz="3600" b="1" dirty="0"/>
              <a:t>5 классов</a:t>
            </a:r>
            <a:r>
              <a:rPr lang="ru-RU" sz="3600" b="1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14438"/>
            <a:ext cx="3716786" cy="24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Уровень морально-нравственных качеств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942974"/>
              </p:ext>
            </p:extLst>
          </p:nvPr>
        </p:nvGraphicFramePr>
        <p:xfrm>
          <a:off x="755576" y="1460977"/>
          <a:ext cx="8280920" cy="528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3737"/>
            <a:ext cx="1511811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30712456"/>
              </p:ext>
            </p:extLst>
          </p:nvPr>
        </p:nvGraphicFramePr>
        <p:xfrm>
          <a:off x="1541673" y="188640"/>
          <a:ext cx="727280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107937" cy="19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" y="1556792"/>
            <a:ext cx="1175641" cy="1152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7502" y="548680"/>
            <a:ext cx="69949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педагогам по развитию личностных УУД: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1.Помните, что каждый ребенок индивидуален. Помогите найти в нем его индивидуальные личные особенности.</a:t>
            </a:r>
          </a:p>
          <a:p>
            <a:pPr marL="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Взрослый в жизни ребенка – это тот человек, который «открывает» ему реальный мир. Помогите раскрыть и развить в каждом ученике его сильные и позитивные личные качества и умения.</a:t>
            </a:r>
          </a:p>
          <a:p>
            <a:pPr marL="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Организуя учебную деятельность по предмету, учитывайте индивидуально-психологические особенности каждого ученика. Используйте данные психологической диагностики. Помните, что главным является не предмет, которому вы учите, а личность, которую вы формируете. Не предмет формирует личность, а учитель своей деятельностью, связанной с изучением предмета.</a:t>
            </a:r>
          </a:p>
          <a:p>
            <a:pPr marL="2286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Стремитесь развивать способность ученика к организации самостоятельной учебной 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2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368">
            <a:off x="203966" y="1052853"/>
            <a:ext cx="2568914" cy="22386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620689"/>
            <a:ext cx="684076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542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Рекомендуемая литература: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2542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Бродовская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З.В. Учебный диалог как средство формирования коммуникативной культуры младших школьников // В сб.: Эффективность модернизации образования: методология, опыт, перспективы: Мат. науч.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Новосибирск: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НИПКиПРО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2010</a:t>
            </a:r>
          </a:p>
          <a:p>
            <a:pPr marL="342900" marR="22542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Молокова А.В. Современные технологии на современном уроке // Материалы Международной конференции «ИТО 2010 – Москва» / http: // msk.ito.edu.ru/</a:t>
            </a:r>
          </a:p>
          <a:p>
            <a:pPr marL="342900" marR="22542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Асмолов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Бурменская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Г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Володарская И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универсальных учебных действий в основной школе: от действия к мысли. Система заданий.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3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9590" y="2083422"/>
            <a:ext cx="5904656" cy="259228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47764" y="241007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</a:t>
            </a:r>
          </a:p>
          <a:p>
            <a:pPr algn="ctr"/>
            <a:r>
              <a:rPr lang="ru-RU" sz="4000" b="1" dirty="0" smtClean="0"/>
              <a:t>за </a:t>
            </a:r>
          </a:p>
          <a:p>
            <a:pPr algn="ctr"/>
            <a:r>
              <a:rPr lang="ru-RU" sz="4000" b="1" dirty="0" smtClean="0"/>
              <a:t>внимание!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368">
            <a:off x="329758" y="5046485"/>
            <a:ext cx="2107577" cy="1836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528392" cy="35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Универсальные учебные действия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обобщенные действия, открывающие возможность широкой ориентации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2088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Регулятивные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ознавательные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оммуникативные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2514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Обеспечивают успешное усвоение знаний, умений и навыков, формирование картины мира, компетентностей в любой предметной области.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06" y="1808437"/>
            <a:ext cx="2893374" cy="29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56" y="28219"/>
            <a:ext cx="8023224" cy="70881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5336" y="3913408"/>
            <a:ext cx="762094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63400" y="401474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  УУД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ценностно-смысловую ориентацию учащихся (умение соотносить поступки и события с этическими принципами, знание моральных норм и умение выделить нравственный аспект поведения) и ориентацию в социальных ролях и межличностных отношениях.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уровня сформированности личностных УУД производилось по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 критериям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благополучие.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Самооценка.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локус-контроля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Моральная децентрация.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37336"/>
            <a:ext cx="213360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3117726" cy="2716876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68321960"/>
              </p:ext>
            </p:extLst>
          </p:nvPr>
        </p:nvGraphicFramePr>
        <p:xfrm>
          <a:off x="971600" y="332656"/>
          <a:ext cx="79208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88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658">
            <a:off x="6430332" y="109643"/>
            <a:ext cx="2438405" cy="177394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16290968"/>
              </p:ext>
            </p:extLst>
          </p:nvPr>
        </p:nvGraphicFramePr>
        <p:xfrm>
          <a:off x="827584" y="980728"/>
          <a:ext cx="79208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260648"/>
            <a:ext cx="6087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Эмоциональное благополучие по классам.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Самооценка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2082161"/>
              </p:ext>
            </p:extLst>
          </p:nvPr>
        </p:nvGraphicFramePr>
        <p:xfrm>
          <a:off x="971600" y="855876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2393">
            <a:off x="6775788" y="279282"/>
            <a:ext cx="25046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92"/>
            <a:ext cx="7180981" cy="31142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Учебная мотивация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4086362"/>
              </p:ext>
            </p:extLst>
          </p:nvPr>
        </p:nvGraphicFramePr>
        <p:xfrm>
          <a:off x="251520" y="906979"/>
          <a:ext cx="8784976" cy="583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98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окус-контроль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(свойство личности приписывать свои успехи или неудачи только внутренним, либо только внешним факторам)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0394256"/>
              </p:ext>
            </p:extLst>
          </p:nvPr>
        </p:nvGraphicFramePr>
        <p:xfrm>
          <a:off x="755576" y="1460977"/>
          <a:ext cx="8280920" cy="528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80" y="1052736"/>
            <a:ext cx="2724175" cy="11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2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1173</TotalTime>
  <Words>370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      Оценка сформированности личностных универсальных учебных действий  учащихся 5 классов.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педагогическое сопровождение ФГОС</dc:title>
  <dc:creator>александр</dc:creator>
  <cp:lastModifiedBy>Microsoft Office</cp:lastModifiedBy>
  <cp:revision>94</cp:revision>
  <dcterms:created xsi:type="dcterms:W3CDTF">2012-04-10T11:49:39Z</dcterms:created>
  <dcterms:modified xsi:type="dcterms:W3CDTF">2017-01-29T19:24:38Z</dcterms:modified>
</cp:coreProperties>
</file>