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61" r:id="rId5"/>
    <p:sldId id="263" r:id="rId6"/>
    <p:sldId id="267" r:id="rId7"/>
    <p:sldId id="265" r:id="rId8"/>
    <p:sldId id="266" r:id="rId9"/>
    <p:sldId id="268" r:id="rId10"/>
    <p:sldId id="270" r:id="rId11"/>
    <p:sldId id="281" r:id="rId12"/>
    <p:sldId id="262" r:id="rId13"/>
    <p:sldId id="258" r:id="rId14"/>
    <p:sldId id="259" r:id="rId15"/>
    <p:sldId id="271" r:id="rId16"/>
    <p:sldId id="26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94E70-2160-460A-A1AF-2D25AD9D978B}" type="doc">
      <dgm:prSet loTypeId="urn:microsoft.com/office/officeart/2005/8/layout/default" loCatId="list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D5F1B5CC-A20E-4902-8D99-1F02028C5B75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</a:rPr>
            <a:t>Потребность в движении</a:t>
          </a:r>
          <a:endParaRPr lang="ru-RU" sz="1800" b="1" i="1" dirty="0">
            <a:solidFill>
              <a:schemeClr val="tx1"/>
            </a:solidFill>
          </a:endParaRPr>
        </a:p>
      </dgm:t>
    </dgm:pt>
    <dgm:pt modelId="{F296C3F9-0EA3-4B44-8C7B-522AF5C8B368}" type="parTrans" cxnId="{79901706-6CE7-4906-9927-1F9B478619D9}">
      <dgm:prSet/>
      <dgm:spPr/>
      <dgm:t>
        <a:bodyPr/>
        <a:lstStyle/>
        <a:p>
          <a:endParaRPr lang="ru-RU"/>
        </a:p>
      </dgm:t>
    </dgm:pt>
    <dgm:pt modelId="{CFE9D88F-F914-40EC-AC86-3948DEB65748}" type="sibTrans" cxnId="{79901706-6CE7-4906-9927-1F9B478619D9}">
      <dgm:prSet/>
      <dgm:spPr/>
      <dgm:t>
        <a:bodyPr/>
        <a:lstStyle/>
        <a:p>
          <a:endParaRPr lang="ru-RU"/>
        </a:p>
      </dgm:t>
    </dgm:pt>
    <dgm:pt modelId="{F7162A96-1E10-42F4-BFAF-480A1EB69206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</a:rPr>
            <a:t>Физическое развитие – бурный рост</a:t>
          </a:r>
          <a:endParaRPr lang="ru-RU" sz="1800" b="1" i="1" dirty="0">
            <a:solidFill>
              <a:schemeClr val="tx1"/>
            </a:solidFill>
          </a:endParaRPr>
        </a:p>
      </dgm:t>
    </dgm:pt>
    <dgm:pt modelId="{2FDFCCE3-1F30-4396-9787-F6278B8C3F1F}" type="parTrans" cxnId="{567A0114-1A0F-411B-B110-FB2330E73122}">
      <dgm:prSet/>
      <dgm:spPr/>
      <dgm:t>
        <a:bodyPr/>
        <a:lstStyle/>
        <a:p>
          <a:endParaRPr lang="ru-RU"/>
        </a:p>
      </dgm:t>
    </dgm:pt>
    <dgm:pt modelId="{3C379315-4200-4E10-8DBF-8FAE1F4BD666}" type="sibTrans" cxnId="{567A0114-1A0F-411B-B110-FB2330E73122}">
      <dgm:prSet/>
      <dgm:spPr/>
      <dgm:t>
        <a:bodyPr/>
        <a:lstStyle/>
        <a:p>
          <a:endParaRPr lang="ru-RU"/>
        </a:p>
      </dgm:t>
    </dgm:pt>
    <dgm:pt modelId="{1F3440EF-7A3E-4430-8CD4-2390D8C73FE7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</a:rPr>
            <a:t>Ребёнок начинает говорить о себе в первом лице</a:t>
          </a:r>
          <a:endParaRPr lang="ru-RU" sz="1800" b="1" i="1" dirty="0">
            <a:solidFill>
              <a:schemeClr val="tx1"/>
            </a:solidFill>
          </a:endParaRPr>
        </a:p>
      </dgm:t>
    </dgm:pt>
    <dgm:pt modelId="{526BBB2B-AEEE-44B8-9C84-DE653BD78BBC}" type="parTrans" cxnId="{715FAF51-4688-4D86-BC20-E09BE601D457}">
      <dgm:prSet/>
      <dgm:spPr/>
      <dgm:t>
        <a:bodyPr/>
        <a:lstStyle/>
        <a:p>
          <a:endParaRPr lang="ru-RU"/>
        </a:p>
      </dgm:t>
    </dgm:pt>
    <dgm:pt modelId="{982FCABE-3691-4A28-8ED6-886972DFB96D}" type="sibTrans" cxnId="{715FAF51-4688-4D86-BC20-E09BE601D457}">
      <dgm:prSet/>
      <dgm:spPr/>
      <dgm:t>
        <a:bodyPr/>
        <a:lstStyle/>
        <a:p>
          <a:endParaRPr lang="ru-RU"/>
        </a:p>
      </dgm:t>
    </dgm:pt>
    <dgm:pt modelId="{B7D5E4B3-E26F-4F57-8832-9CB4B3A4ACDC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chemeClr val="tx1"/>
              </a:solidFill>
            </a:rPr>
            <a:t>Ребёнок начинает осознавать себя как отдельного человека со своими желаниями и потребностями</a:t>
          </a:r>
          <a:endParaRPr lang="ru-RU" sz="1600" b="1" i="1" dirty="0">
            <a:solidFill>
              <a:schemeClr val="tx1"/>
            </a:solidFill>
          </a:endParaRPr>
        </a:p>
      </dgm:t>
    </dgm:pt>
    <dgm:pt modelId="{AF4E2B21-3F32-44A8-9CA1-0C3104C2508F}" type="parTrans" cxnId="{E4540559-B3E7-4BA2-9B64-0B75C9334DE7}">
      <dgm:prSet/>
      <dgm:spPr/>
      <dgm:t>
        <a:bodyPr/>
        <a:lstStyle/>
        <a:p>
          <a:endParaRPr lang="ru-RU"/>
        </a:p>
      </dgm:t>
    </dgm:pt>
    <dgm:pt modelId="{9C2B942B-CF83-4EE1-91BB-3F21119F5F3C}" type="sibTrans" cxnId="{E4540559-B3E7-4BA2-9B64-0B75C9334DE7}">
      <dgm:prSet/>
      <dgm:spPr/>
      <dgm:t>
        <a:bodyPr/>
        <a:lstStyle/>
        <a:p>
          <a:endParaRPr lang="ru-RU"/>
        </a:p>
      </dgm:t>
    </dgm:pt>
    <dgm:pt modelId="{4BC7533B-984F-4836-89F3-E563F4DD9E42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</a:rPr>
            <a:t>Стремление к самостоятельности</a:t>
          </a:r>
          <a:endParaRPr lang="ru-RU" sz="1800" b="1" i="1" dirty="0">
            <a:solidFill>
              <a:schemeClr val="tx1"/>
            </a:solidFill>
          </a:endParaRPr>
        </a:p>
      </dgm:t>
    </dgm:pt>
    <dgm:pt modelId="{60846F31-FA0D-4A5B-9F9D-EAF77100338D}" type="parTrans" cxnId="{9154BAFB-46D8-4238-B7E0-E21090F1013E}">
      <dgm:prSet/>
      <dgm:spPr/>
      <dgm:t>
        <a:bodyPr/>
        <a:lstStyle/>
        <a:p>
          <a:endParaRPr lang="ru-RU"/>
        </a:p>
      </dgm:t>
    </dgm:pt>
    <dgm:pt modelId="{37EB07BC-46F4-4172-BB9D-184BBA765558}" type="sibTrans" cxnId="{9154BAFB-46D8-4238-B7E0-E21090F1013E}">
      <dgm:prSet/>
      <dgm:spPr/>
      <dgm:t>
        <a:bodyPr/>
        <a:lstStyle/>
        <a:p>
          <a:endParaRPr lang="ru-RU"/>
        </a:p>
      </dgm:t>
    </dgm:pt>
    <dgm:pt modelId="{AFB38EE5-8116-4E87-8A42-A520F221A20F}" type="pres">
      <dgm:prSet presAssocID="{05794E70-2160-460A-A1AF-2D25AD9D97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9133A4-515A-411F-A128-A291AC6FD26E}" type="pres">
      <dgm:prSet presAssocID="{D5F1B5CC-A20E-4902-8D99-1F02028C5B75}" presName="node" presStyleLbl="node1" presStyleIdx="0" presStyleCnt="5" custScaleX="39460" custScaleY="8423" custLinFactNeighborX="29595" custLinFactNeighborY="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78FA9-6238-48AE-B457-F5333932E94F}" type="pres">
      <dgm:prSet presAssocID="{CFE9D88F-F914-40EC-AC86-3948DEB65748}" presName="sibTrans" presStyleCnt="0"/>
      <dgm:spPr/>
    </dgm:pt>
    <dgm:pt modelId="{BBA22D58-8C07-4DDD-90F3-69DEED804BE7}" type="pres">
      <dgm:prSet presAssocID="{F7162A96-1E10-42F4-BFAF-480A1EB69206}" presName="node" presStyleLbl="node1" presStyleIdx="1" presStyleCnt="5" custScaleX="39460" custScaleY="9594" custLinFactNeighborX="-19865" custLinFactNeighborY="-13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48A59-B747-483A-99EB-C5562348E130}" type="pres">
      <dgm:prSet presAssocID="{3C379315-4200-4E10-8DBF-8FAE1F4BD666}" presName="sibTrans" presStyleCnt="0"/>
      <dgm:spPr/>
    </dgm:pt>
    <dgm:pt modelId="{5F9C3447-77A1-4636-A58D-1214494B2A2F}" type="pres">
      <dgm:prSet presAssocID="{1F3440EF-7A3E-4430-8CD4-2390D8C73FE7}" presName="node" presStyleLbl="node1" presStyleIdx="2" presStyleCnt="5" custScaleX="39460" custScaleY="15601" custLinFactNeighborX="-1080" custLinFactNeighborY="-3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BABEF-E029-4BEC-9709-B444896836EF}" type="pres">
      <dgm:prSet presAssocID="{982FCABE-3691-4A28-8ED6-886972DFB96D}" presName="sibTrans" presStyleCnt="0"/>
      <dgm:spPr/>
    </dgm:pt>
    <dgm:pt modelId="{DBBD7C5E-3589-4E2C-B495-C374D653FC61}" type="pres">
      <dgm:prSet presAssocID="{B7D5E4B3-E26F-4F57-8832-9CB4B3A4ACDC}" presName="node" presStyleLbl="node1" presStyleIdx="3" presStyleCnt="5" custScaleX="39460" custScaleY="23460" custLinFactNeighborX="4459" custLinFactNeighborY="-12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6A644F3-540C-40F8-9E52-1A11C22AE9A2}" type="pres">
      <dgm:prSet presAssocID="{9C2B942B-CF83-4EE1-91BB-3F21119F5F3C}" presName="sibTrans" presStyleCnt="0"/>
      <dgm:spPr/>
    </dgm:pt>
    <dgm:pt modelId="{266485E2-9C54-44B1-9F84-F3B84984FE01}" type="pres">
      <dgm:prSet presAssocID="{4BC7533B-984F-4836-89F3-E563F4DD9E42}" presName="node" presStyleLbl="node1" presStyleIdx="4" presStyleCnt="5" custScaleX="39460" custScaleY="10255" custLinFactNeighborX="4851" custLinFactNeighborY="-5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40559-B3E7-4BA2-9B64-0B75C9334DE7}" srcId="{05794E70-2160-460A-A1AF-2D25AD9D978B}" destId="{B7D5E4B3-E26F-4F57-8832-9CB4B3A4ACDC}" srcOrd="3" destOrd="0" parTransId="{AF4E2B21-3F32-44A8-9CA1-0C3104C2508F}" sibTransId="{9C2B942B-CF83-4EE1-91BB-3F21119F5F3C}"/>
    <dgm:cxn modelId="{715FAF51-4688-4D86-BC20-E09BE601D457}" srcId="{05794E70-2160-460A-A1AF-2D25AD9D978B}" destId="{1F3440EF-7A3E-4430-8CD4-2390D8C73FE7}" srcOrd="2" destOrd="0" parTransId="{526BBB2B-AEEE-44B8-9C84-DE653BD78BBC}" sibTransId="{982FCABE-3691-4A28-8ED6-886972DFB96D}"/>
    <dgm:cxn modelId="{9154BAFB-46D8-4238-B7E0-E21090F1013E}" srcId="{05794E70-2160-460A-A1AF-2D25AD9D978B}" destId="{4BC7533B-984F-4836-89F3-E563F4DD9E42}" srcOrd="4" destOrd="0" parTransId="{60846F31-FA0D-4A5B-9F9D-EAF77100338D}" sibTransId="{37EB07BC-46F4-4172-BB9D-184BBA765558}"/>
    <dgm:cxn modelId="{3374B762-BF5A-4A65-9853-898B235468B1}" type="presOf" srcId="{05794E70-2160-460A-A1AF-2D25AD9D978B}" destId="{AFB38EE5-8116-4E87-8A42-A520F221A20F}" srcOrd="0" destOrd="0" presId="urn:microsoft.com/office/officeart/2005/8/layout/default"/>
    <dgm:cxn modelId="{D90CE519-EFF3-4DE4-AC8E-54361CBB8A0B}" type="presOf" srcId="{4BC7533B-984F-4836-89F3-E563F4DD9E42}" destId="{266485E2-9C54-44B1-9F84-F3B84984FE01}" srcOrd="0" destOrd="0" presId="urn:microsoft.com/office/officeart/2005/8/layout/default"/>
    <dgm:cxn modelId="{44575A40-0549-4453-8375-19363D71880C}" type="presOf" srcId="{F7162A96-1E10-42F4-BFAF-480A1EB69206}" destId="{BBA22D58-8C07-4DDD-90F3-69DEED804BE7}" srcOrd="0" destOrd="0" presId="urn:microsoft.com/office/officeart/2005/8/layout/default"/>
    <dgm:cxn modelId="{C3A0DFFB-B92F-4B5D-9F52-60334A07F104}" type="presOf" srcId="{B7D5E4B3-E26F-4F57-8832-9CB4B3A4ACDC}" destId="{DBBD7C5E-3589-4E2C-B495-C374D653FC61}" srcOrd="0" destOrd="0" presId="urn:microsoft.com/office/officeart/2005/8/layout/default"/>
    <dgm:cxn modelId="{79901706-6CE7-4906-9927-1F9B478619D9}" srcId="{05794E70-2160-460A-A1AF-2D25AD9D978B}" destId="{D5F1B5CC-A20E-4902-8D99-1F02028C5B75}" srcOrd="0" destOrd="0" parTransId="{F296C3F9-0EA3-4B44-8C7B-522AF5C8B368}" sibTransId="{CFE9D88F-F914-40EC-AC86-3948DEB65748}"/>
    <dgm:cxn modelId="{567A0114-1A0F-411B-B110-FB2330E73122}" srcId="{05794E70-2160-460A-A1AF-2D25AD9D978B}" destId="{F7162A96-1E10-42F4-BFAF-480A1EB69206}" srcOrd="1" destOrd="0" parTransId="{2FDFCCE3-1F30-4396-9787-F6278B8C3F1F}" sibTransId="{3C379315-4200-4E10-8DBF-8FAE1F4BD666}"/>
    <dgm:cxn modelId="{2C0C5D62-2983-4641-8542-984D832B2A52}" type="presOf" srcId="{1F3440EF-7A3E-4430-8CD4-2390D8C73FE7}" destId="{5F9C3447-77A1-4636-A58D-1214494B2A2F}" srcOrd="0" destOrd="0" presId="urn:microsoft.com/office/officeart/2005/8/layout/default"/>
    <dgm:cxn modelId="{B21C5DE0-E222-4436-A13B-E520E8514C66}" type="presOf" srcId="{D5F1B5CC-A20E-4902-8D99-1F02028C5B75}" destId="{639133A4-515A-411F-A128-A291AC6FD26E}" srcOrd="0" destOrd="0" presId="urn:microsoft.com/office/officeart/2005/8/layout/default"/>
    <dgm:cxn modelId="{3F4CE1D6-04DC-4BE4-9070-14B39941AA28}" type="presParOf" srcId="{AFB38EE5-8116-4E87-8A42-A520F221A20F}" destId="{639133A4-515A-411F-A128-A291AC6FD26E}" srcOrd="0" destOrd="0" presId="urn:microsoft.com/office/officeart/2005/8/layout/default"/>
    <dgm:cxn modelId="{020A3DCD-BF95-416E-9AAC-0292B47A9B8B}" type="presParOf" srcId="{AFB38EE5-8116-4E87-8A42-A520F221A20F}" destId="{28C78FA9-6238-48AE-B457-F5333932E94F}" srcOrd="1" destOrd="0" presId="urn:microsoft.com/office/officeart/2005/8/layout/default"/>
    <dgm:cxn modelId="{70AE000C-FE61-4B98-B0B2-B6688C0A5C03}" type="presParOf" srcId="{AFB38EE5-8116-4E87-8A42-A520F221A20F}" destId="{BBA22D58-8C07-4DDD-90F3-69DEED804BE7}" srcOrd="2" destOrd="0" presId="urn:microsoft.com/office/officeart/2005/8/layout/default"/>
    <dgm:cxn modelId="{F6242477-0682-40D7-817A-11964753FC92}" type="presParOf" srcId="{AFB38EE5-8116-4E87-8A42-A520F221A20F}" destId="{91348A59-B747-483A-99EB-C5562348E130}" srcOrd="3" destOrd="0" presId="urn:microsoft.com/office/officeart/2005/8/layout/default"/>
    <dgm:cxn modelId="{E2244ACF-63E9-41CA-8B90-C477C9EE9A74}" type="presParOf" srcId="{AFB38EE5-8116-4E87-8A42-A520F221A20F}" destId="{5F9C3447-77A1-4636-A58D-1214494B2A2F}" srcOrd="4" destOrd="0" presId="urn:microsoft.com/office/officeart/2005/8/layout/default"/>
    <dgm:cxn modelId="{A1C38492-7020-4E5C-8674-11B2E615EFBA}" type="presParOf" srcId="{AFB38EE5-8116-4E87-8A42-A520F221A20F}" destId="{82EBABEF-E029-4BEC-9709-B444896836EF}" srcOrd="5" destOrd="0" presId="urn:microsoft.com/office/officeart/2005/8/layout/default"/>
    <dgm:cxn modelId="{01960DA5-86F3-4B31-A700-16510D0C227A}" type="presParOf" srcId="{AFB38EE5-8116-4E87-8A42-A520F221A20F}" destId="{DBBD7C5E-3589-4E2C-B495-C374D653FC61}" srcOrd="6" destOrd="0" presId="urn:microsoft.com/office/officeart/2005/8/layout/default"/>
    <dgm:cxn modelId="{B193CB51-5608-42CC-894B-B4809DD68D56}" type="presParOf" srcId="{AFB38EE5-8116-4E87-8A42-A520F221A20F}" destId="{E6A644F3-540C-40F8-9E52-1A11C22AE9A2}" srcOrd="7" destOrd="0" presId="urn:microsoft.com/office/officeart/2005/8/layout/default"/>
    <dgm:cxn modelId="{6D743F80-7C74-4446-8DE4-E122A027D371}" type="presParOf" srcId="{AFB38EE5-8116-4E87-8A42-A520F221A20F}" destId="{266485E2-9C54-44B1-9F84-F3B84984FE0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9133A4-515A-411F-A128-A291AC6FD26E}">
      <dsp:nvSpPr>
        <dsp:cNvPr id="0" name=""/>
        <dsp:cNvSpPr/>
      </dsp:nvSpPr>
      <dsp:spPr>
        <a:xfrm>
          <a:off x="2787222" y="799178"/>
          <a:ext cx="3125971" cy="40035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Потребность в движении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2787222" y="799178"/>
        <a:ext cx="3125971" cy="400355"/>
      </dsp:txXfrm>
    </dsp:sp>
    <dsp:sp modelId="{BBA22D58-8C07-4DDD-90F3-69DEED804BE7}">
      <dsp:nvSpPr>
        <dsp:cNvPr id="0" name=""/>
        <dsp:cNvSpPr/>
      </dsp:nvSpPr>
      <dsp:spPr>
        <a:xfrm>
          <a:off x="2787222" y="57666"/>
          <a:ext cx="3125971" cy="456014"/>
        </a:xfrm>
        <a:prstGeom prst="rect">
          <a:avLst/>
        </a:prstGeom>
        <a:solidFill>
          <a:schemeClr val="accent3">
            <a:shade val="80000"/>
            <a:hueOff val="54727"/>
            <a:satOff val="-358"/>
            <a:lumOff val="61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Физическое развитие – бурный рост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2787222" y="57666"/>
        <a:ext cx="3125971" cy="456014"/>
      </dsp:txXfrm>
    </dsp:sp>
    <dsp:sp modelId="{5F9C3447-77A1-4636-A58D-1214494B2A2F}">
      <dsp:nvSpPr>
        <dsp:cNvPr id="0" name=""/>
        <dsp:cNvSpPr/>
      </dsp:nvSpPr>
      <dsp:spPr>
        <a:xfrm>
          <a:off x="357187" y="2000276"/>
          <a:ext cx="3125971" cy="741534"/>
        </a:xfrm>
        <a:prstGeom prst="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Ребёнок начинает говорить о себе в первом лице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357187" y="2000276"/>
        <a:ext cx="3125971" cy="741534"/>
      </dsp:txXfrm>
    </dsp:sp>
    <dsp:sp modelId="{DBBD7C5E-3589-4E2C-B495-C374D653FC61}">
      <dsp:nvSpPr>
        <dsp:cNvPr id="0" name=""/>
        <dsp:cNvSpPr/>
      </dsp:nvSpPr>
      <dsp:spPr>
        <a:xfrm>
          <a:off x="4714139" y="1956761"/>
          <a:ext cx="3125971" cy="1115083"/>
        </a:xfrm>
        <a:prstGeom prst="rect">
          <a:avLst/>
        </a:prstGeom>
        <a:solidFill>
          <a:schemeClr val="accent3">
            <a:shade val="80000"/>
            <a:hueOff val="164182"/>
            <a:satOff val="-1073"/>
            <a:lumOff val="1841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Ребёнок начинает осознавать себя как отдельного человека со своими желаниями и потребностями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4714139" y="1956761"/>
        <a:ext cx="3125971" cy="1115083"/>
      </dsp:txXfrm>
    </dsp:sp>
    <dsp:sp modelId="{266485E2-9C54-44B1-9F84-F3B84984FE01}">
      <dsp:nvSpPr>
        <dsp:cNvPr id="0" name=""/>
        <dsp:cNvSpPr/>
      </dsp:nvSpPr>
      <dsp:spPr>
        <a:xfrm>
          <a:off x="2786113" y="1357329"/>
          <a:ext cx="3125971" cy="487432"/>
        </a:xfrm>
        <a:prstGeom prst="rect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Стремление к самостоятельности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2786113" y="1357329"/>
        <a:ext cx="3125971" cy="487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A76C-27A3-44C0-8224-B9165B338AEE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686BA-6F8C-4AF4-AAB6-7C79A1F32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E741C-7F53-4D7A-9875-6C48F28324A9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B298-C518-4C1B-BD3E-BB30D08B2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9B0B-AB6B-4DC8-99A8-D06B3C496649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37B4-A667-4E06-84E9-829FEB5B9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8B5FD-A3DD-4720-A3AD-FEA4750A6F97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12D07-1B1F-4BF8-A10A-37F337E27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C58F-B5E4-44B2-9ED2-56F823C18C79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1AB8-2A8C-40A7-B2EE-B269E9D3D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42EC-4CB9-4DB4-9015-D6BCF767F475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1366-F2C3-47CB-8D88-0C6E4DA4D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AB1F-1882-4CEC-BE2A-E2B65A648F80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22985-CDD9-4410-AF72-D9803E9EA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5E3B2-C472-49CD-9C74-5B8DA1B3F299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9B86-28C0-4880-96A5-B80CEE3DA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9564C-2625-4CD3-879F-3582EA5161A7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EA24-91E4-4AB2-95A3-37CD23AF7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532E-A695-44AF-AACC-BD93B286A812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6773-5F3D-4F27-848A-6DF96CB0B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D3A45-37EA-4C43-91A4-54C1B8AB9D8F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B0C7-FA13-4EE5-9F87-752AF65E4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34BA82-817B-4A09-8D2F-B91005BD6DE5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14CBB9-AE14-4D73-8627-81858B85F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4" r:id="rId2"/>
    <p:sldLayoutId id="2147483702" r:id="rId3"/>
    <p:sldLayoutId id="2147483703" r:id="rId4"/>
    <p:sldLayoutId id="214748370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214438" y="1628800"/>
            <a:ext cx="7243762" cy="252028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Родительское собрание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«КАК ПРЕОДОЛЕТЬ КРИЗИС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3-ЛЕТНЕГО </a:t>
            </a:r>
            <a:r>
              <a:rPr lang="ru-RU" sz="2800" b="1" dirty="0" smtClean="0">
                <a:solidFill>
                  <a:srgbClr val="C00000"/>
                </a:solidFill>
              </a:rPr>
              <a:t>ВОЗРАСТА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000" b="1" i="1" dirty="0" smtClean="0"/>
              <a:t>подготовила </a:t>
            </a:r>
            <a:br>
              <a:rPr lang="ru-RU" sz="2000" b="1" i="1" dirty="0" smtClean="0"/>
            </a:br>
            <a:r>
              <a:rPr lang="ru-RU" sz="2000" b="1" i="1" dirty="0" smtClean="0"/>
              <a:t>заместитель заведующего по ВМР </a:t>
            </a:r>
            <a:br>
              <a:rPr lang="ru-RU" sz="2000" b="1" i="1" dirty="0" smtClean="0"/>
            </a:br>
            <a:r>
              <a:rPr lang="ru-RU" sz="2000" b="1" i="1" dirty="0" smtClean="0"/>
              <a:t>Коновалова Ольга Вячеславовна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005064"/>
            <a:ext cx="4117082" cy="2209999"/>
          </a:xfrm>
        </p:spPr>
        <p:txBody>
          <a:bodyPr rtlCol="0">
            <a:normAutofit/>
          </a:bodyPr>
          <a:lstStyle/>
          <a:p>
            <a:pPr algn="r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Я негативен и упрям, строптив и своеволен,</a:t>
            </a:r>
          </a:p>
          <a:p>
            <a:pPr algn="r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Средою социальной я ужасно не доволен.</a:t>
            </a:r>
          </a:p>
          <a:p>
            <a:pPr algn="r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Вы не даете мне шагнуть, всегда помочь готовы.</a:t>
            </a:r>
          </a:p>
          <a:p>
            <a:pPr algn="r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О, боже! Как же тяжелы сердечные оковы.</a:t>
            </a:r>
          </a:p>
          <a:p>
            <a:pPr algn="r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Система «Я» кипит во мне, хочу кричать повсюду:</a:t>
            </a:r>
          </a:p>
          <a:p>
            <a:pPr algn="r" eaLnBrk="1" hangingPunct="1"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Я — самость, братцы, я живу,</a:t>
            </a:r>
          </a:p>
          <a:p>
            <a:pPr algn="r" eaLnBrk="1" hangingPunct="1"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Хочу! Могу! И буду!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642938" y="785813"/>
            <a:ext cx="2822575" cy="5340350"/>
          </a:xfrm>
        </p:spPr>
        <p:txBody>
          <a:bodyPr/>
          <a:lstStyle/>
          <a:p>
            <a:r>
              <a:rPr lang="ru-RU" sz="1800" b="1" dirty="0" smtClean="0">
                <a:cs typeface="Times New Roman" pitchFamily="18" charset="0"/>
              </a:rPr>
              <a:t>Если дети по достижении 4 лет все еще продолжают часто упрямиться и капризничать, то, вероятнее всего, речь идет о «фиксированном» упрямстве, истеричности, как удобных способах манипулирования ребенком своими родителями. Чаще всего это результат соглашательского поведения родителей, поддавшихся нажиму со стороны ребенка, нередко ради своего спокойствия</a:t>
            </a:r>
            <a:r>
              <a:rPr lang="ru-RU" sz="1800" b="1" dirty="0" smtClean="0">
                <a:solidFill>
                  <a:srgbClr val="555555"/>
                </a:solidFill>
                <a:cs typeface="Times New Roman" pitchFamily="18" charset="0"/>
              </a:rPr>
              <a:t>.</a:t>
            </a:r>
            <a:endParaRPr lang="ru-RU" sz="1800" b="1" dirty="0" smtClean="0"/>
          </a:p>
        </p:txBody>
      </p:sp>
      <p:pic>
        <p:nvPicPr>
          <p:cNvPr id="14340" name="Picture 2" descr="C:\Documents and Settings\Ирина\Рабочий стол\родительское собрание Кризис 3 лет\фото детей для презентации\preview_9dd35449ec753f2842d964ddc009caf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0625" y="798513"/>
            <a:ext cx="48006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4440246"/>
          </a:xfrm>
        </p:spPr>
        <p:txBody>
          <a:bodyPr/>
          <a:lstStyle/>
          <a:p>
            <a:r>
              <a:rPr lang="ru-RU" b="1" dirty="0" smtClean="0"/>
              <a:t>Упражнение «Что меня в моём ребёнке огорчает, а что радует»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 rot="20168544">
            <a:off x="3096435" y="76414"/>
            <a:ext cx="804256" cy="2764436"/>
          </a:xfrm>
          <a:prstGeom prst="triangle">
            <a:avLst>
              <a:gd name="adj" fmla="val 500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Упрямство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17616267">
            <a:off x="1836575" y="1282732"/>
            <a:ext cx="892175" cy="2565400"/>
          </a:xfrm>
          <a:prstGeom prst="triangle">
            <a:avLst>
              <a:gd name="adj" fmla="val 455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b="1" dirty="0"/>
              <a:t>негативизм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4444285">
            <a:off x="2005807" y="3340894"/>
            <a:ext cx="857250" cy="2643187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b="1" dirty="0"/>
              <a:t>деспотизм</a:t>
            </a: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1382416">
            <a:off x="3573463" y="4411663"/>
            <a:ext cx="858837" cy="2643187"/>
          </a:xfrm>
          <a:prstGeom prst="triangle">
            <a:avLst>
              <a:gd name="adj" fmla="val 5116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b="1" dirty="0"/>
              <a:t>обесценивание</a:t>
            </a:r>
            <a:r>
              <a:rPr lang="ru-RU" dirty="0"/>
              <a:t>.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 rot="7842572">
            <a:off x="5497311" y="3722399"/>
            <a:ext cx="857256" cy="264618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/>
              <a:t>Протест - бунт</a:t>
            </a:r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6107917" y="2107397"/>
            <a:ext cx="857256" cy="2643206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/>
              <a:t>Своеволие</a:t>
            </a:r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528210">
            <a:off x="4959399" y="269515"/>
            <a:ext cx="857256" cy="2643206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1600" b="1" dirty="0"/>
              <a:t>Строптивост</a:t>
            </a:r>
            <a:r>
              <a:rPr lang="ru-RU" b="1" dirty="0"/>
              <a:t>ь</a:t>
            </a:r>
            <a:endParaRPr lang="ru-RU" dirty="0"/>
          </a:p>
        </p:txBody>
      </p:sp>
      <p:pic>
        <p:nvPicPr>
          <p:cNvPr id="9" name="Рисунок 8" descr="1392187963_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643182"/>
            <a:ext cx="2017438" cy="18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000132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Негативизм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i="1" dirty="0" smtClean="0"/>
              <a:t>«Как угодно , лишь бы не так!»</a:t>
            </a:r>
            <a:r>
              <a:rPr lang="ru-RU" sz="36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92" name="Picture 8" descr="C:\Documents and Settings\Ирина\Рабочий стол\родительское собрание Кризис 3 лет\фото детей для презентации\images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928802"/>
            <a:ext cx="3214710" cy="432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214414" y="2216814"/>
            <a:ext cx="40004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Задача взрослых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Поддержать ребенка;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Превратить негативизм в игру;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Обучать ребенка правильно выражать свои желания и намерения.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/>
            </a:r>
            <a:b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</a:b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/>
            </a:r>
            <a:b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</a:b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NewRomanPSMT"/>
                <a:cs typeface="Arial" pitchFamily="34" charset="0"/>
              </a:rPr>
              <a:t>Не путайте негативизм с непослушанием.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ru-RU" b="1" dirty="0" smtClean="0"/>
          </a:p>
          <a:p>
            <a:pPr algn="ctr" eaLnBrk="1" hangingPunct="1">
              <a:buNone/>
            </a:pPr>
            <a:r>
              <a:rPr lang="ru-RU" b="1" dirty="0" smtClean="0"/>
              <a:t>Негативизм </a:t>
            </a:r>
          </a:p>
          <a:p>
            <a:pPr eaLnBrk="1" hangingPunct="1"/>
            <a:r>
              <a:rPr lang="ru-RU" sz="2000" dirty="0" smtClean="0"/>
              <a:t>Ребенок поступает наперекор своему желанию;</a:t>
            </a:r>
          </a:p>
          <a:p>
            <a:pPr eaLnBrk="1" hangingPunct="1"/>
            <a:r>
              <a:rPr lang="ru-RU" sz="2000" dirty="0" smtClean="0"/>
              <a:t>Избирателен: ребенок отказывается выполнять просьбы определенных людей (например, только мамы или папы). С остальными он может быть покладистым и послушным;</a:t>
            </a:r>
          </a:p>
          <a:p>
            <a:pPr eaLnBrk="1" hangingPunct="1"/>
            <a:r>
              <a:rPr lang="ru-RU" sz="2000" dirty="0" smtClean="0"/>
              <a:t>Мотив: сделать как угодно, лишь бы не так!</a:t>
            </a:r>
          </a:p>
        </p:txBody>
      </p:sp>
      <p:sp>
        <p:nvSpPr>
          <p:cNvPr id="1741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ru-RU" b="1" dirty="0" smtClean="0"/>
          </a:p>
          <a:p>
            <a:pPr algn="ctr" eaLnBrk="1" hangingPunct="1">
              <a:buNone/>
            </a:pPr>
            <a:r>
              <a:rPr lang="ru-RU" b="1" dirty="0" smtClean="0"/>
              <a:t>Непослушание </a:t>
            </a:r>
          </a:p>
          <a:p>
            <a:pPr eaLnBrk="1" hangingPunct="1"/>
            <a:r>
              <a:rPr lang="ru-RU" sz="2000" dirty="0" smtClean="0"/>
              <a:t>Ребенок следует своему желанию, которое идет вразрез с намерениями взрослого;</a:t>
            </a:r>
          </a:p>
          <a:p>
            <a:pPr eaLnBrk="1" hangingPunct="1"/>
            <a:r>
              <a:rPr lang="ru-RU" sz="2000" dirty="0" smtClean="0"/>
              <a:t>Не избирательно!</a:t>
            </a:r>
          </a:p>
          <a:p>
            <a:pPr algn="ctr" eaLnBrk="1" hangingPunct="1">
              <a:buNone/>
            </a:pPr>
            <a:r>
              <a:rPr lang="ru-RU" sz="2000" b="1" i="1" u="sng" dirty="0" smtClean="0">
                <a:solidFill>
                  <a:srgbClr val="C00000"/>
                </a:solidFill>
              </a:rPr>
              <a:t>Совет: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buNone/>
            </a:pPr>
            <a:r>
              <a:rPr lang="ru-RU" sz="2000" b="1" i="1" dirty="0" smtClean="0"/>
              <a:t>Не давите на ребёнка, не разговаривайте в приказном тоне. Если вы видите, что кроха сопротивляется из-за негативизма, дайте ему время отойти от бури эмоций.</a:t>
            </a:r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>
              <a:buNone/>
            </a:pPr>
            <a:r>
              <a:rPr lang="ru-RU" sz="2000" dirty="0" smtClean="0"/>
              <a:t>           </a:t>
            </a:r>
          </a:p>
          <a:p>
            <a:pPr eaLnBrk="1" hangingPunct="1">
              <a:buNone/>
            </a:pPr>
            <a:endParaRPr lang="ru-RU" sz="2000" dirty="0" smtClean="0"/>
          </a:p>
          <a:p>
            <a:pPr eaLnBrk="1" hangingPunct="1">
              <a:buNone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Упрямство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i="1" dirty="0" smtClean="0"/>
              <a:t>«Я так решил!»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C:\Documents and Settings\Ирина\Рабочий стол\родительское собрание Кризис 3 лет\фото детей для презентации\preview_df5d151b78bcf92f2691956c025cf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285992"/>
            <a:ext cx="4000507" cy="400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2285992"/>
            <a:ext cx="36433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Совет: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algn="ctr" eaLnBrk="0" hangingPunct="0"/>
            <a:r>
              <a:rPr lang="ru-RU" sz="2800" b="1" i="1" dirty="0">
                <a:latin typeface="Arial" pitchFamily="34" charset="0"/>
                <a:ea typeface="Times New Roman" pitchFamily="18" charset="0"/>
              </a:rPr>
              <a:t>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 пытайтесь самоутвердиться в противоборстве с малышом. Силы не равны.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071678"/>
            <a:ext cx="2928958" cy="15001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Упрямство порождает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4714884"/>
            <a:ext cx="3857652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раздражительность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2643182"/>
            <a:ext cx="2357454" cy="17859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Расстройство нервной системы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1857364"/>
            <a:ext cx="2286016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лживость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785794"/>
            <a:ext cx="221457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неврозы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0633054">
            <a:off x="3220322" y="1402041"/>
            <a:ext cx="2941934" cy="3244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1078404">
            <a:off x="3624445" y="2189850"/>
            <a:ext cx="2533645" cy="3244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789960">
            <a:off x="3621047" y="2981065"/>
            <a:ext cx="2530361" cy="378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341993">
            <a:off x="2995578" y="3952980"/>
            <a:ext cx="2602034" cy="40844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3" name="Picture 1" descr="C:\Documents and Settings\Ирина\Рабочий стол\родительское собрание Кризис 3 лет\фото детей для презентации\uTLiypYrr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18364"/>
            <a:ext cx="3000396" cy="225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C:\Documents and Settings\Ирина\Рабочий стол\родительское собрание Кризис 3 лет\фото детей для презентации\preview_d9327b20d6c52dda1c75e94c991e02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28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Строптивость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/>
              <a:t> </a:t>
            </a:r>
            <a:r>
              <a:rPr lang="ru-RU" sz="3200" b="1" i="1" dirty="0" smtClean="0"/>
              <a:t>«Пойди туда не знаю куда»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dirty="0" smtClean="0"/>
              <a:t>   </a:t>
            </a:r>
          </a:p>
          <a:p>
            <a:pPr algn="ctr">
              <a:buNone/>
            </a:pPr>
            <a:r>
              <a:rPr lang="ru-RU" sz="2400" b="1" i="1" u="sng" dirty="0" smtClean="0">
                <a:solidFill>
                  <a:srgbClr val="C00000"/>
                </a:solidFill>
              </a:rPr>
              <a:t>Совет: </a:t>
            </a:r>
          </a:p>
          <a:p>
            <a:pPr algn="ctr">
              <a:buNone/>
            </a:pPr>
            <a:r>
              <a:rPr lang="ru-RU" sz="2400" b="1" i="1" dirty="0" smtClean="0"/>
              <a:t>Отвлеките ребёнка от того, что стало камнем преткновения, и через пять минут малыш неожиданно согласится с вашим предложением, забыв, что недавно возражал.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3012" name="Picture 4" descr="C:\Documents and Settings\Ирина\Рабочий стол\родительское собрание Кризис 3 лет\фото детей для презентации\1392188053_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928802"/>
            <a:ext cx="371525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929190" y="1600201"/>
            <a:ext cx="3757610" cy="432913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Своеволие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200" b="1" i="1" dirty="0" smtClean="0"/>
              <a:t>«Я сам!»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4036" name="Picture 4" descr="C:\Documents and Settings\Ирина\Рабочий стол\родительское собрание Кризис 3 лет\фото детей для презентации\preview_bc278da54a0047e87d0941e88710b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928802"/>
            <a:ext cx="3786193" cy="378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285860"/>
            <a:ext cx="4214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Совет: </a:t>
            </a:r>
          </a:p>
          <a:p>
            <a:pPr lvl="0" algn="ctr" eaLnBrk="0" hangingPunct="0"/>
            <a:r>
              <a:rPr lang="ru-RU" sz="2800" b="1" i="1" dirty="0"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озвольте малышу попробовать сделать всё самому, даже если вы уверены, что он не справится. Пусть кроха убедится в этом сам.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Ирина\Рабочий стол\родительское собрание Кризис 3 лет\фото детей для презентации\preview_556484018869874a0cc5b7bf7a7427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43050"/>
            <a:ext cx="3929069" cy="3929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1714488"/>
            <a:ext cx="38576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Совет: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algn="ctr" eaLnBrk="0" hangingPunct="0"/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Будьте спокойны, доброжелательны, но тверды в те моменты, когда вы уверены в своей правоте.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Протест - бунт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b="1" i="1" dirty="0" smtClean="0">
                <a:solidFill>
                  <a:srgbClr val="C00000"/>
                </a:solidFill>
              </a:rPr>
              <a:t>«Бунт на корабле»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Особенности развития ребенка 3-4,5 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3" descr="C:\Documents and Settings\Ирина\Рабочий стол\родительское собрание Кризис 3 лет\фото детей для презентации\images (1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285860"/>
            <a:ext cx="2164080" cy="134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Ирина\Рабочий стол\родительское собрание Кризис 3 лет\фото детей для презентации\image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572264" y="1142984"/>
            <a:ext cx="1935480" cy="151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571472" y="1428736"/>
          <a:ext cx="792961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28728" y="4572008"/>
            <a:ext cx="7072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 ранимость центральной нервной системы;</a:t>
            </a:r>
          </a:p>
          <a:p>
            <a:pPr algn="just" eaLnBrk="0" hangingPunct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•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 повышенная чувствительность мозга к воздействию окружающей среды;</a:t>
            </a:r>
          </a:p>
          <a:p>
            <a:pPr algn="just" eaLnBrk="0" hangingPunct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•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 подверженность заболеваниям, особенно нервно-психическим.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572000" y="3571876"/>
            <a:ext cx="285752" cy="92869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Обесценивание</a:t>
            </a:r>
            <a:br>
              <a:rPr lang="ru-RU" b="1" dirty="0" smtClean="0"/>
            </a:br>
            <a:r>
              <a:rPr lang="ru-RU" sz="3200" b="1" i="1" dirty="0" smtClean="0">
                <a:solidFill>
                  <a:srgbClr val="C00000"/>
                </a:solidFill>
              </a:rPr>
              <a:t>«Не нужны мне ваши книжки»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C00000"/>
                </a:solidFill>
              </a:rPr>
              <a:t>Совет: </a:t>
            </a:r>
          </a:p>
          <a:p>
            <a:pPr algn="ctr">
              <a:buNone/>
            </a:pPr>
            <a:r>
              <a:rPr lang="ru-RU" b="1" i="1" dirty="0" smtClean="0"/>
              <a:t>Существует множество развивающих занятий для ребёнка, запишите малышу в секцию, вместе займитесь лепкой, рисованием или сборкой конструктора.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6082" name="Picture 2" descr="C:\Documents and Settings\Ирина\Рабочий стол\родительское собрание Кризис 3 лет\фото детей для презентации\1392188035_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00174"/>
            <a:ext cx="2785492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 descr="C:\Documents and Settings\Ирина\Рабочий стол\родительское собрание Кризис 3 лет\фото детей для презентации\1286942129_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714752"/>
            <a:ext cx="3111111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Деспотизм </a:t>
            </a:r>
            <a:br>
              <a:rPr lang="ru-RU" b="1" dirty="0" smtClean="0"/>
            </a:br>
            <a:r>
              <a:rPr lang="ru-RU" sz="3200" b="1" i="1" dirty="0" smtClean="0">
                <a:solidFill>
                  <a:srgbClr val="C00000"/>
                </a:solidFill>
              </a:rPr>
              <a:t>«Властелин семьи»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28868"/>
            <a:ext cx="4043362" cy="3697295"/>
          </a:xfrm>
        </p:spPr>
        <p:txBody>
          <a:bodyPr/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C00000"/>
                </a:solidFill>
              </a:rPr>
              <a:t>Совет: </a:t>
            </a:r>
          </a:p>
          <a:p>
            <a:pPr algn="ctr">
              <a:buNone/>
            </a:pPr>
            <a:r>
              <a:rPr lang="ru-RU" sz="2400" b="1" i="1" dirty="0" smtClean="0"/>
              <a:t>не поддавайтесь на манипуляцию но старайтесь уделять больше времени ребёнку. Пусть малыш чувствует, что ваше внимание можно получить без капризов и истерик.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7106" name="Picture 2" descr="C:\Documents and Settings\Ирина\Рабочий стол\родительское собрание Кризис 3 лет\фото детей для презентации\1392188058_0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00240"/>
            <a:ext cx="4038600" cy="285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C:\Documents and Settings\Ирина\Рабочий стол\родительское собрание Кризис 3 лет\фото детей для презентации\images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1866900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71472" y="500042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Решение педагогических ситуаций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ea typeface="TimesNewRomanPSMT"/>
                <a:cs typeface="Times New Roman" pitchFamily="18" charset="0"/>
              </a:rPr>
              <a:t>«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Острое блюдо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ea typeface="TimesNewRomanPSMT"/>
                <a:cs typeface="Times New Roman" pitchFamily="18" charset="0"/>
              </a:rPr>
              <a:t>»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E:\564_0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572428" cy="532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Ирина\Рабочий стол\родительское собрание Кризис 3 лет\фото детей для презентации\images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560024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558235"/>
            <a:ext cx="5357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ИГРА «Тоннель»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3725866"/>
          </a:xfrm>
        </p:spPr>
        <p:txBody>
          <a:bodyPr/>
          <a:lstStyle/>
          <a:p>
            <a:r>
              <a:rPr lang="ru-RU" b="1" dirty="0" smtClean="0"/>
              <a:t>Игра «Какой он – мой ребёнок»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C:\Documents and Settings\Ирина\Рабочий стол\семинар по планированию и мониторингу\фото для семинара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428868"/>
            <a:ext cx="5458605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714512"/>
          </a:xfrm>
        </p:spPr>
        <p:txBody>
          <a:bodyPr/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Кризис –движущая сила развития.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22" name="Picture 6" descr="C:\Documents and Settings\Ирина\Рабочий стол\родительское собрание Кризис 3 лет\фото детей для презентации\1392187932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71678"/>
            <a:ext cx="6171429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571604" y="428604"/>
            <a:ext cx="6572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Что необходимо знать родителям о детском упрямстве и капризности:</a:t>
            </a:r>
          </a:p>
        </p:txBody>
      </p:sp>
      <p:pic>
        <p:nvPicPr>
          <p:cNvPr id="8195" name="Picture 3" descr="C:\Documents and Settings\Ирина\Рабочий стол\родительское собрание Кризис 3 лет\фото детей для презентации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643314"/>
            <a:ext cx="4000528" cy="268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642938" y="500063"/>
            <a:ext cx="3008312" cy="2714625"/>
          </a:xfrm>
        </p:spPr>
        <p:txBody>
          <a:bodyPr/>
          <a:lstStyle/>
          <a:p>
            <a:r>
              <a:rPr lang="ru-RU" sz="2800" dirty="0" smtClean="0">
                <a:ea typeface="Times New Roman" pitchFamily="18" charset="0"/>
                <a:cs typeface="Arial" charset="0"/>
              </a:rPr>
              <a:t>Период упрямства и капризности начинается примерно с 18 месяцев.</a:t>
            </a:r>
          </a:p>
        </p:txBody>
      </p:sp>
      <p:sp>
        <p:nvSpPr>
          <p:cNvPr id="9219" name="Текст 4"/>
          <p:cNvSpPr>
            <a:spLocks noGrp="1"/>
          </p:cNvSpPr>
          <p:nvPr>
            <p:ph type="body" sz="half" idx="2"/>
          </p:nvPr>
        </p:nvSpPr>
        <p:spPr>
          <a:xfrm>
            <a:off x="4929188" y="3286125"/>
            <a:ext cx="3757612" cy="500063"/>
          </a:xfrm>
        </p:spPr>
        <p:txBody>
          <a:bodyPr/>
          <a:lstStyle/>
          <a:p>
            <a:r>
              <a:rPr lang="ru-RU" sz="2800" b="1" dirty="0" smtClean="0">
                <a:cs typeface="Times New Roman" pitchFamily="18" charset="0"/>
              </a:rPr>
              <a:t>Случайные приступы упрямства в более старшем возрасте - тоже вещь вполне нормальная.</a:t>
            </a:r>
            <a:endParaRPr lang="ru-RU" sz="2800" b="1" dirty="0" smtClean="0"/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1813" y="357188"/>
            <a:ext cx="2300287" cy="28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57813" y="1857375"/>
            <a:ext cx="32861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Как правило, фаза эта заканчивается к 3, 5—4 годам. 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223" name="Picture 7" descr="C:\Documents and Settings\Ирина\Рабочий стол\родительское собрание Кризис 3 лет\фото детей для презентации\images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7181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C:\Documents and Settings\Ирина\Рабочий стол\родительское собрание Кризис 3 лет\фото детей для презентации\images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714884"/>
            <a:ext cx="2476499" cy="164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38" y="571500"/>
            <a:ext cx="8001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+mn-lt"/>
                <a:cs typeface="Times New Roman" pitchFamily="18" charset="0"/>
              </a:rPr>
              <a:t>Пик упрямства приходится на 2, 5—3 года жизни.</a:t>
            </a:r>
            <a:endParaRPr lang="ru-RU" sz="2800" b="1" dirty="0">
              <a:latin typeface="+mn-lt"/>
            </a:endParaRPr>
          </a:p>
        </p:txBody>
      </p:sp>
      <p:pic>
        <p:nvPicPr>
          <p:cNvPr id="10243" name="Picture 2" descr="C:\Documents and Settings\Ирина\Рабочий стол\родительское собрание Кризис 3 лет\фото детей для презентации\1286942114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85875"/>
            <a:ext cx="4319587" cy="376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Documents and Settings\Ирина\Рабочий стол\родительское собрание Кризис 3 лет\фото детей для презентации\1324301023_chto-delat-esli-rebenok-kaprizny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3429000"/>
            <a:ext cx="4319587" cy="293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500063"/>
            <a:ext cx="8001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555555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>
                <a:latin typeface="+mn-lt"/>
                <a:cs typeface="Times New Roman" pitchFamily="18" charset="0"/>
              </a:rPr>
              <a:t>Мальчики упрямятся сильнее, чем девочки.</a:t>
            </a:r>
          </a:p>
        </p:txBody>
      </p:sp>
      <p:pic>
        <p:nvPicPr>
          <p:cNvPr id="11267" name="Picture 2" descr="C:\Documents and Settings\Ирина\Рабочий стол\родительское собрание Кризис 3 лет\фото детей для презентации\1392187952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28688"/>
            <a:ext cx="4335463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3" descr="C:\Documents and Settings\Ирина\Рабочий стол\родительское собрание Кризис 3 лет\фото детей для презентации\1392188005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928938"/>
            <a:ext cx="4064000" cy="354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4" descr="C:\Documents and Settings\Ирина\Рабочий стол\родительское собрание Кризис 3 лет\фото детей для презентации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1000125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5" descr="C:\Documents and Settings\Ирина\Рабочий стол\родительское собрание Кризис 3 лет\фото детей для презентации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357688"/>
            <a:ext cx="2838450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571500"/>
            <a:ext cx="8001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latin typeface="+mn-lt"/>
                <a:cs typeface="Times New Roman" pitchFamily="18" charset="0"/>
              </a:rPr>
              <a:t>Девочки капризничают чаше, чем мальчики.</a:t>
            </a:r>
          </a:p>
        </p:txBody>
      </p:sp>
      <p:pic>
        <p:nvPicPr>
          <p:cNvPr id="12291" name="Picture 2" descr="C:\Documents and Settings\Ирина\Рабочий стол\родительское собрание Кризис 3 лет\фото детей для презентации\1324814903_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071563"/>
            <a:ext cx="3798887" cy="28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3" descr="C:\Documents and Settings\Ирина\Рабочий стол\родительское собрание Кризис 3 лет\фото детей для презентации\1392187980_03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429000"/>
            <a:ext cx="4068762" cy="28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4" descr="C:\Documents and Settings\Ирина\Рабочий стол\родительское собрание Кризис 3 лет\фото детей для презентации\1392187986_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3786190"/>
            <a:ext cx="1947640" cy="258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5" descr="C:\Documents and Settings\Ирина\Рабочий стол\родительское собрание Кризис 3 лет\фото детей для презентации\images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85875"/>
            <a:ext cx="3343274" cy="221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642938"/>
            <a:ext cx="8001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latin typeface="+mn-lt"/>
                <a:cs typeface="Times New Roman" pitchFamily="18" charset="0"/>
              </a:rPr>
              <a:t>В кризисный период приступы упрямства и капризности случаются у детей по 5 раз в день. У некоторых </a:t>
            </a:r>
            <a:r>
              <a:rPr lang="ru-RU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— до 19 раз</a:t>
            </a:r>
            <a:r>
              <a:rPr lang="ru-RU" sz="2800" b="1" dirty="0">
                <a:latin typeface="+mn-lt"/>
                <a:cs typeface="Times New Roman" pitchFamily="18" charset="0"/>
              </a:rPr>
              <a:t>!</a:t>
            </a:r>
          </a:p>
        </p:txBody>
      </p:sp>
      <p:pic>
        <p:nvPicPr>
          <p:cNvPr id="13315" name="Picture 7" descr="C:\Documents and Settings\Ирина\Рабочий стол\родительское собрание Кризис 3 лет\фото детей для презентации\c86f97c2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500313"/>
            <a:ext cx="7999412" cy="28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575</Words>
  <Application>Microsoft Office PowerPoint</Application>
  <PresentationFormat>Экран (4:3)</PresentationFormat>
  <Paragraphs>84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 Родительское собрание «КАК ПРЕОДОЛЕТЬ КРИЗИС  3-ЛЕТНЕГО ВОЗРАСТА» подготовила  заместитель заведующего по ВМР  Коновалова Ольга Вячеславовна    </vt:lpstr>
      <vt:lpstr> Особенности развития ребенка 3-4,5 лет </vt:lpstr>
      <vt:lpstr> Кризис –движущая сила развития.  </vt:lpstr>
      <vt:lpstr>Слайд 4</vt:lpstr>
      <vt:lpstr>Период упрямства и капризности начинается примерно с 18 месяцев.</vt:lpstr>
      <vt:lpstr>Слайд 6</vt:lpstr>
      <vt:lpstr>Слайд 7</vt:lpstr>
      <vt:lpstr>Слайд 8</vt:lpstr>
      <vt:lpstr>Слайд 9</vt:lpstr>
      <vt:lpstr>Слайд 10</vt:lpstr>
      <vt:lpstr>Упражнение «Что меня в моём ребёнке огорчает, а что радует» </vt:lpstr>
      <vt:lpstr>Слайд 12</vt:lpstr>
      <vt:lpstr> Негативизм «Как угодно , лишь бы не так!»  </vt:lpstr>
      <vt:lpstr>  Не путайте негативизм с непослушанием. </vt:lpstr>
      <vt:lpstr>   Упрямство «Я так решил!» </vt:lpstr>
      <vt:lpstr>Слайд 16</vt:lpstr>
      <vt:lpstr> Строптивость   «Пойди туда не знаю куда»</vt:lpstr>
      <vt:lpstr>Своеволие «Я сам!»</vt:lpstr>
      <vt:lpstr>Протест - бунт  «Бунт на корабле»</vt:lpstr>
      <vt:lpstr> Обесценивание «Не нужны мне ваши книжки» </vt:lpstr>
      <vt:lpstr> Деспотизм  «Властелин семьи» </vt:lpstr>
      <vt:lpstr>Слайд 22</vt:lpstr>
      <vt:lpstr>Слайд 23</vt:lpstr>
      <vt:lpstr>Игра «Какой он – мой ребёнок»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Admin</cp:lastModifiedBy>
  <cp:revision>58</cp:revision>
  <dcterms:created xsi:type="dcterms:W3CDTF">2011-01-05T18:53:09Z</dcterms:created>
  <dcterms:modified xsi:type="dcterms:W3CDTF">2017-01-30T08:22:29Z</dcterms:modified>
</cp:coreProperties>
</file>