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65" r:id="rId4"/>
    <p:sldId id="257" r:id="rId5"/>
    <p:sldId id="258" r:id="rId6"/>
    <p:sldId id="259" r:id="rId7"/>
    <p:sldId id="263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4" autoAdjust="0"/>
  </p:normalViewPr>
  <p:slideViewPr>
    <p:cSldViewPr>
      <p:cViewPr>
        <p:scale>
          <a:sx n="86" d="100"/>
          <a:sy n="86" d="100"/>
        </p:scale>
        <p:origin x="-9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367DA-CCEB-4484-A271-B46715A7A46B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9ED9C-DDC2-41A9-80A1-8BC6BD9E7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1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BFD9-21B4-475F-A74D-90ECF5B60296}" type="datetime1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A9CC-7D20-41FF-A610-333E91D2AB63}" type="datetime1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8AC7-04D4-49E3-BC84-90DDE9826F5A}" type="datetime1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F9B1-3057-4AFA-87BD-4C786B0C36E1}" type="datetime1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DC8F-1788-40DF-AEAA-952EA1670853}" type="datetime1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7454-9E78-4F55-AAE0-8D48BDB7A4FF}" type="datetime1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99A6-5993-4A50-9963-05931FE9EAAC}" type="datetime1">
              <a:rPr lang="ru-RU" smtClean="0"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D5EE-015E-4457-A02A-C55B7F4F45CA}" type="datetime1">
              <a:rPr lang="ru-RU" smtClean="0"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CD292-C688-49D0-BBF6-D0EE050EAADE}" type="datetime1">
              <a:rPr lang="ru-RU" smtClean="0"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AD1A-E1DB-4773-A08E-251184ECB22E}" type="datetime1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D754-8A25-45AE-9080-866FAAA9A46E}" type="datetime1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CDBE2-27B8-465C-902B-FE754937747E}" type="datetime1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315416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Пирожки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81924" y="4005064"/>
            <a:ext cx="6400800" cy="216923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Я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пеку, п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еку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пеку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Деткам всем по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пирожку.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для милой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всем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мамочки.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Испеку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 пряничка.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Кушай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кушай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мамочка.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Вкусные два пряничка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ребяток позову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Пирожками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угощу.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12616"/>
            <a:ext cx="8568953" cy="252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91679" y="520804"/>
            <a:ext cx="5607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32897"/>
            <a:ext cx="3456384" cy="28251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32240" y="1296130"/>
            <a:ext cx="224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Муз. А.Филиппенко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2594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Сл. Н</a:t>
            </a:r>
            <a:r>
              <a:rPr lang="ru-RU" dirty="0" smtClean="0"/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Кукловской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3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0800" cmpd="sng">
            <a:gradFill flip="none" rotWithShape="1">
              <a:gsLst>
                <a:gs pos="0">
                  <a:srgbClr val="A603AB">
                    <a:lumMod val="0"/>
                    <a:lumOff val="100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</a:ln>
          <a:effectLst>
            <a:glow rad="152400">
              <a:schemeClr val="accent1">
                <a:alpha val="40000"/>
              </a:schemeClr>
            </a:glow>
            <a:outerShdw blurRad="114300" sx="200000" sy="200000" algn="ctr" rotWithShape="0">
              <a:srgbClr val="000000">
                <a:alpha val="38000"/>
              </a:srgbClr>
            </a:outerShdw>
            <a:reflection stA="45000" endPos="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extrusionH="76200" contourW="12700">
            <a:bevelT w="165100" prst="coolSlant"/>
            <a:bevelB/>
            <a:extrusionClr>
              <a:srgbClr val="FF00FF"/>
            </a:extrusionClr>
            <a:contourClr>
              <a:srgbClr val="FF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52159" y="0"/>
            <a:ext cx="9144000" cy="6858000"/>
          </a:xfrm>
          <a:prstGeom prst="rect">
            <a:avLst/>
          </a:prstGeom>
          <a:noFill/>
          <a:ln w="190500" cmpd="sng">
            <a:gradFill flip="none" rotWithShape="1">
              <a:gsLst>
                <a:gs pos="0">
                  <a:srgbClr val="A603AB">
                    <a:lumMod val="0"/>
                    <a:lumOff val="100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</a:ln>
          <a:effectLst>
            <a:glow rad="152400">
              <a:schemeClr val="accent1">
                <a:alpha val="40000"/>
              </a:schemeClr>
            </a:glow>
            <a:outerShdw blurRad="114300" sx="200000" sy="200000" algn="ctr" rotWithShape="0">
              <a:srgbClr val="000000">
                <a:alpha val="38000"/>
              </a:srgbClr>
            </a:outerShdw>
            <a:reflection stA="45000" endPos="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extrusionH="76200" contourW="12700">
            <a:bevelT w="165100" prst="coolSlant"/>
            <a:bevelB/>
            <a:extrusionClr>
              <a:srgbClr val="FF00FF"/>
            </a:extrusionClr>
            <a:contourClr>
              <a:srgbClr val="FF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42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35" y="1556793"/>
            <a:ext cx="8535445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26" y="2419892"/>
            <a:ext cx="8498246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26" y="3750150"/>
            <a:ext cx="849824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772" y="0"/>
            <a:ext cx="8437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Марш юных космонавтов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27977" y="1334889"/>
            <a:ext cx="216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Муз. А.Филиппенко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079" y="1334889"/>
            <a:ext cx="1707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Сл. Т.Волгиной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633" y="633463"/>
            <a:ext cx="5326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</a:t>
            </a:r>
            <a:r>
              <a:rPr lang="ru-RU" sz="54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r>
              <a:rPr lang="ru-RU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r>
              <a:rPr lang="ru-RU" sz="5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</a:t>
            </a:r>
            <a:r>
              <a:rPr lang="ru-RU" sz="54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r>
              <a:rPr lang="ru-RU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r>
              <a:rPr lang="ru-RU" sz="5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" y="4837892"/>
            <a:ext cx="1970423" cy="20201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39752" y="522920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героев – космонавтов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Не хотим 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отставать: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ребята-соколята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Будем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скоро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 летать!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29526" y="4920058"/>
            <a:ext cx="37519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Припев</a:t>
            </a:r>
            <a:r>
              <a:rPr lang="ru-RU" dirty="0" smtClean="0"/>
              <a:t>:</a:t>
            </a:r>
          </a:p>
          <a:p>
            <a:r>
              <a:rPr lang="ru-RU" dirty="0"/>
              <a:t>Космонавты </a:t>
            </a:r>
            <a:r>
              <a:rPr lang="ru-RU" dirty="0" smtClean="0"/>
              <a:t>захотят-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 на звезды </a:t>
            </a:r>
            <a:r>
              <a:rPr lang="ru-RU" dirty="0" smtClean="0"/>
              <a:t>полетят!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Космонавты, космонавты,</a:t>
            </a:r>
            <a:br>
              <a:rPr lang="ru-RU" dirty="0"/>
            </a:br>
            <a:r>
              <a:rPr lang="ru-RU" dirty="0"/>
              <a:t>Вам привет от всех ребят!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mpd="sng">
            <a:gradFill flip="none" rotWithShape="1">
              <a:gsLst>
                <a:gs pos="0">
                  <a:srgbClr val="A603AB">
                    <a:lumMod val="0"/>
                    <a:lumOff val="100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</a:ln>
          <a:effectLst>
            <a:glow rad="152400">
              <a:schemeClr val="accent1">
                <a:alpha val="40000"/>
              </a:schemeClr>
            </a:glow>
            <a:outerShdw blurRad="114300" sx="200000" sy="200000" algn="ctr" rotWithShape="0">
              <a:srgbClr val="000000">
                <a:alpha val="38000"/>
              </a:srgbClr>
            </a:outerShdw>
            <a:reflection stA="45000" endPos="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extrusionH="76200" contourW="12700">
            <a:bevelT w="165100" prst="coolSlant"/>
            <a:bevelB/>
            <a:extrusionClr>
              <a:srgbClr val="FF00FF"/>
            </a:extrusionClr>
            <a:contourClr>
              <a:srgbClr val="FF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2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3" y="0"/>
            <a:ext cx="8984337" cy="6858000"/>
          </a:xfrm>
          <a:prstGeom prst="rect">
            <a:avLst/>
          </a:prstGeom>
          <a:noFill/>
          <a:ln w="419100" cmpd="sng">
            <a:gradFill flip="none" rotWithShape="1">
              <a:gsLst>
                <a:gs pos="0">
                  <a:srgbClr val="A603AB">
                    <a:lumMod val="0"/>
                    <a:lumOff val="100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</a:ln>
          <a:effectLst>
            <a:glow rad="152400">
              <a:schemeClr val="accent1">
                <a:alpha val="40000"/>
              </a:schemeClr>
            </a:glow>
            <a:outerShdw blurRad="114300" sx="200000" sy="200000" algn="ctr" rotWithShape="0">
              <a:srgbClr val="000000">
                <a:alpha val="38000"/>
              </a:srgbClr>
            </a:outerShdw>
            <a:reflection stA="45000" endPos="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extrusionH="76200" contourW="12700">
            <a:bevelT w="165100" prst="coolSlant"/>
            <a:bevelB/>
            <a:extrusionClr>
              <a:srgbClr val="FF00FF"/>
            </a:extrusionClr>
            <a:contourClr>
              <a:srgbClr val="FF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96752"/>
            <a:ext cx="842493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музыке, как и во всех областях развития детей, прослеживается тенденция к еще более раннему обучению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Первое с чего начинается обучение музыке – это основы музыкальной грамоты.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Сборник «Цветные песенки» поможет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сделать это педагогам и родителям при помощи интересной методики – цветные ноты.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этого необходимо только изучить с ребенком цвета нот, взять цветные диатонические колокольчики и начать играть песенки.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6119" y="476672"/>
            <a:ext cx="85471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58317"/>
            <a:ext cx="8062304" cy="256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96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3608" y="0"/>
            <a:ext cx="690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FF"/>
                </a:solidFill>
                <a:effectLst/>
                <a:latin typeface="Times New Roman" pitchFamily="18" charset="0"/>
                <a:cs typeface="Times New Roman" pitchFamily="18" charset="0"/>
              </a:rPr>
              <a:t>Продолжение следует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5292" y="649272"/>
            <a:ext cx="88204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Музыкальный руководитель</a:t>
            </a:r>
            <a:endParaRPr lang="ru-RU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1196752"/>
            <a:ext cx="45316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Воротынцева.М.В.</a:t>
            </a:r>
            <a:endParaRPr lang="ru-RU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601458"/>
            <a:ext cx="2699791" cy="325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05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431973"/>
            <a:ext cx="6400800" cy="1752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иду я вверх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спускаюсь вниз.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4207" y="-107248"/>
            <a:ext cx="33847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Лесенка</a:t>
            </a:r>
            <a:endParaRPr lang="ru-RU" sz="66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2716" y="539083"/>
            <a:ext cx="5607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5400" b="1" cap="none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cap="none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5400" b="1" cap="none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4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5400" b="1" cap="none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cap="none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4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cap="none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4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0272" y="1321823"/>
            <a:ext cx="209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Муз. Е.Тиличеевой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358862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Сл. М.Долинова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88840"/>
            <a:ext cx="842493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067"/>
            <a:ext cx="5580112" cy="2966458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mpd="sng">
            <a:gradFill flip="none" rotWithShape="1">
              <a:gsLst>
                <a:gs pos="0">
                  <a:srgbClr val="A603AB">
                    <a:lumMod val="0"/>
                    <a:lumOff val="100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</a:ln>
          <a:effectLst>
            <a:glow rad="152400">
              <a:schemeClr val="accent1">
                <a:alpha val="40000"/>
              </a:schemeClr>
            </a:glow>
            <a:outerShdw blurRad="114300" sx="200000" sy="200000" algn="ctr" rotWithShape="0">
              <a:srgbClr val="000000">
                <a:alpha val="38000"/>
              </a:srgbClr>
            </a:outerShdw>
            <a:reflection stA="45000" endPos="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extrusionH="76200" contourW="12700">
            <a:bevelT w="165100" prst="coolSlant"/>
            <a:bevelB/>
            <a:extrusionClr>
              <a:srgbClr val="FF00FF"/>
            </a:extrusionClr>
            <a:contourClr>
              <a:srgbClr val="FF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5545" y="2276872"/>
            <a:ext cx="5472608" cy="36003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660712"/>
            <a:ext cx="6400800" cy="8402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08720"/>
            <a:ext cx="8640961" cy="350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5" y="-140481"/>
            <a:ext cx="6559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что за теремок?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59521" y="418541"/>
            <a:ext cx="42226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40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40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9" y="4411727"/>
            <a:ext cx="2639213" cy="24462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82115" y="4293096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1.Это что за теремок?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Ля-ля-ля-ля-ля-ля-ля.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трубы идёт дымок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Ля-ля-ля-ля-ля-ля-ля.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Пахнет кашей из окна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Ля-ля-ля-ля-ля-ля-ля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Чья-то песенка слышна.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Ля-ля-ля-ля-ля-ля-ля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92688" y="4272677"/>
            <a:ext cx="2592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2.Здесь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живут, наверно, мышки?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нет, нет.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заиньки трусишки?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нет, нет.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 в тереме живёт?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Звонко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песенки поёт?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живут ребята,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дошколята.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4248" y="59818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Муз. Л.Олиферовой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9456" y="587818"/>
            <a:ext cx="231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Сл. Л.Олиферовой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mpd="sng">
            <a:gradFill flip="none" rotWithShape="1">
              <a:gsLst>
                <a:gs pos="0">
                  <a:srgbClr val="A603AB">
                    <a:lumMod val="0"/>
                    <a:lumOff val="100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</a:ln>
          <a:effectLst>
            <a:glow rad="152400">
              <a:schemeClr val="accent1">
                <a:alpha val="40000"/>
              </a:schemeClr>
            </a:glow>
            <a:outerShdw blurRad="114300" sx="200000" sy="200000" algn="ctr" rotWithShape="0">
              <a:srgbClr val="000000">
                <a:alpha val="38000"/>
              </a:srgbClr>
            </a:outerShdw>
            <a:reflection stA="45000" endPos="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extrusionH="76200" contourW="12700">
            <a:bevelT w="165100" prst="coolSlant"/>
            <a:bevelB/>
            <a:extrusionClr>
              <a:srgbClr val="FF00FF"/>
            </a:extrusionClr>
            <a:contourClr>
              <a:srgbClr val="FF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8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00808"/>
            <a:ext cx="8496945" cy="226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34587" y="-19500"/>
            <a:ext cx="3422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Горошина</a:t>
            </a:r>
            <a:endParaRPr lang="ru-RU" sz="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37342" y="11815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Муз. В.Карасёвой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1489" y="1197988"/>
            <a:ext cx="164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Сл.Н.Френкель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24131" y="442165"/>
            <a:ext cx="5607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54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5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54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4496053"/>
            <a:ext cx="24626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дороге Петя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шел,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горошину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нашел,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горошина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упала,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окатилась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пропала.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Ох, Ох,  Ох, Ох!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де-то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вырастет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горох?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5" y="3933056"/>
            <a:ext cx="3672408" cy="288032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mpd="sng">
            <a:gradFill flip="none" rotWithShape="1">
              <a:gsLst>
                <a:gs pos="0">
                  <a:srgbClr val="A603AB">
                    <a:lumMod val="0"/>
                    <a:lumOff val="100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</a:ln>
          <a:effectLst>
            <a:glow rad="152400">
              <a:schemeClr val="accent1">
                <a:alpha val="40000"/>
              </a:schemeClr>
            </a:glow>
            <a:outerShdw blurRad="114300" sx="200000" sy="200000" algn="ctr" rotWithShape="0">
              <a:srgbClr val="000000">
                <a:alpha val="38000"/>
              </a:srgbClr>
            </a:outerShdw>
            <a:reflection stA="45000" endPos="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extrusionH="76200" contourW="12700">
            <a:bevelT w="165100" prst="coolSlant"/>
            <a:bevelB/>
            <a:extrusionClr>
              <a:srgbClr val="FF00FF"/>
            </a:extrusionClr>
            <a:contourClr>
              <a:srgbClr val="FF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21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44208" y="5568144"/>
            <a:ext cx="2133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59" y="764704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5400" b="1" cap="all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54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54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cap="all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4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4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5400" b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67226" y="287440"/>
            <a:ext cx="54495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Воротынцева Марина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381"/>
            <a:ext cx="8892479" cy="31474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349" y="4293096"/>
            <a:ext cx="2592288" cy="22145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5" y="4619701"/>
            <a:ext cx="1847318" cy="22145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48" y="4588872"/>
            <a:ext cx="2122982" cy="203189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1844824"/>
            <a:ext cx="2952327" cy="196821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 cmpd="sng">
            <a:gradFill flip="none" rotWithShape="1">
              <a:gsLst>
                <a:gs pos="0">
                  <a:srgbClr val="A603AB">
                    <a:lumMod val="0"/>
                    <a:lumOff val="100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</a:ln>
          <a:effectLst>
            <a:glow rad="152400">
              <a:schemeClr val="accent1">
                <a:alpha val="40000"/>
              </a:schemeClr>
            </a:glow>
            <a:outerShdw blurRad="114300" sx="200000" sy="200000" algn="ctr" rotWithShape="0">
              <a:srgbClr val="000000">
                <a:alpha val="38000"/>
              </a:srgbClr>
            </a:outerShdw>
            <a:reflection stA="45000" endPos="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extrusionH="76200" contourW="12700">
            <a:bevelT w="165100" prst="coolSlant"/>
            <a:bevelB/>
            <a:extrusionClr>
              <a:srgbClr val="FF00FF"/>
            </a:extrusionClr>
            <a:contourClr>
              <a:srgbClr val="FF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06" y="4483303"/>
            <a:ext cx="2366341" cy="203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4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7"/>
            <a:ext cx="8352928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3884" y="0"/>
            <a:ext cx="4310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Скок-поскок</a:t>
            </a:r>
            <a:endParaRPr lang="ru-RU" sz="54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5148" y="650305"/>
            <a:ext cx="5607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54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5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54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4187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Русская народная попевка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5662" y="1388969"/>
            <a:ext cx="244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Обр. Г. Левкодимова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4077072"/>
            <a:ext cx="46615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Скок, скок, поскок,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Молодой дроздок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 водичку пошел,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Молодичку нашел.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2880320" cy="2698052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6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mpd="sng">
            <a:gradFill flip="none" rotWithShape="1">
              <a:gsLst>
                <a:gs pos="0">
                  <a:srgbClr val="A603AB">
                    <a:lumMod val="0"/>
                    <a:lumOff val="100000"/>
                  </a:srgbClr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</a:ln>
          <a:effectLst>
            <a:glow rad="152400">
              <a:schemeClr val="accent1">
                <a:alpha val="40000"/>
              </a:schemeClr>
            </a:glow>
            <a:outerShdw blurRad="114300" sx="200000" sy="200000" algn="ctr" rotWithShape="0">
              <a:srgbClr val="000000">
                <a:alpha val="38000"/>
              </a:srgbClr>
            </a:outerShdw>
            <a:reflection stA="45000" endPos="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extrusionH="76200" contourW="12700">
            <a:bevelT w="165100" prst="coolSlant"/>
            <a:bevelB/>
            <a:extrusionClr>
              <a:srgbClr val="FF00FF"/>
            </a:extrusionClr>
            <a:contourClr>
              <a:srgbClr val="FF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7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31170" y="-171400"/>
            <a:ext cx="2180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Кукла</a:t>
            </a:r>
            <a:endParaRPr lang="ru-RU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8432" y="404664"/>
            <a:ext cx="5326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</a:t>
            </a:r>
            <a:r>
              <a:rPr lang="ru-RU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r>
              <a:rPr lang="ru-RU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r>
              <a:rPr lang="ru-RU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</a:t>
            </a:r>
            <a:r>
              <a:rPr lang="ru-RU" sz="5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r>
              <a:rPr lang="ru-RU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r>
              <a:rPr lang="ru-RU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01" y="1844824"/>
            <a:ext cx="835292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82217" y="1198493"/>
            <a:ext cx="3604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 меня есть кукла, хороша собой.</a:t>
            </a:r>
          </a:p>
          <a:p>
            <a:r>
              <a:rPr lang="ru-RU" dirty="0" smtClean="0"/>
              <a:t>Красные ботинки, бантик голубой!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6" y="177850"/>
            <a:ext cx="1823472" cy="16669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60" y="4725144"/>
            <a:ext cx="2754229" cy="198884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01" y="3501009"/>
            <a:ext cx="8352927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69514" y="2780928"/>
            <a:ext cx="1912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Часы</a:t>
            </a:r>
            <a:endParaRPr lang="ru-RU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5013176"/>
            <a:ext cx="33821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Часы стучат: тик-так, тик-так,</a:t>
            </a:r>
          </a:p>
          <a:p>
            <a:r>
              <a:rPr lang="ru-RU" dirty="0" smtClean="0"/>
              <a:t>Часы ворчат: тик-так, тик-так.</a:t>
            </a:r>
          </a:p>
          <a:p>
            <a:r>
              <a:rPr lang="ru-RU" dirty="0" smtClean="0"/>
              <a:t>Считать минуты не пустяк:</a:t>
            </a:r>
          </a:p>
          <a:p>
            <a:r>
              <a:rPr lang="ru-RU" dirty="0" smtClean="0"/>
              <a:t>Тик-так, тик-так, тик-так, тик-так.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mpd="sng">
            <a:gradFill flip="none" rotWithShape="1">
              <a:gsLst>
                <a:gs pos="0">
                  <a:srgbClr val="A603AB">
                    <a:lumMod val="0"/>
                    <a:lumOff val="100000"/>
                  </a:srgbClr>
                </a:gs>
                <a:gs pos="22000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</a:ln>
          <a:effectLst>
            <a:glow rad="152400">
              <a:schemeClr val="accent1">
                <a:alpha val="40000"/>
              </a:schemeClr>
            </a:glow>
            <a:outerShdw blurRad="114300" sx="200000" sy="200000" algn="ctr" rotWithShape="0">
              <a:srgbClr val="000000">
                <a:alpha val="38000"/>
              </a:srgbClr>
            </a:outerShdw>
            <a:reflection stA="45000" endPos="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extrusionH="76200" contourW="12700">
            <a:bevelT w="165100" prst="coolSlant"/>
            <a:bevelB/>
            <a:extrusionClr>
              <a:srgbClr val="FF00FF"/>
            </a:extrusionClr>
            <a:contourClr>
              <a:srgbClr val="FF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7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335</Words>
  <Application>Microsoft Office PowerPoint</Application>
  <PresentationFormat>Экран (4:3)</PresentationFormat>
  <Paragraphs>85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Пирожки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 Маришенька</dc:creator>
  <cp:lastModifiedBy>Пользователь Windows</cp:lastModifiedBy>
  <cp:revision>37</cp:revision>
  <dcterms:created xsi:type="dcterms:W3CDTF">2017-11-11T12:11:37Z</dcterms:created>
  <dcterms:modified xsi:type="dcterms:W3CDTF">2017-11-14T17:40:54Z</dcterms:modified>
</cp:coreProperties>
</file>