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7"/>
  </p:notesMasterIdLst>
  <p:sldIdLst>
    <p:sldId id="256" r:id="rId2"/>
    <p:sldId id="375" r:id="rId3"/>
    <p:sldId id="308" r:id="rId4"/>
    <p:sldId id="338" r:id="rId5"/>
    <p:sldId id="310" r:id="rId6"/>
    <p:sldId id="347" r:id="rId7"/>
    <p:sldId id="328" r:id="rId8"/>
    <p:sldId id="339" r:id="rId9"/>
    <p:sldId id="377" r:id="rId10"/>
    <p:sldId id="378" r:id="rId11"/>
    <p:sldId id="371" r:id="rId12"/>
    <p:sldId id="295" r:id="rId13"/>
    <p:sldId id="350" r:id="rId14"/>
    <p:sldId id="362" r:id="rId15"/>
    <p:sldId id="352" r:id="rId16"/>
    <p:sldId id="376" r:id="rId17"/>
    <p:sldId id="360" r:id="rId18"/>
    <p:sldId id="370" r:id="rId19"/>
    <p:sldId id="366" r:id="rId20"/>
    <p:sldId id="302" r:id="rId21"/>
    <p:sldId id="367" r:id="rId22"/>
    <p:sldId id="369" r:id="rId23"/>
    <p:sldId id="373" r:id="rId24"/>
    <p:sldId id="343" r:id="rId25"/>
    <p:sldId id="34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244" y="-5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3811B-BCC4-4CB6-9BFB-E2B2ECB02F98}" type="datetimeFigureOut">
              <a:rPr lang="ru-RU" smtClean="0"/>
              <a:t>06.09.2017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2FB1F-67C6-452C-BEED-316094B13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790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2FB1F-67C6-452C-BEED-316094B137B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54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6A226-E140-435F-85ED-F9E93BCEAC69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AE28-95F3-47F0-BA3D-B9E75901F1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6A226-E140-435F-85ED-F9E93BCEAC69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AE28-95F3-47F0-BA3D-B9E75901F1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6A226-E140-435F-85ED-F9E93BCEAC69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AE28-95F3-47F0-BA3D-B9E75901F1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6A226-E140-435F-85ED-F9E93BCEAC69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AE28-95F3-47F0-BA3D-B9E75901F1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6A226-E140-435F-85ED-F9E93BCEAC69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AE28-95F3-47F0-BA3D-B9E75901F1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6A226-E140-435F-85ED-F9E93BCEAC69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AE28-95F3-47F0-BA3D-B9E75901F1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6A226-E140-435F-85ED-F9E93BCEAC69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AE28-95F3-47F0-BA3D-B9E75901F1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6A226-E140-435F-85ED-F9E93BCEAC69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AE28-95F3-47F0-BA3D-B9E75901F1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6A226-E140-435F-85ED-F9E93BCEAC69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AE28-95F3-47F0-BA3D-B9E75901F1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6A226-E140-435F-85ED-F9E93BCEAC69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AE28-95F3-47F0-BA3D-B9E75901F1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6A226-E140-435F-85ED-F9E93BCEAC69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AE28-95F3-47F0-BA3D-B9E75901F1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6A226-E140-435F-85ED-F9E93BCEAC69}" type="datetimeFigureOut">
              <a:rPr lang="ru-RU" smtClean="0"/>
              <a:pPr/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7AE28-95F3-47F0-BA3D-B9E75901F11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pr-e-m.ru/photos/image/aHR0cDovL3BlZHNvdmV0LnN1L19sZC8zNTQvNjQ2MzM2MzUuanB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14290"/>
            <a:ext cx="8572560" cy="4143404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бюджетное дошкольное образовательное учреждение  детский сад № 6 « Солнышко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800" b="1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4000" b="1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Arial Black" pitchFamily="34" charset="0"/>
              </a:rPr>
              <a:t>«</a:t>
            </a:r>
            <a:r>
              <a:rPr lang="ru-RU" sz="3200" b="1" dirty="0" smtClean="0">
                <a:solidFill>
                  <a:srgbClr val="FF0000"/>
                </a:solidFill>
                <a:latin typeface="Calibri" pitchFamily="34" charset="0"/>
              </a:rPr>
              <a:t>Создание </a:t>
            </a:r>
            <a:r>
              <a:rPr lang="ru-RU" sz="3200" b="1" dirty="0">
                <a:solidFill>
                  <a:srgbClr val="FF0000"/>
                </a:solidFill>
                <a:latin typeface="Calibri" pitchFamily="34" charset="0"/>
              </a:rPr>
              <a:t>благоприятной развивающей</a:t>
            </a:r>
            <a:r>
              <a:rPr lang="ru-RU" sz="3200" b="1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Calibri" pitchFamily="34" charset="0"/>
              </a:rPr>
              <a:t> предметно- пространственной среды в группе </a:t>
            </a:r>
            <a:br>
              <a:rPr lang="ru-RU" sz="3200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Calibri" pitchFamily="34" charset="0"/>
              </a:rPr>
              <a:t>в соответствии с </a:t>
            </a:r>
            <a:r>
              <a:rPr lang="ru-RU" sz="3200" b="1" smtClean="0">
                <a:solidFill>
                  <a:srgbClr val="FF0000"/>
                </a:solidFill>
                <a:latin typeface="Calibri" pitchFamily="34" charset="0"/>
              </a:rPr>
              <a:t>принципами </a:t>
            </a:r>
            <a:r>
              <a:rPr lang="ru-RU" sz="3200" b="1" smtClean="0">
                <a:solidFill>
                  <a:srgbClr val="FF0000"/>
                </a:solidFill>
                <a:latin typeface="Calibri" pitchFamily="34" charset="0"/>
              </a:rPr>
              <a:t>ФГОС ДО</a:t>
            </a:r>
            <a:r>
              <a:rPr lang="ru-RU" sz="4000" b="1" smtClean="0">
                <a:solidFill>
                  <a:srgbClr val="FF0000"/>
                </a:solidFill>
                <a:latin typeface="Arial Black" pitchFamily="34" charset="0"/>
              </a:rPr>
              <a:t>»</a:t>
            </a:r>
            <a:endParaRPr lang="ru-RU" sz="4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79514" y="4429132"/>
            <a:ext cx="3000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Воспитатель  : </a:t>
            </a:r>
            <a:r>
              <a:rPr lang="ru-RU" sz="2400" b="1" dirty="0" err="1" smtClean="0">
                <a:solidFill>
                  <a:srgbClr val="002060"/>
                </a:solidFill>
              </a:rPr>
              <a:t>Лапштанова</a:t>
            </a:r>
            <a:r>
              <a:rPr lang="ru-RU" sz="2400" b="1" dirty="0" smtClean="0">
                <a:solidFill>
                  <a:srgbClr val="002060"/>
                </a:solidFill>
              </a:rPr>
              <a:t> А.И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1880" y="6237312"/>
            <a:ext cx="167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Лукоянов</a:t>
            </a:r>
            <a:r>
              <a:rPr lang="ru-RU" b="1" dirty="0" smtClean="0">
                <a:solidFill>
                  <a:srgbClr val="002060"/>
                </a:solidFill>
              </a:rPr>
              <a:t> 2015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r-e-m.ru/photos/image/aHR0cDovL3BlZHNvdmV0LnN1L19sZC8zNTQvNjQ2MzM2MzUuanB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645" y="-32077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355" y="3717032"/>
            <a:ext cx="4367258" cy="29081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7"/>
            <a:ext cx="4062811" cy="32403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9279" y="745385"/>
            <a:ext cx="4332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Уголок природы и экспериментирования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221088"/>
            <a:ext cx="337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Уголок ОБЖ и конструирования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78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pr-e-m.ru/photos/image/aHR0cDovL3BlZHNvdmV0LnN1L19sZC8zNTQvNjQ2MzM2MzUuanB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71414"/>
            <a:ext cx="3786214" cy="307183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Стенд, на котором размещены детские работы, доступен для рассматривания и обсуждения детьми своих творений.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214942" y="3786190"/>
            <a:ext cx="3786214" cy="2928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 магнитной доске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можно организовать небольшую выставку индивидуальных работ одного ребёнка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3" name="Picture 3" descr="C:\Users\ник\Desktop\развивающая среда\DSCF3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542" y="332657"/>
            <a:ext cx="4813066" cy="32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C:\Users\ник\Desktop\развивающая среда\DSCF3038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4503353" cy="344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r-e-m.ru/photos/image/aHR0cDovL3BlZHNvdmV0LnN1L19sZC8zNTQvNjQ2MzM2MzUuanB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2" descr="D:\ДЕТСАД)\Camera\IMG_20110103_0556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4735" b="3717"/>
          <a:stretch>
            <a:fillRect/>
          </a:stretch>
        </p:blipFill>
        <p:spPr bwMode="auto">
          <a:xfrm>
            <a:off x="5357818" y="2786058"/>
            <a:ext cx="3000396" cy="3661261"/>
          </a:xfrm>
          <a:prstGeom prst="rect">
            <a:avLst/>
          </a:prstGeom>
          <a:noFill/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565305"/>
            <a:ext cx="849694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Предметная среда в группе предоставляет ребёнку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право выбора деятельности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,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возможность максимально активно проявлять себя.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6146" name="Picture 2" descr="C:\Users\ник\Desktop\развивающая среда\DSCF30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204864"/>
            <a:ext cx="3888433" cy="427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ник\Desktop\развивающая среда\DSCF30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789" y="2204864"/>
            <a:ext cx="4070291" cy="427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r-e-m.ru/photos/image/aHR0cDovL3BlZHNvdmV0LnN1L19sZC8zNTQvNjQ2MzM2MzUuanB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2743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688" y="260648"/>
            <a:ext cx="8858312" cy="223224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002060"/>
                </a:solidFill>
              </a:rPr>
              <a:t>Организация образовательного пространства и разнообразие оборудования обеспечивают игровую, познавательную, исследовательскую и творческую </a:t>
            </a:r>
            <a:r>
              <a:rPr lang="ru-RU" sz="2400" b="1" dirty="0" smtClean="0">
                <a:solidFill>
                  <a:srgbClr val="FF0000"/>
                </a:solidFill>
              </a:rPr>
              <a:t>активность</a:t>
            </a:r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воспитанников, экспериментирование с доступными детям материалами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(в том числе с песком и водой).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C:\Users\ник\Desktop\развивающая среда\DSCF31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492896"/>
            <a:ext cx="4032447" cy="36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ник\Desktop\развивающая среда\DSCF32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93519"/>
            <a:ext cx="4179835" cy="362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 flipH="1">
            <a:off x="395537" y="6080444"/>
            <a:ext cx="61663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pr-e-m.ru/photos/image/aHR0cDovL3BlZHNvdmV0LnN1L19sZC8zNTQvNjQ2MzM2MzUuanB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76672"/>
            <a:ext cx="3008313" cy="5649491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ea typeface="+mj-ea"/>
                <a:cs typeface="+mj-cs"/>
              </a:rPr>
              <a:t>В группе оборудован физкультурно-оздоровительный </a:t>
            </a:r>
            <a:r>
              <a:rPr lang="ru-RU" sz="2800" b="1" dirty="0" smtClean="0">
                <a:solidFill>
                  <a:srgbClr val="002060"/>
                </a:solidFill>
                <a:ea typeface="+mj-ea"/>
                <a:cs typeface="+mj-cs"/>
              </a:rPr>
              <a:t>уголок.</a:t>
            </a:r>
            <a:endParaRPr lang="ru-RU" sz="2800" dirty="0"/>
          </a:p>
        </p:txBody>
      </p:sp>
      <p:pic>
        <p:nvPicPr>
          <p:cNvPr id="8194" name="Picture 2" descr="C:\Users\ник\Desktop\развивающая среда\DSCF317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764" y="273050"/>
            <a:ext cx="4844321" cy="625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r-e-m.ru/photos/image/aHR0cDovL3BlZHNvdmV0LnN1L19sZC8zNTQvNjQ2MzM2MzUuanB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2" descr="D:\ДЕТСАД)\Camera\IMG_20110103_0625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0405" y="476672"/>
            <a:ext cx="4079345" cy="3059509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411277"/>
            <a:ext cx="481940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Развивающая предметно-пространственная среда обеспечивает возможность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73737"/>
                </a:solidFill>
                <a:effectLst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73737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двигательной активности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детей.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9218" name="Picture 2" descr="C:\Users\ник\Desktop\развивающая среда\DSCF26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4664"/>
            <a:ext cx="4613393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ник\Desktop\развивающая среда\DSCF32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2996951"/>
            <a:ext cx="5077798" cy="348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Используем нестандартное оборудование, 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сделанное 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своими руками.</a:t>
            </a:r>
            <a:endParaRPr lang="ru-RU" dirty="0"/>
          </a:p>
        </p:txBody>
      </p:sp>
      <p:pic>
        <p:nvPicPr>
          <p:cNvPr id="10243" name="Picture 3" descr="C:\Users\ник\Desktop\развивающая среда\DSCF26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2816"/>
            <a:ext cx="4038600" cy="360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Windows\system32\config\systemprofile\Desktop\к презентации\DSCF26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44824"/>
            <a:ext cx="403860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27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r-e-m.ru/photos/image/aHR0cDovL3BlZHNvdmV0LnN1L19sZC8zNTQvNjQ2MzM2MzUuanB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28860" y="159652"/>
            <a:ext cx="6580544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fontAlgn="base">
              <a:spcAft>
                <a:spcPct val="0"/>
              </a:spcAf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Организация образовательного пространства и разнообразие оборудования обеспечивают </a:t>
            </a:r>
            <a:r>
              <a:rPr lang="ru-RU" sz="3200" b="1" dirty="0" smtClean="0">
                <a:solidFill>
                  <a:srgbClr val="FF0000"/>
                </a:solidFill>
              </a:rPr>
              <a:t>развитие крупной и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 мелкой моторики.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C:\Users\ник\Desktop\развивающая среда\DSCF30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3923777" cy="479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ник\Desktop\развивающая среда\DSCF31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52936"/>
            <a:ext cx="4477529" cy="361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pr-e-m.ru/photos/image/aHR0cDovL3BlZHNvdmV0LnN1L19sZC8zNTQvNjQ2MzM2MzUuanB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1"/>
            <a:ext cx="8352927" cy="1668959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FF0000"/>
                </a:solidFill>
                <a:ea typeface="+mn-ea"/>
                <a:cs typeface="+mn-cs"/>
              </a:rPr>
              <a:t>«Дорожка здоровья» </a:t>
            </a:r>
            <a:r>
              <a:rPr lang="ru-RU" sz="2700" b="1" dirty="0">
                <a:solidFill>
                  <a:srgbClr val="002060"/>
                </a:solidFill>
                <a:ea typeface="+mn-ea"/>
                <a:cs typeface="+mn-cs"/>
              </a:rPr>
              <a:t>- является хорошим помощником в оздоровительной работе  - закаливание, повышение иммунитета, профилактика плоскостопия и снижение усталости.</a:t>
            </a: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15823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sz="3600" dirty="0">
                <a:solidFill>
                  <a:prstClr val="black"/>
                </a:solidFill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11266" name="Picture 2" descr="C:\Users\ник\Desktop\развивающая среда\DSCF26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01913"/>
            <a:ext cx="3956050" cy="356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ник\Desktop\развивающая среда\DSCF26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596554"/>
            <a:ext cx="3970337" cy="356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r-e-m.ru/photos/image/aHR0cDovL3BlZHNvdmV0LnN1L19sZC8zNTQvNjQ2MzM2MzUuanB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71414"/>
            <a:ext cx="8715436" cy="285752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Вариативность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>среды предполагает наличие в группе разнообразных материалов, игр, игрушек и оборудования, обеспечивающих свободный выбор детей.</a:t>
            </a: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123" name="Picture 3" descr="C:\Users\ник\Desktop\развивающая среда\DSCF3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4351669" cy="341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ник\Desktop\развивающая среда\DSCF32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2924944"/>
            <a:ext cx="4371055" cy="359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r-e-m.ru/photos/image/aHR0cDovL3BlZHNvdmV0LnN1L19sZC8zNTQvNjQ2MzM2MzUuanB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31138"/>
            <a:ext cx="82296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На развитие ребенка в значительной степени оказывает влияние наследственность, среда и воспитание.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Согласно толковому словарю Ушакова: среда – это социально – бытовая обстановка, в которой живет человек, и окружающие его  условия.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r-e-m.ru/photos/image/aHR0cDovL3BlZHNvdmV0LnN1L19sZC8zNTQvNjQ2MzM2MzUuanB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874" y="-840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786874" cy="135732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Вариативность среды  также предполагает периодическую сменяемость игрового материала, появление новых предметов, стимулирующих активность детей.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85720" y="5429264"/>
            <a:ext cx="8643998" cy="129266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endParaRPr lang="ru-RU" sz="2000" b="1" dirty="0" smtClean="0">
              <a:solidFill>
                <a:srgbClr val="002060"/>
              </a:solidFill>
            </a:endParaRPr>
          </a:p>
          <a:p>
            <a:pPr algn="just"/>
            <a:endParaRPr lang="ru-RU" sz="2000" b="1" dirty="0">
              <a:solidFill>
                <a:srgbClr val="00206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«Уголок уединения» превращается в ширму для показа сказки.</a:t>
            </a:r>
          </a:p>
          <a:p>
            <a:endParaRPr lang="ru-RU" dirty="0"/>
          </a:p>
        </p:txBody>
      </p:sp>
      <p:pic>
        <p:nvPicPr>
          <p:cNvPr id="4098" name="Picture 2" descr="C:\Users\ник\Desktop\развивающая среда\DSCF31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01" y="2223626"/>
            <a:ext cx="4321118" cy="385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ник\Desktop\развивающая среда\DSCF31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606" y="2223626"/>
            <a:ext cx="4058112" cy="385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11560" y="2132856"/>
            <a:ext cx="8075240" cy="439248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pr-e-m.ru/photos/image/aHR0cDovL3BlZHNvdmV0LnN1L19sZC8zNTQvNjQ2MzM2MzUuanB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5929330"/>
            <a:ext cx="9144000" cy="70788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Мягкие модули могут быть использованы для с\р игр и для отделения игрового пространства.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err="1" smtClean="0">
                <a:solidFill>
                  <a:srgbClr val="FF0000"/>
                </a:solidFill>
              </a:rPr>
              <a:t>Трансформируемость</a:t>
            </a:r>
            <a:r>
              <a:rPr lang="ru-RU" sz="3200" b="1" dirty="0" smtClean="0">
                <a:solidFill>
                  <a:srgbClr val="FF0000"/>
                </a:solidFill>
              </a:rPr>
              <a:t> пространства предполагает возможность изменений предметно-пространственной среды в зависимости от ситуации.</a:t>
            </a:r>
            <a:endParaRPr lang="ru-RU" sz="3200" b="1" dirty="0"/>
          </a:p>
        </p:txBody>
      </p:sp>
      <p:pic>
        <p:nvPicPr>
          <p:cNvPr id="6146" name="Picture 2" descr="C:\Users\ник\Desktop\развивающая среда\DSCF32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76871"/>
            <a:ext cx="4038600" cy="316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ник\Desktop\развивающая среда\DSCF32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4313"/>
            <a:ext cx="4038600" cy="331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r-e-m.ru/photos/image/aHR0cDovL3BlZHNvdmV0LnN1L19sZC8zNTQvNjQ2MzM2MzUuanB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2700" b="1" dirty="0" err="1" smtClean="0">
                <a:solidFill>
                  <a:srgbClr val="FF0000"/>
                </a:solidFill>
              </a:rPr>
              <a:t>Полифункциональность</a:t>
            </a:r>
            <a:r>
              <a:rPr lang="ru-RU" sz="2700" b="1" dirty="0" smtClean="0">
                <a:solidFill>
                  <a:srgbClr val="FF0000"/>
                </a:solidFill>
              </a:rPr>
              <a:t> </a:t>
            </a:r>
            <a:r>
              <a:rPr lang="ru-RU" sz="2700" b="1" dirty="0" smtClean="0">
                <a:solidFill>
                  <a:srgbClr val="002060"/>
                </a:solidFill>
              </a:rPr>
              <a:t>материалов дает</a:t>
            </a:r>
            <a:br>
              <a:rPr lang="ru-RU" sz="27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возможность разнообразного использования различных составляющих предметной среды</a:t>
            </a:r>
            <a:r>
              <a:rPr lang="ru-RU" sz="2700" dirty="0" smtClean="0">
                <a:solidFill>
                  <a:srgbClr val="002060"/>
                </a:solidFill>
              </a:rPr>
              <a:t> </a:t>
            </a:r>
            <a:r>
              <a:rPr lang="ru-RU" sz="2700" b="1" dirty="0" smtClean="0">
                <a:solidFill>
                  <a:srgbClr val="002060"/>
                </a:solidFill>
              </a:rPr>
              <a:t>в разных видах детской активности (в том числе в качестве предметов-заместителей в детской игре). В основном все сюжетные игры  - настольные, маленького размера, что дает возможность не загромождать пространство группы.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>       </a:t>
            </a:r>
            <a:endParaRPr lang="ru-RU" sz="2700" b="1" dirty="0"/>
          </a:p>
        </p:txBody>
      </p:sp>
      <p:pic>
        <p:nvPicPr>
          <p:cNvPr id="7171" name="Picture 3" descr="C:\Users\ник\Desktop\развивающая среда\DSCF32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4038600" cy="306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ник\Desktop\развивающая среда\DSCF31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900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r-e-m.ru/photos/image/aHR0cDovL3BlZHNvdmV0LnN1L19sZC8zNTQvNjQ2MzM2MzUuanB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2060"/>
                </a:solidFill>
              </a:rPr>
              <a:t/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3100" b="1" dirty="0">
                <a:solidFill>
                  <a:srgbClr val="002060"/>
                </a:solidFill>
              </a:rPr>
              <a:t/>
            </a:r>
            <a:br>
              <a:rPr lang="ru-RU" sz="3100" b="1" dirty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002060"/>
                </a:solidFill>
              </a:rPr>
              <a:t>Учитывается</a:t>
            </a:r>
            <a:r>
              <a:rPr lang="ru-RU" sz="3100" b="1" dirty="0" smtClean="0"/>
              <a:t> </a:t>
            </a:r>
            <a:r>
              <a:rPr lang="ru-RU" sz="3100" b="1" dirty="0" smtClean="0">
                <a:solidFill>
                  <a:srgbClr val="FF0000"/>
                </a:solidFill>
              </a:rPr>
              <a:t>гендерная специфика </a:t>
            </a:r>
            <a:r>
              <a:rPr lang="ru-RU" sz="3100" b="1" dirty="0" smtClean="0"/>
              <a:t>— </a:t>
            </a:r>
            <a:r>
              <a:rPr lang="ru-RU" sz="3100" b="1" dirty="0" smtClean="0">
                <a:solidFill>
                  <a:srgbClr val="002060"/>
                </a:solidFill>
              </a:rPr>
              <a:t>предусматриваются материалы, соответствующие интересам девочек и мальчиков.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194" name="Picture 2" descr="C:\Users\ник\Desktop\развивающая среда\DSCF3170 - коп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395" y="1600200"/>
            <a:ext cx="347820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ник\Desktop\развивающая среда\DSCF32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0808"/>
            <a:ext cx="403860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r-e-m.ru/photos/image/aHR0cDovL3BlZHNvdmV0LnN1L19sZC8zNTQvNjQ2MzM2MzUuanB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596" y="357166"/>
            <a:ext cx="835824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solidFill>
                <a:srgbClr val="FF0000"/>
              </a:solidFill>
            </a:endParaRPr>
          </a:p>
          <a:p>
            <a:pPr indent="625475" algn="just"/>
            <a:r>
              <a:rPr lang="ru-RU" sz="2800" b="1" dirty="0" smtClean="0">
                <a:solidFill>
                  <a:srgbClr val="002060"/>
                </a:solidFill>
              </a:rPr>
              <a:t>Главной задачей воспитания дошкольников являются создание у детей чувства эмоционального комфорта и психологической защищённости. В детском саду ребёнку важно чувствовать себя любимым и неповторимым. </a:t>
            </a:r>
          </a:p>
          <a:p>
            <a:pPr indent="625475" algn="just"/>
            <a:r>
              <a:rPr lang="ru-RU" sz="2800" b="1" dirty="0" smtClean="0">
                <a:solidFill>
                  <a:srgbClr val="002060"/>
                </a:solidFill>
              </a:rPr>
              <a:t>Следовательно, важным фактором является среда, в которой проходит воспитательный процесс.</a:t>
            </a:r>
          </a:p>
          <a:p>
            <a:pPr indent="625475" algn="just"/>
            <a:r>
              <a:rPr lang="ru-RU" sz="2800" b="1" dirty="0" smtClean="0">
                <a:solidFill>
                  <a:srgbClr val="002060"/>
                </a:solidFill>
              </a:rPr>
              <a:t>Мы видим, что предметно - пространственная  развивающая среда в нашей группе создаёт условия для взаимодействия, сотрудничества, обеспечения максимально комфортного состояния ребенка и его развития.</a:t>
            </a:r>
          </a:p>
          <a:p>
            <a:endParaRPr lang="ru-RU" sz="2800" dirty="0" smtClean="0"/>
          </a:p>
          <a:p>
            <a:pPr algn="ctr"/>
            <a:endParaRPr lang="ru-RU" sz="2800" b="1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r-e-m.ru/photos/image/aHR0cDovL3BlZHNvdmV0LnN1L19sZC8zNTQvNjQ2MzM2MzUuanB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http://900igr.net/datas/doshkolnoe-obrazovanie/Detskoe-portfolio/0017-017-Spasibo-za-vniman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85728"/>
            <a:ext cx="8215370" cy="6161529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r-e-m.ru/photos/image/aHR0cDovL3BlZHNvdmV0LnN1L19sZC8zNTQvNjQ2MzM2MzUuanB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596" y="984010"/>
            <a:ext cx="835824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Выдающийся философ и педагог Жан Жак Руссо, одним из первых предложил рассматривать среду, как условие оптимального саморазвития личности, считая, что благодаря ей, ребенок сам может развивать свои индивидуальные способности и возможности. Роль взрослого заключается в правильном моделировании такой среды, которая способствует максимальному развитию личности ребенка.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r-e-m.ru/photos/image/aHR0cDovL3BlZHNvdmV0LnN1L19sZC8zNTQvNjQ2MzM2MzUuanB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714356"/>
            <a:ext cx="807249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sz="2800" b="1" dirty="0">
                <a:solidFill>
                  <a:srgbClr val="002060"/>
                </a:solidFill>
              </a:rPr>
              <a:t>образовательная </a:t>
            </a:r>
            <a:r>
              <a:rPr lang="ru-RU" sz="2800" b="1" dirty="0" smtClean="0">
                <a:solidFill>
                  <a:srgbClr val="002060"/>
                </a:solidFill>
              </a:rPr>
              <a:t>предметно-пространственная среда нашей группы:</a:t>
            </a:r>
          </a:p>
          <a:p>
            <a:pPr>
              <a:buFontTx/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содержательно-насыщена,    трансформируема, </a:t>
            </a:r>
          </a:p>
          <a:p>
            <a:pPr>
              <a:buFontTx/>
              <a:buNone/>
            </a:pPr>
            <a:r>
              <a:rPr lang="ru-RU" sz="2800" b="1" dirty="0" err="1" smtClean="0">
                <a:solidFill>
                  <a:srgbClr val="FF0000"/>
                </a:solidFill>
              </a:rPr>
              <a:t>полифункциональна</a:t>
            </a:r>
            <a:r>
              <a:rPr lang="ru-RU" sz="2800" b="1" dirty="0" smtClean="0">
                <a:solidFill>
                  <a:srgbClr val="FF0000"/>
                </a:solidFill>
              </a:rPr>
              <a:t>, </a:t>
            </a:r>
            <a:r>
              <a:rPr lang="ru-RU" sz="2800" dirty="0" smtClean="0">
                <a:solidFill>
                  <a:srgbClr val="FF0000"/>
                </a:solidFill>
              </a:rPr>
              <a:t>                </a:t>
            </a:r>
            <a:r>
              <a:rPr lang="ru-RU" sz="2800" b="1" dirty="0" smtClean="0">
                <a:solidFill>
                  <a:srgbClr val="FF0000"/>
                </a:solidFill>
              </a:rPr>
              <a:t>вариативна, </a:t>
            </a:r>
          </a:p>
          <a:p>
            <a:pPr>
              <a:buFontTx/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доступна,                                       безопасна. </a:t>
            </a:r>
          </a:p>
          <a:p>
            <a:pPr algn="ctr">
              <a:buFontTx/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Созданы условия для благоприятного всестороннего развития детей. </a:t>
            </a:r>
          </a:p>
          <a:p>
            <a:pPr>
              <a:buFontTx/>
              <a:buNone/>
            </a:pPr>
            <a:endParaRPr lang="ru-RU" sz="2800" b="1" dirty="0" smtClean="0">
              <a:solidFill>
                <a:srgbClr val="002060"/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4143380"/>
            <a:ext cx="83582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3600" b="1" dirty="0" smtClean="0">
                <a:solidFill>
                  <a:srgbClr val="000099"/>
                </a:solidFill>
              </a:rPr>
              <a:t>Таким образом, требования ФГОС к развивающей предметно-пространственной среде группы нами выполнены.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r-e-m.ru/photos/image/aHR0cDovL3BlZHNvdmV0LnN1L19sZC8zNTQvNjQ2MzM2MzUuanB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684213" y="5661025"/>
            <a:ext cx="77755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dirty="0">
              <a:latin typeface="Calibri" pitchFamily="34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>
          <a:xfrm>
            <a:off x="457200" y="404664"/>
            <a:ext cx="3008313" cy="5721499"/>
          </a:xfrm>
        </p:spPr>
        <p:txBody>
          <a:bodyPr>
            <a:normAutofit lnSpcReduction="10000"/>
          </a:bodyPr>
          <a:lstStyle/>
          <a:p>
            <a:pPr lvl="0">
              <a:spcBef>
                <a:spcPts val="0"/>
              </a:spcBef>
            </a:pPr>
            <a:r>
              <a:rPr lang="ru-RU" sz="2800" b="1" dirty="0">
                <a:solidFill>
                  <a:srgbClr val="002060"/>
                </a:solidFill>
              </a:rPr>
              <a:t>Успешность влияния развивающей среды на ребенка обусловлена его активностью в этой среде. Вся организация педагогического процесса предполагает свободу передвижения ребенка.</a:t>
            </a:r>
          </a:p>
        </p:txBody>
      </p:sp>
      <p:pic>
        <p:nvPicPr>
          <p:cNvPr id="1026" name="Picture 2" descr="C:\Users\ник\Desktop\развивающая среда\DSCF32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24743"/>
            <a:ext cx="5255766" cy="444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r-e-m.ru/photos/image/aHR0cDovL3BlZHNvdmV0LnN1L19sZC8zNTQvNjQ2MzM2MzUuanB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Благодаря </a:t>
            </a:r>
            <a:r>
              <a:rPr lang="ru-RU" sz="2800" b="1" dirty="0">
                <a:solidFill>
                  <a:srgbClr val="002060"/>
                </a:solidFill>
              </a:rPr>
              <a:t>правильной организации и размещению различных центров на открытых стеллажах, не загромождающих пространство, в группе созданы условия для разных видов детской деятельности. </a:t>
            </a:r>
            <a:endParaRPr lang="ru-RU" dirty="0"/>
          </a:p>
        </p:txBody>
      </p:sp>
      <p:pic>
        <p:nvPicPr>
          <p:cNvPr id="2055" name="Picture 7" descr="C:\Users\ник\Desktop\развивающая среда\DSCF306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4824"/>
            <a:ext cx="403860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ник\Desktop\развивающая среда\DSCF30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44824"/>
            <a:ext cx="403860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r-e-m.ru/photos/image/aHR0cDovL3BlZHNvdmV0LnN1L19sZC8zNTQvNjQ2MzM2MzUuanB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684213" y="5661025"/>
            <a:ext cx="77755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42852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Доступность среды </a:t>
            </a:r>
            <a:r>
              <a:rPr lang="ru-RU" sz="3200" b="1" dirty="0" smtClean="0">
                <a:solidFill>
                  <a:srgbClr val="002060"/>
                </a:solidFill>
              </a:rPr>
              <a:t>обеспечивает игровое оборудование, размещённое в прозрачных контейнерах, которые не только подписаны, но и обозначены соответствующим рисунком.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68952" cy="18722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5" name="Picture 3" descr="C:\Users\ник\Desktop\развивающая среда\DSCF3058 - копи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348880"/>
            <a:ext cx="3811587" cy="410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ник\Desktop\развивающая среда\DSCF3171 - коп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04954"/>
            <a:ext cx="4038600" cy="417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r-e-m.ru/photos/image/aHR0cDovL3BlZHNvdmV0LnN1L19sZC8zNTQvNjQ2MzM2MzUuanB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363272" cy="1872208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/>
              <a:t/>
            </a:r>
            <a:br>
              <a:rPr lang="ru-RU" sz="2000" i="1" dirty="0"/>
            </a:br>
            <a:r>
              <a:rPr lang="ru-RU" sz="2700" b="1" dirty="0" smtClean="0">
                <a:solidFill>
                  <a:srgbClr val="FF0000"/>
                </a:solidFill>
              </a:rPr>
              <a:t>Дети имеют доступ </a:t>
            </a:r>
            <a:r>
              <a:rPr lang="ru-RU" sz="2700" b="1" dirty="0">
                <a:solidFill>
                  <a:srgbClr val="002060"/>
                </a:solidFill>
              </a:rPr>
              <a:t>к </a:t>
            </a:r>
            <a:r>
              <a:rPr lang="ru-RU" sz="2700" b="1" dirty="0" smtClean="0">
                <a:solidFill>
                  <a:srgbClr val="002060"/>
                </a:solidFill>
              </a:rPr>
              <a:t>материалам </a:t>
            </a:r>
            <a:r>
              <a:rPr lang="ru-RU" sz="2700" b="1" dirty="0">
                <a:solidFill>
                  <a:srgbClr val="002060"/>
                </a:solidFill>
              </a:rPr>
              <a:t>для </a:t>
            </a:r>
            <a:r>
              <a:rPr lang="ru-RU" sz="2700" b="1" dirty="0" smtClean="0">
                <a:solidFill>
                  <a:srgbClr val="002060"/>
                </a:solidFill>
              </a:rPr>
              <a:t>свободной </a:t>
            </a:r>
            <a:r>
              <a:rPr lang="ru-RU" sz="2700" b="1" dirty="0">
                <a:solidFill>
                  <a:srgbClr val="002060"/>
                </a:solidFill>
              </a:rPr>
              <a:t>игры: </a:t>
            </a:r>
            <a:r>
              <a:rPr lang="ru-RU" sz="2700" b="1" dirty="0" smtClean="0">
                <a:solidFill>
                  <a:srgbClr val="002060"/>
                </a:solidFill>
              </a:rPr>
              <a:t>все игрушки </a:t>
            </a:r>
            <a:r>
              <a:rPr lang="ru-RU" sz="2700" b="1" dirty="0">
                <a:solidFill>
                  <a:srgbClr val="002060"/>
                </a:solidFill>
              </a:rPr>
              <a:t>расположены в </a:t>
            </a:r>
            <a:r>
              <a:rPr lang="ru-RU" sz="2700" b="1" dirty="0" smtClean="0">
                <a:solidFill>
                  <a:srgbClr val="002060"/>
                </a:solidFill>
              </a:rPr>
              <a:t> доступных </a:t>
            </a:r>
            <a:r>
              <a:rPr lang="ru-RU" sz="2700" b="1" dirty="0">
                <a:solidFill>
                  <a:srgbClr val="002060"/>
                </a:solidFill>
              </a:rPr>
              <a:t>для детей </a:t>
            </a:r>
            <a:r>
              <a:rPr lang="ru-RU" sz="2700" b="1" dirty="0" smtClean="0">
                <a:solidFill>
                  <a:srgbClr val="002060"/>
                </a:solidFill>
              </a:rPr>
              <a:t>местах. Разумеется, </a:t>
            </a:r>
            <a:r>
              <a:rPr lang="ru-RU" sz="2700" b="1" dirty="0">
                <a:solidFill>
                  <a:srgbClr val="002060"/>
                </a:solidFill>
              </a:rPr>
              <a:t>это существенный </a:t>
            </a:r>
            <a:r>
              <a:rPr lang="ru-RU" sz="2700" b="1" dirty="0" smtClean="0">
                <a:solidFill>
                  <a:srgbClr val="002060"/>
                </a:solidFill>
              </a:rPr>
              <a:t>плюс </a:t>
            </a:r>
            <a:r>
              <a:rPr lang="ru-RU" sz="2700" b="1" dirty="0">
                <a:solidFill>
                  <a:srgbClr val="002060"/>
                </a:solidFill>
              </a:rPr>
              <a:t>в организации предметной </a:t>
            </a:r>
            <a:r>
              <a:rPr lang="ru-RU" sz="2700" b="1" dirty="0" smtClean="0">
                <a:solidFill>
                  <a:srgbClr val="002060"/>
                </a:solidFill>
              </a:rPr>
              <a:t>среды: развивается </a:t>
            </a:r>
            <a:r>
              <a:rPr lang="ru-RU" sz="2700" b="1" dirty="0" smtClean="0">
                <a:solidFill>
                  <a:srgbClr val="FF0000"/>
                </a:solidFill>
              </a:rPr>
              <a:t>инициатива </a:t>
            </a:r>
            <a:r>
              <a:rPr lang="ru-RU" sz="2700" b="1" dirty="0">
                <a:solidFill>
                  <a:srgbClr val="FF0000"/>
                </a:solidFill>
              </a:rPr>
              <a:t>детей и </a:t>
            </a:r>
            <a:r>
              <a:rPr lang="ru-RU" sz="2700" b="1" dirty="0" smtClean="0">
                <a:solidFill>
                  <a:srgbClr val="FF0000"/>
                </a:solidFill>
              </a:rPr>
              <a:t>самостоятельная игра.</a:t>
            </a:r>
            <a:r>
              <a:rPr lang="ru-RU" sz="3000" b="1" dirty="0">
                <a:solidFill>
                  <a:srgbClr val="FF0000"/>
                </a:solidFill>
              </a:rPr>
              <a:t/>
            </a:r>
            <a:br>
              <a:rPr lang="ru-RU" sz="3000" b="1" dirty="0">
                <a:solidFill>
                  <a:srgbClr val="FF0000"/>
                </a:solidFill>
              </a:rPr>
            </a:br>
            <a:endParaRPr lang="ru-RU" sz="3000" b="1" dirty="0">
              <a:solidFill>
                <a:srgbClr val="FF0000"/>
              </a:solidFill>
            </a:endParaRPr>
          </a:p>
        </p:txBody>
      </p:sp>
      <p:pic>
        <p:nvPicPr>
          <p:cNvPr id="4099" name="Picture 3" descr="C:\Users\ник\Desktop\развивающая среда\DSCF30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2936"/>
            <a:ext cx="396044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ник\Desktop\развивающая среда\DSCF30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852936"/>
            <a:ext cx="417646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r-e-m.ru/photos/image/aHR0cDovL3BlZHNvdmV0LnN1L19sZC8zNTQvNjQ2MzM2MzUuanB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32" y="116632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363272" cy="1080120"/>
          </a:xfrm>
        </p:spPr>
        <p:txBody>
          <a:bodyPr>
            <a:normAutofit fontScale="90000"/>
          </a:bodyPr>
          <a:lstStyle/>
          <a:p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>
                <a:solidFill>
                  <a:schemeClr val="tx2"/>
                </a:solidFill>
              </a:rPr>
              <a:t/>
            </a:r>
            <a:br>
              <a:rPr lang="ru-RU" sz="2000" i="1" dirty="0" smtClean="0">
                <a:solidFill>
                  <a:schemeClr val="tx2"/>
                </a:solidFill>
              </a:rPr>
            </a:br>
            <a:r>
              <a:rPr lang="ru-RU" sz="2000" i="1" dirty="0" smtClean="0">
                <a:solidFill>
                  <a:schemeClr val="tx2"/>
                </a:solidFill>
              </a:rPr>
              <a:t/>
            </a:r>
            <a:br>
              <a:rPr lang="ru-RU" sz="2000" i="1" dirty="0" smtClean="0">
                <a:solidFill>
                  <a:schemeClr val="tx2"/>
                </a:solidFill>
              </a:rPr>
            </a:br>
            <a:r>
              <a:rPr lang="ru-RU" sz="3100" b="1" dirty="0" smtClean="0">
                <a:solidFill>
                  <a:schemeClr val="tx2"/>
                </a:solidFill>
              </a:rPr>
              <a:t>образовательная </a:t>
            </a:r>
            <a:r>
              <a:rPr lang="ru-RU" sz="3100" b="1" dirty="0">
                <a:solidFill>
                  <a:schemeClr val="tx2"/>
                </a:solidFill>
              </a:rPr>
              <a:t>среда нашей </a:t>
            </a:r>
            <a:r>
              <a:rPr lang="ru-RU" sz="3100" b="1" dirty="0" smtClean="0">
                <a:solidFill>
                  <a:schemeClr val="tx2"/>
                </a:solidFill>
              </a:rPr>
              <a:t>группы</a:t>
            </a:r>
            <a:r>
              <a:rPr lang="ru-RU" sz="3100" b="1" dirty="0">
                <a:solidFill>
                  <a:srgbClr val="FF0000"/>
                </a:solidFill>
              </a:rPr>
              <a:t/>
            </a:r>
            <a:br>
              <a:rPr lang="ru-RU" sz="3100" b="1" dirty="0">
                <a:solidFill>
                  <a:srgbClr val="FF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>содержательно-насыщена</a:t>
            </a:r>
            <a:r>
              <a:rPr lang="ru-RU" sz="3100" b="1" dirty="0" smtClean="0">
                <a:solidFill>
                  <a:srgbClr val="000099"/>
                </a:solidFill>
              </a:rPr>
              <a:t>, о чём говорят разнообразные уголки группы</a:t>
            </a:r>
            <a:r>
              <a:rPr lang="ru-RU" sz="3100" i="1" dirty="0" smtClean="0"/>
              <a:t/>
            </a:r>
            <a:br>
              <a:rPr lang="ru-RU" sz="3100" i="1" dirty="0" smtClean="0"/>
            </a:br>
            <a:r>
              <a:rPr lang="ru-RU" sz="3100" b="1" dirty="0" smtClean="0">
                <a:solidFill>
                  <a:srgbClr val="FF0000"/>
                </a:solidFill>
              </a:rPr>
              <a:t/>
            </a:r>
            <a:br>
              <a:rPr lang="ru-RU" sz="3100" b="1" dirty="0" smtClean="0">
                <a:solidFill>
                  <a:srgbClr val="FF0000"/>
                </a:solidFill>
              </a:rPr>
            </a:br>
            <a:endParaRPr lang="ru-RU" sz="2200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C:\Users\ник\Desktop\развивающая среда\DSCF306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ник\Desktop\развивающая среда\DSCF30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8880"/>
            <a:ext cx="4038600" cy="382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1700808"/>
            <a:ext cx="1492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Уголок книги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48" y="2420888"/>
            <a:ext cx="3447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              Социальный уголок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51154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1238</TotalTime>
  <Words>420</Words>
  <Application>Microsoft Office PowerPoint</Application>
  <PresentationFormat>Экран (4:3)</PresentationFormat>
  <Paragraphs>45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муниципальное бюджетное дошкольное образовательное учреждение  детский сад № 6 « Солнышко»   «Создание благоприятной развивающей  предметно- пространственной среды в группе  в соответствии с принципами ФГОС ДО»</vt:lpstr>
      <vt:lpstr>На развитие ребенка в значительной степени оказывает влияние наследственность, среда и воспитание. Согласно толковому словарю Ушакова: среда – это социально – бытовая обстановка, в которой живет человек, и окружающие его  условия.</vt:lpstr>
      <vt:lpstr>Презентация PowerPoint</vt:lpstr>
      <vt:lpstr>Презентация PowerPoint</vt:lpstr>
      <vt:lpstr>Презентация PowerPoint</vt:lpstr>
      <vt:lpstr> Благодаря правильной организации и размещению различных центров на открытых стеллажах, не загромождающих пространство, в группе созданы условия для разных видов детской деятельности. </vt:lpstr>
      <vt:lpstr>Презентация PowerPoint</vt:lpstr>
      <vt:lpstr>    Дети имеют доступ к материалам для свободной игры: все игрушки расположены в  доступных для детей местах. Разумеется, это существенный плюс в организации предметной среды: развивается инициатива детей и самостоятельная игра. </vt:lpstr>
      <vt:lpstr>   образовательная среда нашей группы содержательно-насыщена, о чём говорят разнообразные уголки группы  </vt:lpstr>
      <vt:lpstr>Презентация PowerPoint</vt:lpstr>
      <vt:lpstr>Стенд, на котором размещены детские работы, доступен для рассматривания и обсуждения детьми своих творений.</vt:lpstr>
      <vt:lpstr>Предметная среда в группе предоставляет ребёнку право выбора деятельности,  возможность максимально активно проявлять себя.</vt:lpstr>
      <vt:lpstr>Организация образовательного пространства и разнообразие оборудования обеспечивают игровую, познавательную, исследовательскую и творческую активность воспитанников, экспериментирование с доступными детям материалами  (в том числе с песком и водой).</vt:lpstr>
      <vt:lpstr>Презентация PowerPoint</vt:lpstr>
      <vt:lpstr>Развивающая предметно-пространственная среда обеспечивает возможность  двигательной активности  детей. </vt:lpstr>
      <vt:lpstr>Используем нестандартное оборудование,  сделанное  своими руками.</vt:lpstr>
      <vt:lpstr>Организация образовательного пространства и разнообразие оборудования обеспечивают развитие крупной и  мелкой моторики. </vt:lpstr>
      <vt:lpstr>«Дорожка здоровья» - является хорошим помощником в оздоровительной работе  - закаливание, повышение иммунитета, профилактика плоскостопия и снижение усталости.  </vt:lpstr>
      <vt:lpstr>Вариативность среды предполагает наличие в группе разнообразных материалов, игр, игрушек и оборудования, обеспечивающих свободный выбор детей. </vt:lpstr>
      <vt:lpstr>  Вариативность среды  также предполагает периодическую сменяемость игрового материала, появление новых предметов, стимулирующих активность детей. </vt:lpstr>
      <vt:lpstr> Трансформируемость пространства предполагает возможность изменений предметно-пространственной среды в зависимости от ситуации.</vt:lpstr>
      <vt:lpstr>    Полифункциональность материалов дает возможность разнообразного использования различных составляющих предметной среды в разных видах детской активности (в том числе в качестве предметов-заместителей в детской игре). В основном все сюжетные игры  - настольные, маленького размера, что дает возможность не загромождать пространство группы.        </vt:lpstr>
      <vt:lpstr>  Учитывается гендерная специфика — предусматриваются материалы, соответствующие интересам девочек и мальчиков. 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Windows 7</dc:creator>
  <cp:lastModifiedBy>home</cp:lastModifiedBy>
  <cp:revision>129</cp:revision>
  <dcterms:created xsi:type="dcterms:W3CDTF">2014-10-31T18:26:45Z</dcterms:created>
  <dcterms:modified xsi:type="dcterms:W3CDTF">2017-09-06T04:51:49Z</dcterms:modified>
</cp:coreProperties>
</file>