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2" r:id="rId4"/>
    <p:sldId id="257" r:id="rId5"/>
    <p:sldId id="259" r:id="rId6"/>
    <p:sldId id="270" r:id="rId7"/>
    <p:sldId id="261" r:id="rId8"/>
    <p:sldId id="265" r:id="rId9"/>
    <p:sldId id="262" r:id="rId10"/>
    <p:sldId id="268" r:id="rId11"/>
    <p:sldId id="269" r:id="rId12"/>
    <p:sldId id="279" r:id="rId13"/>
    <p:sldId id="274" r:id="rId14"/>
    <p:sldId id="280" r:id="rId15"/>
    <p:sldId id="273" r:id="rId16"/>
    <p:sldId id="271" r:id="rId17"/>
    <p:sldId id="266" r:id="rId18"/>
    <p:sldId id="267" r:id="rId19"/>
    <p:sldId id="276" r:id="rId20"/>
    <p:sldId id="278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CC66"/>
    <a:srgbClr val="FA9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73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0688" y="6483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BA49FD5-A073-446C-A816-259D96802CF4}" type="datetimeFigureOut">
              <a:rPr lang="ru-RU"/>
              <a:pPr>
                <a:defRPr/>
              </a:pPr>
              <a:t>04.02.2017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5895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40200" y="6381750"/>
            <a:ext cx="3754438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069615B-C445-4FD4-A9B0-8A85BEFF17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00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0688" y="6483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A39D07D-A2B8-4221-A14F-49C8B98CDE7C}" type="datetimeFigureOut">
              <a:rPr lang="ru-RU"/>
              <a:pPr>
                <a:defRPr/>
              </a:pPr>
              <a:t>04.02.2017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5895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40200" y="6381750"/>
            <a:ext cx="3754438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0477935-2E2E-4938-A082-9FCC5108D1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281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0688" y="6483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BCF72C0-CD16-483E-95AD-4FDF34D063DB}" type="datetimeFigureOut">
              <a:rPr lang="ru-RU"/>
              <a:pPr>
                <a:defRPr/>
              </a:pPr>
              <a:t>04.02.2017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5895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40200" y="6381750"/>
            <a:ext cx="3754438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D218114-BAEB-4FC6-959E-8F7A8AF8E8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43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0688" y="6483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0809F71-F71D-4E92-ACFF-C6E51BCBC7A3}" type="datetimeFigureOut">
              <a:rPr lang="ru-RU"/>
              <a:pPr>
                <a:defRPr/>
              </a:pPr>
              <a:t>04.02.2017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5895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40200" y="6381750"/>
            <a:ext cx="3754438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035065A-0ACC-472D-A367-18D9DDD57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2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20688" y="6483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B840EBA-CF86-4EBB-B3F6-127533D76537}" type="datetimeFigureOut">
              <a:rPr lang="ru-RU"/>
              <a:pPr>
                <a:defRPr/>
              </a:pPr>
              <a:t>04.02.2017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55895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140200" y="6381750"/>
            <a:ext cx="3754438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1D1D14E-1E12-4900-AB0E-EFC2D5DB54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6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20688" y="6483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A318B88-2D14-4EE0-A0EB-C21E10F5BDBF}" type="datetimeFigureOut">
              <a:rPr lang="ru-RU"/>
              <a:pPr>
                <a:defRPr/>
              </a:pPr>
              <a:t>04.02.2017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55895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140200" y="6381750"/>
            <a:ext cx="3754438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71C496E-75E6-4BA0-83CB-9154F29F7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294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20688" y="6483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D2B9127-8E8B-4489-B02A-A6AB9397DFCF}" type="datetimeFigureOut">
              <a:rPr lang="ru-RU"/>
              <a:pPr>
                <a:defRPr/>
              </a:pPr>
              <a:t>04.02.2017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55895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140200" y="6381750"/>
            <a:ext cx="3754438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48B18F2-442D-4626-83D8-7B4683B468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29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20688" y="6483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AE3590C-C7DF-4205-8710-583178A16D9A}" type="datetimeFigureOut">
              <a:rPr lang="ru-RU"/>
              <a:pPr>
                <a:defRPr/>
              </a:pPr>
              <a:t>04.02.2017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55895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140200" y="6381750"/>
            <a:ext cx="3754438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4B5AFF4-AA09-4F68-8B97-0B7692AFE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62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20688" y="6483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F4B2750-F8DC-4265-B419-58FE46D318EA}" type="datetimeFigureOut">
              <a:rPr lang="ru-RU"/>
              <a:pPr>
                <a:defRPr/>
              </a:pPr>
              <a:t>04.02.2017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55895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140200" y="6381750"/>
            <a:ext cx="3754438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7312E3A-D6BF-4EBE-B696-D63506729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08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20688" y="6483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E69B71A-8F53-46A7-B050-5330C48CDFB5}" type="datetimeFigureOut">
              <a:rPr lang="ru-RU"/>
              <a:pPr>
                <a:defRPr/>
              </a:pPr>
              <a:t>04.02.2017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55895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140200" y="6381750"/>
            <a:ext cx="3754438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ED2EF73-E766-4583-BCB3-8BBA03DB85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72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B3"/>
            </a:gs>
            <a:gs pos="59000">
              <a:srgbClr val="FFC000"/>
            </a:gs>
            <a:gs pos="100000">
              <a:srgbClr val="FFFFD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76250"/>
            <a:ext cx="16986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Прямоугольник 11"/>
          <p:cNvSpPr>
            <a:spLocks noChangeArrowheads="1"/>
          </p:cNvSpPr>
          <p:nvPr/>
        </p:nvSpPr>
        <p:spPr bwMode="auto">
          <a:xfrm>
            <a:off x="223838" y="6627813"/>
            <a:ext cx="18637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900">
                <a:solidFill>
                  <a:srgbClr val="7F7F7F"/>
                </a:solidFill>
                <a:latin typeface="Times New Roman" pitchFamily="18" charset="0"/>
                <a:cs typeface="Times New Roman" pitchFamily="18" charset="0"/>
              </a:rPr>
              <a:t>© Стефанова Лариса Михайловна</a:t>
            </a:r>
          </a:p>
        </p:txBody>
      </p:sp>
      <p:pic>
        <p:nvPicPr>
          <p:cNvPr id="1028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986">
            <a:off x="261938" y="4673600"/>
            <a:ext cx="205422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pic>
        <p:nvPicPr>
          <p:cNvPr id="1031" name="Рисунок 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242791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altLang="ru-RU" sz="36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Проект на тему </a:t>
            </a:r>
            <a:br>
              <a:rPr lang="ru-RU" altLang="ru-RU" sz="36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36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"Влияние </a:t>
            </a:r>
            <a:r>
              <a:rPr lang="ru-RU" altLang="ru-RU" sz="36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устного народного творчества на развитие речи детей 3-4 лет"</a:t>
            </a:r>
            <a:endParaRPr lang="ru-RU" sz="3600" b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250" y="5733256"/>
            <a:ext cx="6400800" cy="816768"/>
          </a:xfrm>
        </p:spPr>
        <p:txBody>
          <a:bodyPr rtlCol="0">
            <a:noAutofit/>
          </a:bodyPr>
          <a:lstStyle/>
          <a:p>
            <a:pPr lvl="0" algn="r" fontAlgn="auto">
              <a:spcAft>
                <a:spcPts val="0"/>
              </a:spcAft>
              <a:defRPr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: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Смеречук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Ярославовна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/>
          </a:p>
        </p:txBody>
      </p:sp>
      <p:sp>
        <p:nvSpPr>
          <p:cNvPr id="12292" name="Прямоугольник 3"/>
          <p:cNvSpPr>
            <a:spLocks noChangeArrowheads="1"/>
          </p:cNvSpPr>
          <p:nvPr/>
        </p:nvSpPr>
        <p:spPr bwMode="auto">
          <a:xfrm>
            <a:off x="467544" y="1141413"/>
            <a:ext cx="6715588" cy="4514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ctr">
              <a:lnSpc>
                <a:spcPts val="135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МОУ-СОШ № 3  г. Маркса Саратовской области </a:t>
            </a:r>
          </a:p>
          <a:p>
            <a:pPr lvl="0" algn="ctr">
              <a:lnSpc>
                <a:spcPts val="135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им. Л.Г.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Венедиктовой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«Структурное подразделение МДОУ детский сад №8»</a:t>
            </a:r>
            <a:endParaRPr lang="ru-RU" sz="1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19256" cy="45719"/>
          </a:xfrm>
        </p:spPr>
        <p:txBody>
          <a:bodyPr/>
          <a:lstStyle/>
          <a:p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4038600" cy="33123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92896"/>
            <a:ext cx="3826768" cy="3168352"/>
          </a:xfrm>
        </p:spPr>
      </p:pic>
      <p:sp>
        <p:nvSpPr>
          <p:cNvPr id="7" name="Прямоугольник 6"/>
          <p:cNvSpPr/>
          <p:nvPr/>
        </p:nvSpPr>
        <p:spPr>
          <a:xfrm>
            <a:off x="67139" y="188640"/>
            <a:ext cx="92525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</a:t>
            </a:r>
            <a:r>
              <a:rPr lang="ru-RU" sz="32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«Как у нашего кота…»</a:t>
            </a:r>
            <a:endParaRPr lang="ru-RU" sz="3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43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608" y="274638"/>
            <a:ext cx="9587408" cy="1282154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посиделок желающие брали </a:t>
            </a:r>
            <a:b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карандаши и раскрашивали силуэт </a:t>
            </a:r>
            <a:b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животного, предварительно рассказав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потешку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72816"/>
            <a:ext cx="5464913" cy="4353347"/>
          </a:xfrm>
        </p:spPr>
      </p:pic>
    </p:spTree>
    <p:extLst>
      <p:ext uri="{BB962C8B-B14F-4D97-AF65-F5344CB8AC3E}">
        <p14:creationId xmlns:p14="http://schemas.microsoft.com/office/powerpoint/2010/main" val="252559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3200" b="1" spc="50" dirty="0" smtClean="0">
                <a:ln w="11430"/>
                <a:gradFill>
                  <a:gsLst>
                    <a:gs pos="25000">
                      <a:srgbClr val="59B0B9">
                        <a:satMod val="155000"/>
                      </a:srgbClr>
                    </a:gs>
                    <a:gs pos="100000">
                      <a:srgbClr val="59B0B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/>
            </a:r>
            <a:br>
              <a:rPr lang="ru-RU" sz="3200" b="1" spc="50" dirty="0" smtClean="0">
                <a:ln w="11430"/>
                <a:gradFill>
                  <a:gsLst>
                    <a:gs pos="25000">
                      <a:srgbClr val="59B0B9">
                        <a:satMod val="155000"/>
                      </a:srgbClr>
                    </a:gs>
                    <a:gs pos="100000">
                      <a:srgbClr val="59B0B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rgbClr val="59B0B9">
                        <a:satMod val="155000"/>
                      </a:srgbClr>
                    </a:gs>
                    <a:gs pos="100000">
                      <a:srgbClr val="59B0B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Итоговый 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59B0B9">
                        <a:satMod val="155000"/>
                      </a:srgbClr>
                    </a:gs>
                    <a:gs pos="100000">
                      <a:srgbClr val="59B0B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НОД (речевое развитие)</a:t>
            </a:r>
            <a:br>
              <a:rPr lang="ru-RU" sz="2800" b="1" spc="50" dirty="0">
                <a:ln w="11430"/>
                <a:gradFill>
                  <a:gsLst>
                    <a:gs pos="25000">
                      <a:srgbClr val="59B0B9">
                        <a:satMod val="155000"/>
                      </a:srgbClr>
                    </a:gs>
                    <a:gs pos="100000">
                      <a:srgbClr val="59B0B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</a:br>
            <a:r>
              <a:rPr lang="ru-RU" sz="2800" b="1" spc="50" dirty="0">
                <a:ln w="11430"/>
                <a:gradFill>
                  <a:gsLst>
                    <a:gs pos="25000">
                      <a:srgbClr val="59B0B9">
                        <a:satMod val="155000"/>
                      </a:srgbClr>
                    </a:gs>
                    <a:gs pos="100000">
                      <a:srgbClr val="59B0B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«Мы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59B0B9">
                        <a:satMod val="155000"/>
                      </a:srgbClr>
                    </a:gs>
                    <a:gs pos="100000">
                      <a:srgbClr val="59B0B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потешки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59B0B9">
                        <a:satMod val="155000"/>
                      </a:srgbClr>
                    </a:gs>
                    <a:gs pos="100000">
                      <a:srgbClr val="59B0B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 распеваем и немного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rgbClr val="59B0B9">
                        <a:satMod val="155000"/>
                      </a:srgbClr>
                    </a:gs>
                    <a:gs pos="100000">
                      <a:srgbClr val="59B0B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/>
            </a:r>
            <a:br>
              <a:rPr lang="ru-RU" sz="2800" b="1" spc="50" dirty="0" smtClean="0">
                <a:ln w="11430"/>
                <a:gradFill>
                  <a:gsLst>
                    <a:gs pos="25000">
                      <a:srgbClr val="59B0B9">
                        <a:satMod val="155000"/>
                      </a:srgbClr>
                    </a:gs>
                    <a:gs pos="100000">
                      <a:srgbClr val="59B0B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rgbClr val="59B0B9">
                        <a:satMod val="155000"/>
                      </a:srgbClr>
                    </a:gs>
                    <a:gs pos="100000">
                      <a:srgbClr val="59B0B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поиграем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59B0B9">
                        <a:satMod val="155000"/>
                      </a:srgbClr>
                    </a:gs>
                    <a:gs pos="100000">
                      <a:srgbClr val="59B0B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»</a:t>
            </a:r>
            <a:br>
              <a:rPr lang="ru-RU" sz="2800" b="1" spc="50" dirty="0">
                <a:ln w="11430"/>
                <a:gradFill>
                  <a:gsLst>
                    <a:gs pos="25000">
                      <a:srgbClr val="59B0B9">
                        <a:satMod val="155000"/>
                      </a:srgbClr>
                    </a:gs>
                    <a:gs pos="100000">
                      <a:srgbClr val="59B0B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811" y="1556792"/>
            <a:ext cx="4040188" cy="63976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Еду, еду на лошадке в красной шапке……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rot="10800000" flipV="1">
            <a:off x="4645024" y="1772816"/>
            <a:ext cx="4041775" cy="648072"/>
          </a:xfrm>
        </p:spPr>
        <p:txBody>
          <a:bodyPr/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….А потом вдруг в </a:t>
            </a:r>
          </a:p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бух, а там петух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48881"/>
            <a:ext cx="4041775" cy="324036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7"/>
            <a:ext cx="3816424" cy="2880320"/>
          </a:xfrm>
        </p:spPr>
      </p:pic>
    </p:spTree>
    <p:extLst>
      <p:ext uri="{BB962C8B-B14F-4D97-AF65-F5344CB8AC3E}">
        <p14:creationId xmlns:p14="http://schemas.microsoft.com/office/powerpoint/2010/main" val="320877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Закличка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«Солнышко-</a:t>
            </a:r>
            <a:b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ведрышко»</a:t>
            </a:r>
            <a:b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ягодка </a:t>
            </a:r>
            <a:b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лесная!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3691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20220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52737"/>
            <a:ext cx="4040188" cy="432047"/>
          </a:xfrm>
        </p:spPr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</a:rPr>
              <a:t>Потешка</a:t>
            </a:r>
            <a:r>
              <a:rPr lang="ru-RU" dirty="0" smtClean="0">
                <a:solidFill>
                  <a:srgbClr val="002060"/>
                </a:solidFill>
              </a:rPr>
              <a:t> про коровушку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813768"/>
          </a:xfrm>
        </p:spPr>
        <p:txBody>
          <a:bodyPr/>
          <a:lstStyle/>
          <a:p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Потешка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про коня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64904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35712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704856" cy="502657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поговорки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образны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поэтичны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наделены сравнениями, яркими эпитетами,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много олицетворений, мелких определений. Их можно использовать в любой ситуации. Они становятся верными помощниками в формировании трудолюбия и дружелюбия. </a:t>
            </a:r>
          </a:p>
        </p:txBody>
      </p:sp>
    </p:spTree>
    <p:extLst>
      <p:ext uri="{BB962C8B-B14F-4D97-AF65-F5344CB8AC3E}">
        <p14:creationId xmlns:p14="http://schemas.microsoft.com/office/powerpoint/2010/main" val="188504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260648"/>
            <a:ext cx="9237712" cy="1498178"/>
          </a:xfrm>
        </p:spPr>
        <p:txBody>
          <a:bodyPr/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Колыбельные песни -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другими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жанрами заключают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себе могучую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позволяющую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речь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5" y="1700808"/>
            <a:ext cx="3888432" cy="4896543"/>
          </a:xfrm>
        </p:spPr>
      </p:pic>
    </p:spTree>
    <p:extLst>
      <p:ext uri="{BB962C8B-B14F-4D97-AF65-F5344CB8AC3E}">
        <p14:creationId xmlns:p14="http://schemas.microsoft.com/office/powerpoint/2010/main" val="323985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800" b="1" i="0" u="none" strike="noStrike" kern="18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Times New Roman"/>
                <a:cs typeface="Times New Roman"/>
              </a:rPr>
              <a:t>Инсценировки сказки </a:t>
            </a:r>
            <a:br>
              <a:rPr kumimoji="0" lang="ru-RU" sz="2800" b="1" i="0" u="none" strike="noStrike" kern="18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Times New Roman"/>
                <a:cs typeface="Times New Roman"/>
              </a:rPr>
            </a:br>
            <a:r>
              <a:rPr kumimoji="0" lang="ru-RU" sz="2800" b="1" i="0" u="none" strike="noStrike" kern="18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rebuchet MS"/>
                <a:ea typeface="Times New Roman"/>
                <a:cs typeface="Times New Roman"/>
              </a:rPr>
              <a:t>«Теремок» 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403860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92896"/>
            <a:ext cx="40386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94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8760"/>
            <a:ext cx="4038600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035902" cy="317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0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692696"/>
            <a:ext cx="5112568" cy="504056"/>
          </a:xfr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Танец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платочками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3"/>
            <a:ext cx="4040188" cy="324036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31014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b="1" i="1" dirty="0">
                <a:solidFill>
                  <a:srgbClr val="E36C0A"/>
                </a:solidFill>
                <a:latin typeface="Times New Roman"/>
                <a:ea typeface="Times New Roman"/>
                <a:cs typeface="Times New Roman"/>
              </a:rPr>
              <a:t>Тип проекта:</a:t>
            </a:r>
            <a:r>
              <a:rPr lang="ru-RU" i="1" dirty="0">
                <a:solidFill>
                  <a:srgbClr val="E36C0A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краткосрочный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800" i="1" dirty="0">
              <a:ea typeface="Times New Roman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b="1" i="1" dirty="0">
                <a:solidFill>
                  <a:srgbClr val="E36C0A"/>
                </a:solidFill>
                <a:latin typeface="Times New Roman"/>
                <a:ea typeface="Times New Roman"/>
                <a:cs typeface="Times New Roman"/>
              </a:rPr>
              <a:t>Срок реализации</a:t>
            </a:r>
            <a:r>
              <a:rPr lang="ru-RU" i="1" dirty="0">
                <a:solidFill>
                  <a:srgbClr val="E36C0A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 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месяц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800" i="1" dirty="0">
              <a:ea typeface="Times New Roman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i="1" dirty="0">
                <a:solidFill>
                  <a:srgbClr val="E36C0A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i="1" dirty="0">
                <a:solidFill>
                  <a:srgbClr val="E36C0A"/>
                </a:solidFill>
                <a:latin typeface="Times New Roman"/>
                <a:ea typeface="Times New Roman"/>
                <a:cs typeface="Times New Roman"/>
              </a:rPr>
              <a:t>Участники проекта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дети 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3-4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лет, воспитатели, родители</a:t>
            </a:r>
            <a:endParaRPr lang="ru-RU" sz="1800" i="1" dirty="0"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92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45024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1"/>
            <a:ext cx="8229600" cy="18002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1614" y="2967335"/>
            <a:ext cx="7500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внимание!!!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1614" y="2967335"/>
            <a:ext cx="7500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внимание!!!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17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sz="2400" b="1" i="1" dirty="0" smtClean="0">
                <a:solidFill>
                  <a:srgbClr val="E36C0A"/>
                </a:solidFill>
                <a:latin typeface="Times New Roman"/>
                <a:ea typeface="Times New Roman"/>
                <a:cs typeface="Times New Roman"/>
              </a:rPr>
              <a:t>     </a:t>
            </a:r>
            <a:r>
              <a:rPr lang="ru-RU" sz="2400" b="1" dirty="0" smtClean="0">
                <a:solidFill>
                  <a:srgbClr val="E36C0A"/>
                </a:solidFill>
                <a:latin typeface="Times New Roman"/>
                <a:ea typeface="Times New Roman"/>
                <a:cs typeface="Times New Roman"/>
              </a:rPr>
              <a:t>Гипотеза</a:t>
            </a:r>
            <a:r>
              <a:rPr lang="ru-RU" sz="2400" i="1" dirty="0">
                <a:solidFill>
                  <a:srgbClr val="E36C0A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Если знакомить детей, начиная </a:t>
            </a:r>
            <a:endParaRPr lang="ru-RU" sz="2400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раннего возраста,  с родной культурой, </a:t>
            </a:r>
            <a:endParaRPr lang="ru-RU" sz="2400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произведениями 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устного,  народного творчества,  </a:t>
            </a:r>
            <a:endParaRPr lang="ru-RU" sz="2400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родной 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речью,  то это будет способствовать духовному, </a:t>
            </a:r>
            <a:endParaRPr lang="ru-RU" sz="2400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нравственному,  патриотическому воспитанию </a:t>
            </a:r>
            <a:endParaRPr lang="ru-RU" sz="2400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дошкольников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и в будущем они сумеют сохранить 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культурные ценности нашей Родины,  и Россия будет </a:t>
            </a:r>
            <a:endParaRPr lang="ru-RU" sz="2400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жить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даря миру громадное количество талантов, </a:t>
            </a:r>
            <a:endParaRPr lang="ru-RU" sz="2400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которыми   восхищались 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 будут восхищаться в России </a:t>
            </a:r>
            <a:endParaRPr lang="ru-RU" sz="2400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 и 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 ее пределами</a:t>
            </a:r>
            <a:r>
              <a:rPr lang="ru-RU" sz="2400" b="1" i="1" dirty="0">
                <a:solidFill>
                  <a:srgbClr val="E36C0A"/>
                </a:solidFill>
                <a:latin typeface="Times New Roman"/>
                <a:ea typeface="Times New Roman"/>
                <a:cs typeface="Times New Roman"/>
              </a:rPr>
              <a:t>.  </a:t>
            </a:r>
            <a:endParaRPr lang="ru-RU" sz="2400" i="1" dirty="0"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32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59011"/>
            <a:ext cx="66967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0" lang="ru-RU" sz="2800" b="1" i="0" u="none" strike="noStrike" kern="100" cap="none" spc="0" normalizeH="0" baseline="0" noProof="0" dirty="0" smtClean="0">
              <a:ln>
                <a:noFill/>
              </a:ln>
              <a:solidFill>
                <a:srgbClr val="0F1419"/>
              </a:solidFill>
              <a:effectLst/>
              <a:uLnTx/>
              <a:uFillTx/>
              <a:latin typeface="Times New Roman"/>
              <a:ea typeface="Arial Unicode MS"/>
              <a:cs typeface="Times New Roman"/>
            </a:endParaRPr>
          </a:p>
          <a:p>
            <a:r>
              <a:rPr kumimoji="0" lang="ru-RU" sz="28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Arial Unicode MS"/>
                <a:cs typeface="Times New Roman"/>
              </a:rPr>
              <a:t>Цель:</a:t>
            </a:r>
            <a:r>
              <a:rPr kumimoji="0" lang="ru-RU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F1419"/>
                </a:solidFill>
                <a:effectLst/>
                <a:uLnTx/>
                <a:uFillTx/>
                <a:latin typeface="Times New Roman"/>
                <a:ea typeface="Arial Unicode MS"/>
                <a:cs typeface="Times New Roman"/>
              </a:rPr>
              <a:t> объединить усилия педагогов и родителей по воспитанию детей с помощью произведений русского фольклора. </a:t>
            </a:r>
            <a:r>
              <a:rPr lang="ru-RU" sz="28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8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r>
              <a:rPr kumimoji="0" lang="ru-RU" sz="28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Arial Unicode MS"/>
                <a:cs typeface="Times New Roman"/>
              </a:rPr>
              <a:t>Задачи:</a:t>
            </a:r>
            <a:r>
              <a:rPr lang="ru-RU" sz="2800" kern="100" dirty="0">
                <a:solidFill>
                  <a:srgbClr val="00B050"/>
                </a:solidFill>
                <a:latin typeface="Times New Roman"/>
                <a:ea typeface="Arial Unicode MS"/>
                <a:cs typeface="Times New Roman"/>
              </a:rPr>
              <a:t> </a:t>
            </a:r>
            <a:r>
              <a:rPr lang="ru-RU" sz="2800" i="1" kern="100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развить творческие, познавательные, коммуникативные способности детей на основе устного народного творчества.</a:t>
            </a:r>
            <a:r>
              <a:rPr lang="ru-RU" sz="28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8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lvl="0"/>
            <a:endParaRPr lang="ru-RU" sz="2800" dirty="0" smtClean="0">
              <a:solidFill>
                <a:prstClr val="black"/>
              </a:solidFill>
            </a:endParaRPr>
          </a:p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Важнейшим 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  развития выразительности детской речи являются произведения  устного народного творчества, в том числе малые фольклорные формы: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загадки, </a:t>
            </a:r>
            <a:r>
              <a:rPr lang="ru-RU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заклички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прибаутки, песенки, скороговорки, пословицы, поговорки, считалки, колыбельные.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5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211566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одна из малых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устного народного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творчества, в которой в предельно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сжатой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образной форме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даются наиболее яркие, характерные признаки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явлений.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57192"/>
            <a:ext cx="6400800" cy="48160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13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416824" cy="1066130"/>
          </a:xfrm>
        </p:spPr>
        <p:txBody>
          <a:bodyPr/>
          <a:lstStyle/>
          <a:p>
            <a:endParaRPr lang="ru-RU" sz="28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5" y="1268760"/>
            <a:ext cx="3960440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4"/>
            <a:ext cx="3962743" cy="360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79034" y="404665"/>
            <a:ext cx="565726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 «</a:t>
            </a:r>
            <a:r>
              <a:rPr lang="ru-RU" sz="2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 загадок. Загадки </a:t>
            </a:r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</a:t>
            </a:r>
            <a:r>
              <a:rPr lang="ru-RU" sz="2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5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Молодцы, все загадки отгадали!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752"/>
            <a:ext cx="40386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55" y="2204864"/>
            <a:ext cx="3883489" cy="349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1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795320" cy="114300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kumimoji="0" lang="ru-RU" sz="2400" b="1" i="0" u="none" strike="noStrike" kern="1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Совместное творчество детей и родителей:</a:t>
            </a:r>
            <a:br>
              <a:rPr kumimoji="0" lang="ru-RU" sz="2400" b="1" i="0" u="none" strike="noStrike" kern="1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«Отгадай загадку – нарисуй отгадку»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68760"/>
            <a:ext cx="5328592" cy="5328592"/>
          </a:xfrm>
        </p:spPr>
      </p:pic>
    </p:spTree>
    <p:extLst>
      <p:ext uri="{BB962C8B-B14F-4D97-AF65-F5344CB8AC3E}">
        <p14:creationId xmlns:p14="http://schemas.microsoft.com/office/powerpoint/2010/main" val="337955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тчет по самообразованию 2016г.">
  <a:themeElements>
    <a:clrScheme name="Другая 1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FFFF00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отчет по самообразованию 2016г.</Template>
  <TotalTime>557</TotalTime>
  <Words>226</Words>
  <Application>Microsoft Office PowerPoint</Application>
  <PresentationFormat>Экран (4:3)</PresentationFormat>
  <Paragraphs>84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отчет по самообразованию 2016г.</vt:lpstr>
      <vt:lpstr>Проект на тему  "Влияние устного народного творчества на развитие речи детей 3-4 лет"</vt:lpstr>
      <vt:lpstr>Презентация PowerPoint</vt:lpstr>
      <vt:lpstr>Презентация PowerPoint</vt:lpstr>
      <vt:lpstr>Презентация PowerPoint</vt:lpstr>
      <vt:lpstr>Реализация проекта:</vt:lpstr>
      <vt:lpstr>  Загадка – одна из малых  форм устного народного  творчества, в которой в предельно  сжатой, образной форме даются наиболее яркие, характерные признаки предметов или явлений.  </vt:lpstr>
      <vt:lpstr>Презентация PowerPoint</vt:lpstr>
      <vt:lpstr>Молодцы, все загадки отгадали!</vt:lpstr>
      <vt:lpstr>Совместное творчество детей и родителей:  «Отгадай загадку – нарисуй отгадку»</vt:lpstr>
      <vt:lpstr>Презентация PowerPoint</vt:lpstr>
      <vt:lpstr>После посиделок желающие брали  карандаши и раскрашивали силуэт  животного, предварительно рассказав потешку.</vt:lpstr>
      <vt:lpstr> Итоговый НОД (речевое развитие) «Мы потешки распеваем и немного  поиграем» </vt:lpstr>
      <vt:lpstr>       Закличка «Солнышко-             ведрышко»                                          дЗдравствуй, ягодка                                                        лесная!</vt:lpstr>
      <vt:lpstr>Презентация PowerPoint</vt:lpstr>
      <vt:lpstr> Пословицы и поговорки  образны, поэтичны, наделены сравнениями, яркими эпитетами,  в них много олицетворений, мелких определений. Их можно использовать в любой ситуации. Они становятся верными помощниками в формировании трудолюбия и дружелюбия. </vt:lpstr>
      <vt:lpstr>Колыбельные песни - наряду с другими  жанрами заключают в себе могучую силу,  позволяющую развивать речь детей  дошкольного возраста</vt:lpstr>
      <vt:lpstr>Инсценировки сказки  «Теремок» </vt:lpstr>
      <vt:lpstr>Презентация PowerPoint</vt:lpstr>
      <vt:lpstr>Танец с платочками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теме самообразования "Влияние устного народного творчества на развитие речи детей 3-4 лет"</dc:title>
  <dc:creator>Татьяна</dc:creator>
  <cp:lastModifiedBy>Татьяна</cp:lastModifiedBy>
  <cp:revision>26</cp:revision>
  <dcterms:created xsi:type="dcterms:W3CDTF">2016-05-15T17:10:26Z</dcterms:created>
  <dcterms:modified xsi:type="dcterms:W3CDTF">2017-02-04T11:27:07Z</dcterms:modified>
</cp:coreProperties>
</file>