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91" r:id="rId5"/>
    <p:sldId id="264" r:id="rId6"/>
    <p:sldId id="259" r:id="rId7"/>
    <p:sldId id="270" r:id="rId8"/>
    <p:sldId id="268" r:id="rId9"/>
    <p:sldId id="294" r:id="rId10"/>
    <p:sldId id="269" r:id="rId11"/>
    <p:sldId id="287" r:id="rId12"/>
    <p:sldId id="290" r:id="rId13"/>
    <p:sldId id="292" r:id="rId14"/>
    <p:sldId id="262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14" autoAdjust="0"/>
    <p:restoredTop sz="97826" autoAdjust="0"/>
  </p:normalViewPr>
  <p:slideViewPr>
    <p:cSldViewPr>
      <p:cViewPr>
        <p:scale>
          <a:sx n="100" d="100"/>
          <a:sy n="100" d="100"/>
        </p:scale>
        <p:origin x="-864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63092-F04C-4546-B887-56B9AA215AD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E66EE-01DB-4F89-B88E-39D88062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02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15CB4-6299-4FBB-A2F4-96D9EC8143B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84CC6-E37D-4D02-911C-DEB30B787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777.рое\Desktop\933244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6696744" cy="9233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7030A0"/>
                </a:solidFill>
                <a:latin typeface="Arial" charset="0"/>
              </a:rPr>
              <a:t>Муниципальное дошкольное образовательное учреждение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7030A0"/>
                </a:solidFill>
                <a:latin typeface="Arial" charset="0"/>
              </a:rPr>
              <a:t>       «Детский сад «Вишенка» города Бронницы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0272" y="4365104"/>
            <a:ext cx="212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endParaRPr lang="ru-RU" altLang="ru-RU" sz="16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sz="16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Подготовила воспитатель</a:t>
            </a:r>
          </a:p>
          <a:p>
            <a:pPr algn="r">
              <a:spcBef>
                <a:spcPct val="0"/>
              </a:spcBef>
            </a:pPr>
            <a:r>
              <a:rPr lang="ru-RU" altLang="ru-RU" sz="16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Группы №5</a:t>
            </a:r>
            <a:endParaRPr lang="ru-RU" altLang="ru-RU" sz="1600" b="1" i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sz="16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altLang="ru-RU" sz="1600" b="1" i="1" dirty="0" err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Самохвалова</a:t>
            </a:r>
            <a:r>
              <a:rPr lang="ru-RU" altLang="ru-RU" sz="16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Э.А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2348880"/>
            <a:ext cx="4896544" cy="310854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i="1" spc="50" dirty="0" smtClean="0">
                <a:ln w="11430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Презентация </a:t>
            </a:r>
            <a:endParaRPr lang="ru-RU" sz="3600" b="1" i="1" spc="50" dirty="0">
              <a:ln w="11430"/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i="1" spc="50" dirty="0">
                <a:ln w="11430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РОДИТЕЛЬСКОЕ СОБРАНИЕ </a:t>
            </a:r>
            <a:endParaRPr lang="ru-RU" sz="2000" b="1" i="1" spc="50" dirty="0" smtClean="0">
              <a:ln w="11430"/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i="1" spc="50" dirty="0" smtClean="0">
                <a:ln w="11430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(Нетрадиционная форма)</a:t>
            </a:r>
            <a:endParaRPr lang="ru-RU" sz="2000" b="1" i="1" spc="50" dirty="0">
              <a:ln w="11430"/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i="1" spc="50" dirty="0">
                <a:ln w="11430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»Моя семья-что может </a:t>
            </a:r>
            <a:endParaRPr lang="ru-RU" sz="2000" b="1" i="1" spc="50" dirty="0" smtClean="0">
              <a:ln w="11430"/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i="1" spc="50" dirty="0" smtClean="0">
                <a:ln w="11430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spc="50" dirty="0">
                <a:ln w="11430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быть дороже</a:t>
            </a:r>
            <a:r>
              <a:rPr lang="ru-RU" sz="2000" b="1" i="1" spc="50" dirty="0" smtClean="0">
                <a:ln w="11430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algn="ctr">
              <a:defRPr/>
            </a:pPr>
            <a:endParaRPr lang="ru-RU" sz="2000" b="1" i="1" spc="50" dirty="0">
              <a:ln w="11430"/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i="1" spc="50" dirty="0" smtClean="0">
                <a:ln w="11430"/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Вторая-младшая группа .</a:t>
            </a:r>
          </a:p>
          <a:p>
            <a:pPr algn="ctr">
              <a:defRPr/>
            </a:pPr>
            <a:endParaRPr lang="ru-RU" sz="2000" b="1" i="1" spc="50" dirty="0">
              <a:ln w="11430"/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sz="2000" b="1" i="1" spc="50" dirty="0">
              <a:ln w="11430"/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2016г.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65253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3861048"/>
            <a:ext cx="1338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132856"/>
            <a:ext cx="858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87767" y="260648"/>
            <a:ext cx="3354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60649"/>
            <a:ext cx="4878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       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Хороводная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игра»Маланья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»,</a:t>
            </a:r>
          </a:p>
          <a:p>
            <a:pPr algn="ctr">
              <a:defRPr/>
            </a:pP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10236"/>
            <a:ext cx="2377008" cy="213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C:\Users\эльвира\Desktop\2016-03\_IMG38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5202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105835"/>
            <a:ext cx="5094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Игра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КАК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ЖИВЕТЕ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?»</a:t>
            </a:r>
          </a:p>
        </p:txBody>
      </p:sp>
      <p:pic>
        <p:nvPicPr>
          <p:cNvPr id="12" name="Picture 4" descr="C:\Users\эльвира\Desktop\2016-03\_IMG38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57" y="4452184"/>
            <a:ext cx="2413832" cy="178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1" cy="71734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4965" y="24755"/>
            <a:ext cx="77768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ПОДВЕДЕНИЕ 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ИТОГОВ ТЕСТИРОВАНИЯ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Я мой ребенок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»</a:t>
            </a:r>
          </a:p>
          <a:p>
            <a:pPr algn="ctr"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РОДИТЕЛИ ВЫ –ГЛАВНЫЕ «ПРОЕКТИРОВЩИКИ,КОНСТРУКТОРЫ И СТРОИТЕЛИ» ДЕТСКОЙ ЛИЧНОСТИ,СДЕЛАЙТЕ ВЫВОДЫ О ХАРАКТЕРЕ ВЗАИМООТНОШЕНИЙ МЕЖДУ ВАМИ И ВАШИМИ ДЕТЬМИ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7767" y="260648"/>
            <a:ext cx="3354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55" y="1268760"/>
            <a:ext cx="326231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97" y="1268760"/>
            <a:ext cx="32607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1574"/>
            <a:ext cx="9144001" cy="71695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132856"/>
            <a:ext cx="858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87767" y="260648"/>
            <a:ext cx="3354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02271" y="5555446"/>
            <a:ext cx="296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92696"/>
            <a:ext cx="4950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Творческая 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игра</a:t>
            </a: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«Семья на ладошке»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Родители изображают Семью на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ладошке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(КАЖДЫЙ ПАЛЬЧИК ПРЕВРАЩАЮТ В ЧЛЕНА  СВОЕЙ СЕМЬИ).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>
              <a:defRPr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" name="Picture 5" descr="C:\Users\эльвира\Desktop\2016-03\_IMG3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89931"/>
            <a:ext cx="18002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971551"/>
            <a:ext cx="18002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61" y="4298825"/>
            <a:ext cx="1798637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C:\Users\эльвира\Desktop\image-24-03-16-04-19-18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35326"/>
            <a:ext cx="1466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Users\эльвира\Desktop\image-24-03-16-04-19-13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71" y="4182144"/>
            <a:ext cx="1466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132856"/>
            <a:ext cx="858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112474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31"/>
            <a:ext cx="792087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C00000"/>
                </a:solidFill>
              </a:rPr>
              <a:t>Решение собрания:</a:t>
            </a:r>
            <a:endParaRPr lang="ru-RU" altLang="ru-RU" sz="4400" dirty="0">
              <a:solidFill>
                <a:srgbClr val="C00000"/>
              </a:solidFill>
            </a:endParaRPr>
          </a:p>
          <a:p>
            <a:r>
              <a:rPr lang="ru-RU" altLang="ru-RU" sz="2800" b="1" dirty="0">
                <a:solidFill>
                  <a:srgbClr val="7030A0"/>
                </a:solidFill>
              </a:rPr>
              <a:t>- Через содержательное общение взрослых с детьми обогащать семейные отношения, которые приносят радость и детям и родителям.</a:t>
            </a:r>
          </a:p>
          <a:p>
            <a:r>
              <a:rPr lang="ru-RU" altLang="ru-RU" sz="2800" b="1" dirty="0">
                <a:solidFill>
                  <a:srgbClr val="7030A0"/>
                </a:solidFill>
              </a:rPr>
              <a:t>- Создать в семье необходимые условия для правильного развития и воспитания ребёнка.</a:t>
            </a:r>
          </a:p>
          <a:p>
            <a:r>
              <a:rPr lang="ru-RU" altLang="ru-RU" sz="2800" b="1" dirty="0">
                <a:solidFill>
                  <a:srgbClr val="7030A0"/>
                </a:solidFill>
              </a:rPr>
              <a:t>- Поддерживать в семье хороший психологический климат, стараться не ссориться в присутствии ребёнка.</a:t>
            </a:r>
          </a:p>
          <a:p>
            <a:r>
              <a:rPr lang="ru-RU" altLang="ru-RU" sz="2800" b="1" dirty="0">
                <a:solidFill>
                  <a:srgbClr val="7030A0"/>
                </a:solidFill>
              </a:rPr>
              <a:t>- Поддерживать семейные традиции и создавать новые.</a:t>
            </a:r>
          </a:p>
          <a:p>
            <a:r>
              <a:rPr lang="ru-RU" altLang="ru-RU" sz="2800" b="1" dirty="0">
                <a:solidFill>
                  <a:srgbClr val="7030A0"/>
                </a:solidFill>
              </a:rPr>
              <a:t>- Принести в группу семейную фотографию для оформления фотоальбома «Моя семья».</a:t>
            </a:r>
            <a:endParaRPr lang="ru-RU" alt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148064" y="4418410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2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132856"/>
            <a:ext cx="858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112474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31"/>
            <a:ext cx="792087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Заключительная </a:t>
            </a:r>
            <a:r>
              <a:rPr lang="ru-RU" sz="3600" b="1" dirty="0">
                <a:solidFill>
                  <a:srgbClr val="C00000"/>
                </a:solidFill>
              </a:rPr>
              <a:t>часть: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Воспитатель подводит итоги собрания.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«Семья для ребенка»-это </a:t>
            </a:r>
            <a:r>
              <a:rPr lang="ru-RU" sz="2800" b="1" dirty="0" smtClean="0">
                <a:solidFill>
                  <a:srgbClr val="7030A0"/>
                </a:solidFill>
              </a:rPr>
              <a:t>источник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общественного  опыта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Уважаемые </a:t>
            </a:r>
            <a:r>
              <a:rPr lang="ru-RU" sz="2800" b="1" dirty="0" err="1">
                <a:solidFill>
                  <a:srgbClr val="7030A0"/>
                </a:solidFill>
              </a:rPr>
              <a:t>родители,вы</a:t>
            </a:r>
            <a:r>
              <a:rPr lang="ru-RU" sz="2800" b="1" dirty="0">
                <a:solidFill>
                  <a:srgbClr val="7030A0"/>
                </a:solidFill>
              </a:rPr>
              <a:t>-первые и самые важные учителя </a:t>
            </a:r>
            <a:r>
              <a:rPr lang="ru-RU" sz="2800" b="1" dirty="0" smtClean="0">
                <a:solidFill>
                  <a:srgbClr val="7030A0"/>
                </a:solidFill>
              </a:rPr>
              <a:t>своего </a:t>
            </a:r>
            <a:r>
              <a:rPr lang="ru-RU" sz="2800" b="1" dirty="0">
                <a:solidFill>
                  <a:srgbClr val="7030A0"/>
                </a:solidFill>
              </a:rPr>
              <a:t>ребенка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Минута благодарности: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Воспитатель благодарит родителей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за активное участие в нашем мероприятии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Успехов </a:t>
            </a:r>
            <a:r>
              <a:rPr lang="ru-RU" sz="2800" b="1" dirty="0">
                <a:solidFill>
                  <a:srgbClr val="7030A0"/>
                </a:solidFill>
              </a:rPr>
              <a:t>и терпения в воспитании Наших детей.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Родителям вручаются памятки </a:t>
            </a:r>
            <a:r>
              <a:rPr lang="ru-RU" sz="2800" dirty="0">
                <a:solidFill>
                  <a:srgbClr val="660066"/>
                </a:solidFill>
              </a:rPr>
              <a:t>.</a:t>
            </a:r>
          </a:p>
          <a:p>
            <a:pPr algn="ctr">
              <a:defRPr/>
            </a:pPr>
            <a:endParaRPr lang="ru-RU" sz="2400" dirty="0" smtClean="0">
              <a:solidFill>
                <a:srgbClr val="660066"/>
              </a:solidFill>
            </a:endParaRPr>
          </a:p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148064" y="4418410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44624"/>
            <a:ext cx="8352928" cy="108012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64489"/>
              </a:avLst>
            </a:prstTxWarp>
            <a:spAutoFit/>
          </a:bodyPr>
          <a:lstStyle/>
          <a:p>
            <a:r>
              <a:rPr lang="ru-RU" sz="4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r>
              <a:rPr lang="ru-RU" sz="4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4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614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11"/>
            <a:ext cx="9144001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75656" y="452687"/>
            <a:ext cx="5040560" cy="384720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ЦЕЛЬ ПРОЕКТА:</a:t>
            </a:r>
            <a:br>
              <a:rPr lang="ru-RU" altLang="ru-RU" sz="3200" b="1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Помочь </a:t>
            </a:r>
            <a:r>
              <a:rPr lang="ru-RU" altLang="ru-RU" sz="32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родителям осознать значимость </a:t>
            </a:r>
            <a:br>
              <a:rPr lang="ru-RU" altLang="ru-RU" sz="32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семьи в жизни человека.</a:t>
            </a:r>
            <a:br>
              <a:rPr lang="ru-RU" altLang="ru-RU" sz="32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ЗАДАЧИ:</a:t>
            </a:r>
          </a:p>
          <a:p>
            <a:pPr algn="ctr"/>
            <a:endParaRPr lang="ru-RU" altLang="ru-RU" sz="3200" b="1" i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28" name="AutoShape 4" descr="C:\Users\777.%D1%80%D0%BE%D0%B5\Desktop\ty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777.%D1%80%D0%BE%D0%B5\Desktop\ty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777.%D1%80%D0%BE%D0%B5\Desktop\ty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777.%D1%80%D0%BE%D0%B5\Desktop\ty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C:\Users\777.%D1%80%D0%BE%D0%B5\Documents\Desktop\ty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28498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32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Формировать нравственное </a:t>
            </a:r>
            <a:r>
              <a:rPr lang="ru-RU" altLang="ru-RU" sz="32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отношение к семейным традициям;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32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Укрепить </a:t>
            </a:r>
            <a:r>
              <a:rPr lang="ru-RU" altLang="ru-RU" sz="32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привязанность к членам своей семьи.</a:t>
            </a:r>
          </a:p>
        </p:txBody>
      </p:sp>
      <p:pic>
        <p:nvPicPr>
          <p:cNvPr id="14" name="Picture 4" descr="58b6002c5fa02ac964eb4e028cf6ed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916832"/>
            <a:ext cx="1872209" cy="146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эльвира\Desktop\фото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" y="1844824"/>
            <a:ext cx="1800000" cy="15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1840" y="3140968"/>
            <a:ext cx="5877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Ахмедханова</a:t>
            </a:r>
            <a:r>
              <a:rPr lang="ru-RU" dirty="0" smtClean="0"/>
              <a:t> </a:t>
            </a:r>
            <a:r>
              <a:rPr lang="ru-RU" dirty="0" err="1" smtClean="0"/>
              <a:t>Наида</a:t>
            </a:r>
            <a:r>
              <a:rPr lang="ru-RU" dirty="0" smtClean="0"/>
              <a:t> </a:t>
            </a:r>
            <a:r>
              <a:rPr lang="ru-RU" dirty="0" err="1" smtClean="0"/>
              <a:t>Абдурахмановна</a:t>
            </a:r>
            <a:endParaRPr lang="ru-RU" dirty="0" smtClean="0"/>
          </a:p>
          <a:p>
            <a:pPr algn="ctr"/>
            <a:r>
              <a:rPr lang="ru-RU" dirty="0" smtClean="0"/>
              <a:t>ГБОУ ММГ дошкольное подразделение «Марс» г. Москва</a:t>
            </a:r>
          </a:p>
          <a:p>
            <a:pPr algn="ctr"/>
            <a:r>
              <a:rPr lang="ru-RU" dirty="0" smtClean="0"/>
              <a:t>Помощник воспитателя </a:t>
            </a:r>
          </a:p>
          <a:p>
            <a:pPr algn="ctr"/>
            <a:r>
              <a:rPr lang="ru-RU" dirty="0" smtClean="0"/>
              <a:t>Стаж работы 3 года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88387" y="5085184"/>
            <a:ext cx="423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Мой девиз: Я ДЕЛАЮ ТО, ЧТО ЛЮБЛЮ,</a:t>
            </a:r>
          </a:p>
          <a:p>
            <a:r>
              <a:rPr lang="ru-RU" dirty="0" smtClean="0"/>
              <a:t>                       А ЛЮБЛЮ Я ТО, ЧТО ДЕЛАЮ!</a:t>
            </a:r>
            <a:endParaRPr lang="ru-RU" dirty="0"/>
          </a:p>
        </p:txBody>
      </p:sp>
      <p:pic>
        <p:nvPicPr>
          <p:cNvPr id="1026" name="Picture 2" descr="C:\Users\777.рое\Desktop\3956c1_dd44969f0c694057b4f01ec584aa19f9.jpg_srz_2953_2160_85_22_0.50_1.20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54606" cy="726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391246"/>
            <a:ext cx="5094312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3600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ПРЕДВАРИТЕЛЬНАЯ 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</a:rPr>
              <a:t>РАБОТА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alt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ИЗГОТОВЛЕНИЕ  ПРИГЛАШЕНИЙ  НА СОБРАНИЕ</a:t>
            </a:r>
            <a:r>
              <a:rPr lang="ru-RU" alt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400" b="1" dirty="0">
              <a:solidFill>
                <a:srgbClr val="7030A0"/>
              </a:solidFill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alt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ТЕСТИРОВАНИЕ  С РОДИТЕЛЯМИ «Я И МОЙ </a:t>
            </a:r>
            <a:r>
              <a:rPr lang="ru-RU" alt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РЕБЕНОК</a:t>
            </a:r>
            <a:r>
              <a:rPr lang="ru-RU" alt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ИЗГОТОВЛЕНИЕ ПАМЯТОК  ДЛЯ РОДИТЕЛЕЙ!</a:t>
            </a:r>
          </a:p>
        </p:txBody>
      </p:sp>
      <p:pic>
        <p:nvPicPr>
          <p:cNvPr id="13" name="Picture 2" descr="C:\Users\эльвира\Desktop\ПРИГЛАШЕНИЕ НОВОЕ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36912"/>
            <a:ext cx="18716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1840" y="3140968"/>
            <a:ext cx="5877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Ахмедханова</a:t>
            </a:r>
            <a:r>
              <a:rPr lang="ru-RU" dirty="0" smtClean="0"/>
              <a:t> </a:t>
            </a:r>
            <a:r>
              <a:rPr lang="ru-RU" dirty="0" err="1" smtClean="0"/>
              <a:t>Наида</a:t>
            </a:r>
            <a:r>
              <a:rPr lang="ru-RU" dirty="0" smtClean="0"/>
              <a:t> </a:t>
            </a:r>
            <a:r>
              <a:rPr lang="ru-RU" dirty="0" err="1" smtClean="0"/>
              <a:t>Абдурахмановна</a:t>
            </a:r>
            <a:endParaRPr lang="ru-RU" dirty="0" smtClean="0"/>
          </a:p>
          <a:p>
            <a:pPr algn="ctr"/>
            <a:r>
              <a:rPr lang="ru-RU" dirty="0" smtClean="0"/>
              <a:t>ГБОУ ММГ дошкольное подразделение «Марс» г. Москва</a:t>
            </a:r>
          </a:p>
          <a:p>
            <a:pPr algn="ctr"/>
            <a:r>
              <a:rPr lang="ru-RU" dirty="0" smtClean="0"/>
              <a:t>Помощник воспитателя </a:t>
            </a:r>
          </a:p>
          <a:p>
            <a:pPr algn="ctr"/>
            <a:r>
              <a:rPr lang="ru-RU" dirty="0" smtClean="0"/>
              <a:t>Стаж работы 3 года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88387" y="5085184"/>
            <a:ext cx="423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Мой девиз: Я ДЕЛАЮ ТО, ЧТО ЛЮБЛЮ,</a:t>
            </a:r>
          </a:p>
          <a:p>
            <a:r>
              <a:rPr lang="ru-RU" dirty="0" smtClean="0"/>
              <a:t>                       А ЛЮБЛЮ Я ТО, ЧТО ДЕЛАЮ!</a:t>
            </a:r>
            <a:endParaRPr lang="ru-RU" dirty="0"/>
          </a:p>
        </p:txBody>
      </p:sp>
      <p:pic>
        <p:nvPicPr>
          <p:cNvPr id="1026" name="Picture 2" descr="C:\Users\777.рое\Desktop\3956c1_dd44969f0c694057b4f01ec584aa19f9.jpg_srz_2953_2160_85_22_0.50_1.20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1307" y="-99392"/>
            <a:ext cx="11426614" cy="726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0" y="391246"/>
            <a:ext cx="4572000" cy="84330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 БЕСЕДЫ 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НА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ТЕМУ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О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СЕМЬЕ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2800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«</a:t>
            </a:r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  <a:t>Кто живет в моей семье?»</a:t>
            </a:r>
            <a:b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  <a:t>«Что мама делает дома?» </a:t>
            </a:r>
            <a:b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Чтение </a:t>
            </a:r>
          </a:p>
          <a:p>
            <a:r>
              <a:rPr lang="ru-RU" altLang="ru-RU" sz="1400" i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стихотворение </a:t>
            </a:r>
            <a:r>
              <a:rPr lang="ru-RU" altLang="ru-RU" sz="14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 Михалкова «А что у вас?»</a:t>
            </a:r>
          </a:p>
          <a:p>
            <a:r>
              <a:rPr lang="ru-RU" altLang="ru-RU" sz="14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стихотворения А. </a:t>
            </a:r>
            <a:r>
              <a:rPr lang="ru-RU" altLang="ru-RU" sz="14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Барто</a:t>
            </a:r>
            <a:endParaRPr lang="ru-RU" altLang="ru-RU" sz="1400" i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1400" i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сказки</a:t>
            </a:r>
            <a:r>
              <a:rPr lang="ru-RU" altLang="ru-RU" sz="14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«Гуси-лебеди», «Кукушка», </a:t>
            </a:r>
            <a:br>
              <a:rPr lang="ru-RU" altLang="ru-RU" sz="14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4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«Сестрица Алёнушка и братец Иванушка», «Морозко»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1050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Рассматривание 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  <a:t>фотографий. </a:t>
            </a:r>
            <a:b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</a:br>
            <a:endParaRPr lang="ru-RU" altLang="ru-RU" sz="2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</a:rPr>
              <a:t>Рассказ о каждом ребёнке, беседа о именах детей,  воспитывать интерес к собственному имени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ru-RU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КОЛЛЕКТИВНАЯ РАБОТА С ДЕТЬМИ «Моя ладошка»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altLang="ru-RU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14" name="Picture 10" descr="C:\Users\эльвира\Desktop\image-c38925aa0b3c829ed74f06bc24fc5ced6f4d5c56aa3876108d4a5e07f824f85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06992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4221089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эльвира\Desktop\Для сади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548" y="4219344"/>
            <a:ext cx="2016000" cy="151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SC_91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552" y="1844824"/>
            <a:ext cx="208800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605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" y="13692"/>
            <a:ext cx="914400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cs typeface="Estrangelo Edess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773996"/>
            <a:ext cx="69847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Ведущие цели взаимодействия  </a:t>
            </a:r>
            <a:r>
              <a:rPr lang="ru-RU" altLang="ru-RU" sz="20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Детского  сада  </a:t>
            </a:r>
            <a:r>
              <a:rPr lang="ru-RU" altLang="ru-RU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с семьей </a:t>
            </a:r>
            <a:r>
              <a:rPr lang="ru-RU" altLang="ru-RU" sz="20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– создание в детском саду необходимых </a:t>
            </a:r>
            <a:r>
              <a:rPr lang="ru-RU" altLang="ru-RU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условий для развития  ответственных и  взаимозависимых отношений с семьями </a:t>
            </a:r>
            <a:r>
              <a:rPr lang="ru-RU" altLang="ru-RU" sz="20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воспитанников</a:t>
            </a:r>
            <a:r>
              <a:rPr lang="ru-RU" altLang="ru-RU" sz="20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Основные формы взаимодействия с семьей: </a:t>
            </a:r>
          </a:p>
          <a:p>
            <a:pPr>
              <a:spcBef>
                <a:spcPct val="0"/>
              </a:spcBef>
            </a:pP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Встречи-з</a:t>
            </a: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накомства с </a:t>
            </a:r>
            <a:r>
              <a:rPr lang="ru-RU" altLang="ru-RU" b="1" i="1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семьей,анкетирование</a:t>
            </a: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семей. </a:t>
            </a:r>
          </a:p>
          <a:p>
            <a:pPr>
              <a:spcBef>
                <a:spcPct val="0"/>
              </a:spcBef>
            </a:pP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Дни открытых дверей ,</a:t>
            </a:r>
          </a:p>
          <a:p>
            <a:pPr>
              <a:spcBef>
                <a:spcPct val="0"/>
              </a:spcBef>
            </a:pP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Оформление информационных стендов,</a:t>
            </a:r>
          </a:p>
          <a:p>
            <a:pPr>
              <a:spcBef>
                <a:spcPct val="0"/>
              </a:spcBef>
            </a:pP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Организация  выставок детского творчества,</a:t>
            </a:r>
          </a:p>
          <a:p>
            <a:pPr>
              <a:spcBef>
                <a:spcPct val="0"/>
              </a:spcBef>
            </a:pP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Привлечение родителей к организации семейных </a:t>
            </a:r>
            <a:r>
              <a:rPr lang="ru-RU" altLang="ru-RU" b="1" i="1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праздников,экскурсий</a:t>
            </a: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>
              <a:spcBef>
                <a:spcPct val="0"/>
              </a:spcBef>
            </a:pPr>
            <a:endParaRPr lang="ru-RU" altLang="ru-RU" sz="16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ru-RU" altLang="ru-RU" sz="1600" b="1" i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ru-RU" altLang="ru-RU" sz="16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ru-RU" altLang="ru-RU" sz="16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ru-RU" altLang="ru-RU" sz="1600" b="1" i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ru-RU" altLang="ru-RU" sz="2400" b="1" i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ru-RU" altLang="ru-RU" b="1" i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ru-RU" altLang="ru-RU" b="1" i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3" y="373677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ru-RU" altLang="ru-RU" sz="24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ru-RU" altLang="ru-RU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Одной </a:t>
            </a:r>
            <a:r>
              <a:rPr lang="ru-RU" altLang="ru-RU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из </a:t>
            </a: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эффективных </a:t>
            </a:r>
            <a:r>
              <a:rPr lang="ru-RU" altLang="ru-RU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форм </a:t>
            </a:r>
          </a:p>
          <a:p>
            <a:pPr>
              <a:spcBef>
                <a:spcPct val="0"/>
              </a:spcBef>
            </a:pPr>
            <a:r>
              <a:rPr lang="ru-RU" altLang="ru-RU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взаимодействия   в ДОУ с родителями могут стать родительские собрания.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76672"/>
            <a:ext cx="73060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Выступление воспитателя:</a:t>
            </a:r>
            <a:br>
              <a:rPr lang="ru-RU" altLang="ru-RU" sz="28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Чтение </a:t>
            </a:r>
            <a:r>
              <a:rPr lang="ru-RU" altLang="ru-RU" sz="28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стихотворения  о семье:</a:t>
            </a:r>
            <a:r>
              <a:rPr lang="ru-RU" altLang="ru-RU" sz="28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8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Что может быть семьи  дороже?</a:t>
            </a:r>
            <a:br>
              <a:rPr lang="ru-RU" altLang="ru-RU" sz="28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Теплом встречает отчий дом,</a:t>
            </a:r>
            <a:br>
              <a:rPr lang="ru-RU" altLang="ru-RU" sz="28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Здесь ждут тебя всегда с любовью,</a:t>
            </a:r>
            <a:br>
              <a:rPr lang="ru-RU" altLang="ru-RU" sz="28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 провожают в  путь с добром!</a:t>
            </a:r>
            <a:br>
              <a:rPr lang="ru-RU" altLang="ru-RU" sz="28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altLang="ru-RU" sz="2800" b="1" i="1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Д.Тараданова</a:t>
            </a:r>
            <a:endParaRPr lang="ru-RU" altLang="ru-RU" sz="2800" b="1" i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8" descr="C:\Users\эльвира\Desktop\_IMG3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43" y="4005064"/>
            <a:ext cx="36004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10043593" cy="70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-99392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РАЗМИНКА</a:t>
            </a:r>
            <a:r>
              <a:rPr lang="ru-RU" altLang="ru-RU" sz="2400" b="1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algn="ctr"/>
            <a:r>
              <a:rPr lang="ru-RU" altLang="ru-RU" sz="2400" b="1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»Вспоминая детство»</a:t>
            </a:r>
          </a:p>
          <a:p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Родители передают друг другу игрушечного </a:t>
            </a:r>
            <a:r>
              <a:rPr lang="ru-RU" altLang="ru-RU" b="1" i="1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медвежонка,а</a:t>
            </a:r>
            <a:r>
              <a:rPr lang="ru-RU" altLang="ru-RU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они рассказывают о запомнившемся эпизоде из детства.</a:t>
            </a:r>
            <a:endParaRPr lang="ru-RU" altLang="ru-RU" b="1" i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эльвира\Desktop\2016-03\_IMG3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58788"/>
            <a:ext cx="1800225" cy="131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эльвира\Desktop\2016-03\_IMG38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1800201" cy="13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564905"/>
            <a:ext cx="6120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b="1" i="1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sz="2400" b="1" i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sz="2400" b="1" i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sz="2400" b="1" i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2400" b="1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Пословицы и </a:t>
            </a:r>
          </a:p>
          <a:p>
            <a:pPr algn="ctr"/>
            <a:r>
              <a:rPr lang="ru-RU" altLang="ru-RU" sz="2400" b="1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Поговорки о семье»</a:t>
            </a:r>
          </a:p>
          <a:p>
            <a:r>
              <a:rPr lang="ru-RU" altLang="ru-RU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Вся семья вместе,…(так и душа на месте).</a:t>
            </a:r>
          </a:p>
          <a:p>
            <a:r>
              <a:rPr lang="ru-RU" altLang="ru-RU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Семья в куче,…(не страшна и туча).</a:t>
            </a:r>
          </a:p>
          <a:p>
            <a:r>
              <a:rPr lang="ru-RU" altLang="ru-RU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Когда семья </a:t>
            </a:r>
            <a:r>
              <a:rPr lang="ru-RU" altLang="ru-RU" sz="2000" b="1" i="1" dirty="0" err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вместе,и</a:t>
            </a:r>
            <a:r>
              <a:rPr lang="ru-RU" altLang="ru-RU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сердце …(на месте)</a:t>
            </a:r>
          </a:p>
          <a:p>
            <a:r>
              <a:rPr lang="ru-RU" altLang="ru-RU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Семья-это…(семь я).</a:t>
            </a:r>
          </a:p>
        </p:txBody>
      </p:sp>
      <p:pic>
        <p:nvPicPr>
          <p:cNvPr id="3074" name="Picture 2" descr="C:\Users\эльвира\Desktop\2016-03\_IMG3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9193" y="2338762"/>
            <a:ext cx="1800000" cy="13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87767" y="260648"/>
            <a:ext cx="3354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4" name="Picture 5" descr="C:\Users\эльвира\Desktop\_IMG38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016224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1808"/>
            <a:ext cx="2376264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3" y="0"/>
            <a:ext cx="468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Упражнение </a:t>
            </a:r>
          </a:p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2800" b="1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Цветик-</a:t>
            </a:r>
            <a:r>
              <a:rPr lang="ru-RU" altLang="ru-RU" sz="2800" b="1" i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семицветик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algn="ctr"/>
            <a:r>
              <a:rPr lang="ru-RU" altLang="ru-RU" sz="24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Родители пишут </a:t>
            </a:r>
          </a:p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а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лепестке имя 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ребенка в </a:t>
            </a:r>
            <a:r>
              <a:rPr lang="ru-RU" altLang="ru-RU" sz="24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л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асковой </a:t>
            </a:r>
            <a:r>
              <a:rPr lang="ru-RU" altLang="ru-RU" sz="2400" b="1" i="1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форме</a:t>
            </a:r>
            <a:r>
              <a:rPr lang="ru-RU" altLang="ru-RU" sz="2400" b="1" i="1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,а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на  обратной  стороне </a:t>
            </a:r>
          </a:p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огда недовольны.</a:t>
            </a:r>
            <a:endParaRPr lang="ru-RU" altLang="ru-RU" sz="2400" b="1" i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2" name="Picture 4" descr="C:\Users\эльвира\Desktop\фот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1" y="3429000"/>
            <a:ext cx="236432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3" y="3105835"/>
            <a:ext cx="487828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Показ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видео о роли семьи в жизни человека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3" y="-292523"/>
            <a:ext cx="9144001" cy="71695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132856"/>
            <a:ext cx="858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87767" y="260648"/>
            <a:ext cx="3354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02271" y="5555446"/>
            <a:ext cx="296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777.рое\Desktop\958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1695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43513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Семейные традиции </a:t>
            </a:r>
          </a:p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в  семьях»</a:t>
            </a:r>
            <a:br>
              <a:rPr lang="ru-RU" altLang="ru-RU" sz="4000" b="1" dirty="0">
                <a:solidFill>
                  <a:srgbClr val="C0000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семейным традициям относятся:</a:t>
            </a:r>
            <a:br>
              <a:rPr lang="ru-RU" alt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Собираться всей семьей в родительском доме в праздники, а также отмечать семейные праздники;</a:t>
            </a:r>
            <a:r>
              <a:rPr lang="ru-RU" alt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 вместе петь и играть на музыкальных инструментах;</a:t>
            </a:r>
            <a:r>
              <a:rPr lang="ru-RU" alt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Приглашать гостей и собирать всех за стол.</a:t>
            </a:r>
            <a:r>
              <a:rPr lang="ru-RU" alt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Собирать и хранить семейные фотографии;</a:t>
            </a:r>
            <a:br>
              <a:rPr lang="ru-RU" alt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Выступление родителей :</a:t>
            </a:r>
            <a:br>
              <a:rPr lang="ru-RU" alt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Соболева  М.В</a:t>
            </a:r>
            <a:br>
              <a:rPr lang="ru-RU" alt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Исаева  Е.А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(Какие семейные традиции  существуют в их семьях)</a:t>
            </a:r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4" descr="C:\Users\эльвира\Desktop\фото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52" y="2008578"/>
            <a:ext cx="1980000" cy="13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эльвира\Desktop\фото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2" y="4597783"/>
            <a:ext cx="1657526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эльвира\Desktop\2016-03\_IMG38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4586891"/>
            <a:ext cx="1656184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эльвира\Desktop\фото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5"/>
            <a:ext cx="2034480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3488</TotalTime>
  <Words>512</Words>
  <Application>Microsoft Office PowerPoint</Application>
  <PresentationFormat>Экран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+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эльвира</cp:lastModifiedBy>
  <cp:revision>227</cp:revision>
  <dcterms:created xsi:type="dcterms:W3CDTF">2015-11-27T17:16:45Z</dcterms:created>
  <dcterms:modified xsi:type="dcterms:W3CDTF">2016-04-03T12:56:36Z</dcterms:modified>
</cp:coreProperties>
</file>