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0"/>
  </p:handoutMasterIdLst>
  <p:sldIdLst>
    <p:sldId id="256" r:id="rId2"/>
    <p:sldId id="258" r:id="rId3"/>
    <p:sldId id="260" r:id="rId4"/>
    <p:sldId id="261" r:id="rId5"/>
    <p:sldId id="262" r:id="rId6"/>
    <p:sldId id="266" r:id="rId7"/>
    <p:sldId id="259" r:id="rId8"/>
    <p:sldId id="263" r:id="rId9"/>
    <p:sldId id="264" r:id="rId10"/>
    <p:sldId id="267" r:id="rId11"/>
    <p:sldId id="268" r:id="rId12"/>
    <p:sldId id="269" r:id="rId13"/>
    <p:sldId id="270" r:id="rId14"/>
    <p:sldId id="274" r:id="rId15"/>
    <p:sldId id="272" r:id="rId16"/>
    <p:sldId id="273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3" r:id="rId48"/>
    <p:sldId id="26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2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9A5D44-C039-436E-AB27-1A770CB27347}" type="doc">
      <dgm:prSet loTypeId="urn:microsoft.com/office/officeart/2005/8/layout/cycle6" loCatId="relationship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2BD0EC8-DC23-484E-8D46-CC168D940FD7}">
      <dgm:prSet phldrT="[Текст]"/>
      <dgm:spPr/>
      <dgm:t>
        <a:bodyPr/>
        <a:lstStyle/>
        <a:p>
          <a:r>
            <a:rPr lang="ru-RU" b="1" dirty="0" smtClean="0"/>
            <a:t>Рассматривание иллюстраций</a:t>
          </a:r>
          <a:endParaRPr lang="ru-RU" b="1" dirty="0"/>
        </a:p>
      </dgm:t>
    </dgm:pt>
    <dgm:pt modelId="{50137C06-CC85-4E48-8C6A-2C0BEDBD8FB3}" type="parTrans" cxnId="{D5392F86-F4ED-4B5F-A5F9-088C3373EA0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8F11497-E54F-4000-9D10-4A0C38DAA6C8}" type="sibTrans" cxnId="{D5392F86-F4ED-4B5F-A5F9-088C3373EA0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6A79EE7-C08E-49BF-B773-DD39AA334114}">
      <dgm:prSet phldrT="[Текст]" custT="1"/>
      <dgm:spPr/>
      <dgm:t>
        <a:bodyPr/>
        <a:lstStyle/>
        <a:p>
          <a:r>
            <a:rPr lang="ru-RU" sz="1800" b="1" smtClean="0"/>
            <a:t>Чтение художественной литературы</a:t>
          </a:r>
          <a:endParaRPr lang="ru-RU" sz="1800" b="1" dirty="0"/>
        </a:p>
      </dgm:t>
    </dgm:pt>
    <dgm:pt modelId="{EB80F011-1831-45CF-8666-63F9374437FF}" type="parTrans" cxnId="{BAE05D7A-BC63-4D44-BFF0-912879B2788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646AE47-6D2A-4CA8-8F54-A5520869106B}" type="sibTrans" cxnId="{BAE05D7A-BC63-4D44-BFF0-912879B2788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6A4C61C-C882-44FF-835E-906591B79361}">
      <dgm:prSet phldrT="[Текст]" custT="1"/>
      <dgm:spPr/>
      <dgm:t>
        <a:bodyPr/>
        <a:lstStyle/>
        <a:p>
          <a:r>
            <a:rPr lang="ru-RU" sz="1800" b="1" smtClean="0"/>
            <a:t>Самостоятельная художественная деятельность</a:t>
          </a:r>
          <a:endParaRPr lang="ru-RU" sz="1800" b="1" dirty="0"/>
        </a:p>
      </dgm:t>
    </dgm:pt>
    <dgm:pt modelId="{70D78314-E498-4D69-8FE8-38746FAE949B}" type="parTrans" cxnId="{3A17C8C3-C88C-4D8B-858E-89A57118907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5192E64-443E-4881-8099-2F5AE5729182}" type="sibTrans" cxnId="{3A17C8C3-C88C-4D8B-858E-89A57118907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88CCE66-C67E-4095-B9E0-6C8CF54B15E4}">
      <dgm:prSet phldrT="[Текст]" custT="1"/>
      <dgm:spPr/>
      <dgm:t>
        <a:bodyPr/>
        <a:lstStyle/>
        <a:p>
          <a:r>
            <a:rPr lang="ru-RU" sz="1800" b="1" smtClean="0"/>
            <a:t>Дидактические игры</a:t>
          </a:r>
          <a:endParaRPr lang="ru-RU" sz="1800" b="1" dirty="0"/>
        </a:p>
      </dgm:t>
    </dgm:pt>
    <dgm:pt modelId="{2CACC1C0-5A3E-4895-A836-B8591AD74FBB}" type="parTrans" cxnId="{AC0FE3B4-579B-4A9F-B49C-1135FCA8500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7A7866C-1AD6-4ACC-956E-321AC5C24475}" type="sibTrans" cxnId="{AC0FE3B4-579B-4A9F-B49C-1135FCA8500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56C8C80-CBD7-40BC-87AE-703D6CE576F1}">
      <dgm:prSet phldrT="[Текст]" custT="1"/>
      <dgm:spPr/>
      <dgm:t>
        <a:bodyPr/>
        <a:lstStyle/>
        <a:p>
          <a:r>
            <a:rPr lang="ru-RU" sz="2000" b="1" smtClean="0"/>
            <a:t>Беседы</a:t>
          </a:r>
          <a:endParaRPr lang="ru-RU" sz="2000" b="1" dirty="0"/>
        </a:p>
      </dgm:t>
    </dgm:pt>
    <dgm:pt modelId="{E02EED5D-6255-4F7B-AC3B-FCDACEAEAB65}" type="parTrans" cxnId="{1205C4CB-DA9B-418C-95E9-4550382F72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5581E16-40F0-4162-8C04-5FBEFBA80546}" type="sibTrans" cxnId="{1205C4CB-DA9B-418C-95E9-4550382F72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852916B-37C1-468B-A69F-FA639CC2CCAC}">
      <dgm:prSet phldrT="[Текст]" custT="1"/>
      <dgm:spPr/>
      <dgm:t>
        <a:bodyPr/>
        <a:lstStyle/>
        <a:p>
          <a:r>
            <a:rPr lang="ru-RU" sz="1800" b="1" smtClean="0"/>
            <a:t>Взаимодействие</a:t>
          </a:r>
        </a:p>
        <a:p>
          <a:r>
            <a:rPr lang="ru-RU" sz="1800" b="1" smtClean="0"/>
            <a:t>с  родителями</a:t>
          </a:r>
          <a:endParaRPr lang="ru-RU" sz="1800" b="1" dirty="0"/>
        </a:p>
      </dgm:t>
    </dgm:pt>
    <dgm:pt modelId="{CC911B2C-FB1C-4641-9F62-80BB8514D40B}" type="parTrans" cxnId="{0C887212-8556-434B-95E8-260A55E18DE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73DF548-DF5D-43F4-A8BB-AF15227525F3}" type="sibTrans" cxnId="{0C887212-8556-434B-95E8-260A55E18DE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AF8F6CD-85C9-429E-8FB5-09F5A290065B}">
      <dgm:prSet phldrT="[Текст]" custT="1"/>
      <dgm:spPr/>
      <dgm:t>
        <a:bodyPr/>
        <a:lstStyle/>
        <a:p>
          <a:r>
            <a:rPr lang="ru-RU" sz="2000" b="1" smtClean="0"/>
            <a:t>Экскурсия</a:t>
          </a:r>
          <a:endParaRPr lang="ru-RU" sz="2000" b="1" dirty="0"/>
        </a:p>
      </dgm:t>
    </dgm:pt>
    <dgm:pt modelId="{ACD221F7-19AB-4981-800A-3F9D5E2A0BD7}" type="parTrans" cxnId="{B97E03DD-62A3-49E1-8B9E-F25789D1BBD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1F4EC74-688D-40C0-9153-9C594B3F6FB8}" type="sibTrans" cxnId="{B97E03DD-62A3-49E1-8B9E-F25789D1BBD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B3BC954-ECDE-475D-8E49-74ACEDB1663F}" type="pres">
      <dgm:prSet presAssocID="{1D9A5D44-C039-436E-AB27-1A770CB273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B771D-4D44-48AF-9349-534FA88F580B}" type="pres">
      <dgm:prSet presAssocID="{52BD0EC8-DC23-484E-8D46-CC168D940FD7}" presName="node" presStyleLbl="node1" presStyleIdx="0" presStyleCnt="7" custScaleX="133731" custScaleY="96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0D8E0-2060-4688-AC7E-9A667508D396}" type="pres">
      <dgm:prSet presAssocID="{52BD0EC8-DC23-484E-8D46-CC168D940FD7}" presName="spNode" presStyleCnt="0"/>
      <dgm:spPr/>
    </dgm:pt>
    <dgm:pt modelId="{E1DFD370-9C19-4FF6-8DC1-64A43D2E6651}" type="pres">
      <dgm:prSet presAssocID="{C8F11497-E54F-4000-9D10-4A0C38DAA6C8}" presName="sibTrans" presStyleLbl="sibTrans1D1" presStyleIdx="0" presStyleCnt="7"/>
      <dgm:spPr/>
      <dgm:t>
        <a:bodyPr/>
        <a:lstStyle/>
        <a:p>
          <a:endParaRPr lang="ru-RU"/>
        </a:p>
      </dgm:t>
    </dgm:pt>
    <dgm:pt modelId="{69C3C9A3-F6F2-456C-B0D4-556F71C53C93}" type="pres">
      <dgm:prSet presAssocID="{16A79EE7-C08E-49BF-B773-DD39AA334114}" presName="node" presStyleLbl="node1" presStyleIdx="1" presStyleCnt="7" custScaleX="154809" custScaleY="142011" custRadScaleRad="101924" custRadScaleInc="16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2EB63-DEFB-404A-A4EC-3D90682B3959}" type="pres">
      <dgm:prSet presAssocID="{16A79EE7-C08E-49BF-B773-DD39AA334114}" presName="spNode" presStyleCnt="0"/>
      <dgm:spPr/>
    </dgm:pt>
    <dgm:pt modelId="{11BCAA69-1460-4BD6-909F-38873CA0E827}" type="pres">
      <dgm:prSet presAssocID="{0646AE47-6D2A-4CA8-8F54-A5520869106B}" presName="sibTrans" presStyleLbl="sibTrans1D1" presStyleIdx="1" presStyleCnt="7"/>
      <dgm:spPr/>
      <dgm:t>
        <a:bodyPr/>
        <a:lstStyle/>
        <a:p>
          <a:endParaRPr lang="ru-RU"/>
        </a:p>
      </dgm:t>
    </dgm:pt>
    <dgm:pt modelId="{D8D9DE23-38C4-437D-80E2-617DA687078B}" type="pres">
      <dgm:prSet presAssocID="{A6A4C61C-C882-44FF-835E-906591B79361}" presName="node" presStyleLbl="node1" presStyleIdx="2" presStyleCnt="7" custScaleX="163103" custScaleY="142853" custRadScaleRad="97289" custRadScaleInc="-15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92E7A-FCFE-4FF2-A4D0-7AB41E4B3491}" type="pres">
      <dgm:prSet presAssocID="{A6A4C61C-C882-44FF-835E-906591B79361}" presName="spNode" presStyleCnt="0"/>
      <dgm:spPr/>
    </dgm:pt>
    <dgm:pt modelId="{CF33D60A-183D-436C-BAFF-3593A6DE4029}" type="pres">
      <dgm:prSet presAssocID="{35192E64-443E-4881-8099-2F5AE5729182}" presName="sibTrans" presStyleLbl="sibTrans1D1" presStyleIdx="2" presStyleCnt="7"/>
      <dgm:spPr/>
      <dgm:t>
        <a:bodyPr/>
        <a:lstStyle/>
        <a:p>
          <a:endParaRPr lang="ru-RU"/>
        </a:p>
      </dgm:t>
    </dgm:pt>
    <dgm:pt modelId="{BFFBA438-823F-42A5-B514-A7E93185CB45}" type="pres">
      <dgm:prSet presAssocID="{D88CCE66-C67E-4095-B9E0-6C8CF54B15E4}" presName="node" presStyleLbl="node1" presStyleIdx="3" presStyleCnt="7" custScaleX="141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897F3-C26E-44CD-8952-446D2938357B}" type="pres">
      <dgm:prSet presAssocID="{D88CCE66-C67E-4095-B9E0-6C8CF54B15E4}" presName="spNode" presStyleCnt="0"/>
      <dgm:spPr/>
    </dgm:pt>
    <dgm:pt modelId="{C0EFDB62-27B3-428B-9A65-5DE35C925FE7}" type="pres">
      <dgm:prSet presAssocID="{27A7866C-1AD6-4ACC-956E-321AC5C24475}" presName="sibTrans" presStyleLbl="sibTrans1D1" presStyleIdx="3" presStyleCnt="7"/>
      <dgm:spPr/>
      <dgm:t>
        <a:bodyPr/>
        <a:lstStyle/>
        <a:p>
          <a:endParaRPr lang="ru-RU"/>
        </a:p>
      </dgm:t>
    </dgm:pt>
    <dgm:pt modelId="{2BED7CCD-50BE-49D3-9FEA-5AC16178AE38}" type="pres">
      <dgm:prSet presAssocID="{F56C8C80-CBD7-40BC-87AE-703D6CE576F1}" presName="node" presStyleLbl="node1" presStyleIdx="4" presStyleCnt="7" custScaleX="139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24510-0397-40DC-905E-B2B7F03E36DF}" type="pres">
      <dgm:prSet presAssocID="{F56C8C80-CBD7-40BC-87AE-703D6CE576F1}" presName="spNode" presStyleCnt="0"/>
      <dgm:spPr/>
    </dgm:pt>
    <dgm:pt modelId="{CB13479A-AB56-4BD6-9A65-3CA9FEC28967}" type="pres">
      <dgm:prSet presAssocID="{25581E16-40F0-4162-8C04-5FBEFBA80546}" presName="sibTrans" presStyleLbl="sibTrans1D1" presStyleIdx="4" presStyleCnt="7"/>
      <dgm:spPr/>
      <dgm:t>
        <a:bodyPr/>
        <a:lstStyle/>
        <a:p>
          <a:endParaRPr lang="ru-RU"/>
        </a:p>
      </dgm:t>
    </dgm:pt>
    <dgm:pt modelId="{97148097-C843-41F6-97AD-14CB91B75826}" type="pres">
      <dgm:prSet presAssocID="{E852916B-37C1-468B-A69F-FA639CC2CCAC}" presName="node" presStyleLbl="node1" presStyleIdx="5" presStyleCnt="7" custScaleX="156888" custScaleY="139588" custRadScaleRad="97289" custRadScaleInc="15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F7156-BD14-46FA-9F19-8D1B19902563}" type="pres">
      <dgm:prSet presAssocID="{E852916B-37C1-468B-A69F-FA639CC2CCAC}" presName="spNode" presStyleCnt="0"/>
      <dgm:spPr/>
    </dgm:pt>
    <dgm:pt modelId="{E071A59D-8822-4B86-BD3F-6F46D2C24B39}" type="pres">
      <dgm:prSet presAssocID="{373DF548-DF5D-43F4-A8BB-AF15227525F3}" presName="sibTrans" presStyleLbl="sibTrans1D1" presStyleIdx="5" presStyleCnt="7"/>
      <dgm:spPr/>
      <dgm:t>
        <a:bodyPr/>
        <a:lstStyle/>
        <a:p>
          <a:endParaRPr lang="ru-RU"/>
        </a:p>
      </dgm:t>
    </dgm:pt>
    <dgm:pt modelId="{5CFF283B-2ECD-4380-90A3-B4E1C04F79A1}" type="pres">
      <dgm:prSet presAssocID="{4AF8F6CD-85C9-429E-8FB5-09F5A290065B}" presName="node" presStyleLbl="node1" presStyleIdx="6" presStyleCnt="7" custScaleX="146473" custScaleY="132214" custRadScaleRad="98240" custRadScaleInc="-7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79D69-553D-49C7-B2AB-902564049952}" type="pres">
      <dgm:prSet presAssocID="{4AF8F6CD-85C9-429E-8FB5-09F5A290065B}" presName="spNode" presStyleCnt="0"/>
      <dgm:spPr/>
    </dgm:pt>
    <dgm:pt modelId="{2E15E49D-34F7-4761-B756-C7E5EBE15E55}" type="pres">
      <dgm:prSet presAssocID="{51F4EC74-688D-40C0-9153-9C594B3F6FB8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A5D4A79C-D47B-4C54-91AB-83151B472D0A}" type="presOf" srcId="{1D9A5D44-C039-436E-AB27-1A770CB27347}" destId="{7B3BC954-ECDE-475D-8E49-74ACEDB1663F}" srcOrd="0" destOrd="0" presId="urn:microsoft.com/office/officeart/2005/8/layout/cycle6"/>
    <dgm:cxn modelId="{82E0789A-58A8-4A77-86B9-86F3A070E37A}" type="presOf" srcId="{25581E16-40F0-4162-8C04-5FBEFBA80546}" destId="{CB13479A-AB56-4BD6-9A65-3CA9FEC28967}" srcOrd="0" destOrd="0" presId="urn:microsoft.com/office/officeart/2005/8/layout/cycle6"/>
    <dgm:cxn modelId="{2CEFCE22-D5F8-4757-9548-1B68E2DE972E}" type="presOf" srcId="{16A79EE7-C08E-49BF-B773-DD39AA334114}" destId="{69C3C9A3-F6F2-456C-B0D4-556F71C53C93}" srcOrd="0" destOrd="0" presId="urn:microsoft.com/office/officeart/2005/8/layout/cycle6"/>
    <dgm:cxn modelId="{B33C3EF1-31C1-4F0B-9E69-3FE997D5E0DF}" type="presOf" srcId="{51F4EC74-688D-40C0-9153-9C594B3F6FB8}" destId="{2E15E49D-34F7-4761-B756-C7E5EBE15E55}" srcOrd="0" destOrd="0" presId="urn:microsoft.com/office/officeart/2005/8/layout/cycle6"/>
    <dgm:cxn modelId="{43774886-32C0-49B0-99B4-53ED57F84398}" type="presOf" srcId="{A6A4C61C-C882-44FF-835E-906591B79361}" destId="{D8D9DE23-38C4-437D-80E2-617DA687078B}" srcOrd="0" destOrd="0" presId="urn:microsoft.com/office/officeart/2005/8/layout/cycle6"/>
    <dgm:cxn modelId="{3A17C8C3-C88C-4D8B-858E-89A57118907F}" srcId="{1D9A5D44-C039-436E-AB27-1A770CB27347}" destId="{A6A4C61C-C882-44FF-835E-906591B79361}" srcOrd="2" destOrd="0" parTransId="{70D78314-E498-4D69-8FE8-38746FAE949B}" sibTransId="{35192E64-443E-4881-8099-2F5AE5729182}"/>
    <dgm:cxn modelId="{A9F474CD-4AFC-48F9-A74B-E11EC864EABF}" type="presOf" srcId="{4AF8F6CD-85C9-429E-8FB5-09F5A290065B}" destId="{5CFF283B-2ECD-4380-90A3-B4E1C04F79A1}" srcOrd="0" destOrd="0" presId="urn:microsoft.com/office/officeart/2005/8/layout/cycle6"/>
    <dgm:cxn modelId="{06A38AC6-D2D8-4B95-9346-E112375EB97A}" type="presOf" srcId="{D88CCE66-C67E-4095-B9E0-6C8CF54B15E4}" destId="{BFFBA438-823F-42A5-B514-A7E93185CB45}" srcOrd="0" destOrd="0" presId="urn:microsoft.com/office/officeart/2005/8/layout/cycle6"/>
    <dgm:cxn modelId="{AC0FE3B4-579B-4A9F-B49C-1135FCA8500E}" srcId="{1D9A5D44-C039-436E-AB27-1A770CB27347}" destId="{D88CCE66-C67E-4095-B9E0-6C8CF54B15E4}" srcOrd="3" destOrd="0" parTransId="{2CACC1C0-5A3E-4895-A836-B8591AD74FBB}" sibTransId="{27A7866C-1AD6-4ACC-956E-321AC5C24475}"/>
    <dgm:cxn modelId="{1BC54E13-0811-443E-BC07-8F406D81761F}" type="presOf" srcId="{52BD0EC8-DC23-484E-8D46-CC168D940FD7}" destId="{D37B771D-4D44-48AF-9349-534FA88F580B}" srcOrd="0" destOrd="0" presId="urn:microsoft.com/office/officeart/2005/8/layout/cycle6"/>
    <dgm:cxn modelId="{3A73FDC1-155D-44DB-BC96-A8F227556A5D}" type="presOf" srcId="{F56C8C80-CBD7-40BC-87AE-703D6CE576F1}" destId="{2BED7CCD-50BE-49D3-9FEA-5AC16178AE38}" srcOrd="0" destOrd="0" presId="urn:microsoft.com/office/officeart/2005/8/layout/cycle6"/>
    <dgm:cxn modelId="{BAE05D7A-BC63-4D44-BFF0-912879B2788E}" srcId="{1D9A5D44-C039-436E-AB27-1A770CB27347}" destId="{16A79EE7-C08E-49BF-B773-DD39AA334114}" srcOrd="1" destOrd="0" parTransId="{EB80F011-1831-45CF-8666-63F9374437FF}" sibTransId="{0646AE47-6D2A-4CA8-8F54-A5520869106B}"/>
    <dgm:cxn modelId="{AAB88503-6CEB-4C93-811E-D8B20A001D80}" type="presOf" srcId="{27A7866C-1AD6-4ACC-956E-321AC5C24475}" destId="{C0EFDB62-27B3-428B-9A65-5DE35C925FE7}" srcOrd="0" destOrd="0" presId="urn:microsoft.com/office/officeart/2005/8/layout/cycle6"/>
    <dgm:cxn modelId="{0C887212-8556-434B-95E8-260A55E18DE7}" srcId="{1D9A5D44-C039-436E-AB27-1A770CB27347}" destId="{E852916B-37C1-468B-A69F-FA639CC2CCAC}" srcOrd="5" destOrd="0" parTransId="{CC911B2C-FB1C-4641-9F62-80BB8514D40B}" sibTransId="{373DF548-DF5D-43F4-A8BB-AF15227525F3}"/>
    <dgm:cxn modelId="{B97E03DD-62A3-49E1-8B9E-F25789D1BBD7}" srcId="{1D9A5D44-C039-436E-AB27-1A770CB27347}" destId="{4AF8F6CD-85C9-429E-8FB5-09F5A290065B}" srcOrd="6" destOrd="0" parTransId="{ACD221F7-19AB-4981-800A-3F9D5E2A0BD7}" sibTransId="{51F4EC74-688D-40C0-9153-9C594B3F6FB8}"/>
    <dgm:cxn modelId="{7855DB80-5474-464C-8B00-1E7BE462BB5B}" type="presOf" srcId="{373DF548-DF5D-43F4-A8BB-AF15227525F3}" destId="{E071A59D-8822-4B86-BD3F-6F46D2C24B39}" srcOrd="0" destOrd="0" presId="urn:microsoft.com/office/officeart/2005/8/layout/cycle6"/>
    <dgm:cxn modelId="{3952D754-3D95-41F5-9B0B-CBEF0BEFABBC}" type="presOf" srcId="{0646AE47-6D2A-4CA8-8F54-A5520869106B}" destId="{11BCAA69-1460-4BD6-909F-38873CA0E827}" srcOrd="0" destOrd="0" presId="urn:microsoft.com/office/officeart/2005/8/layout/cycle6"/>
    <dgm:cxn modelId="{D5392F86-F4ED-4B5F-A5F9-088C3373EA0C}" srcId="{1D9A5D44-C039-436E-AB27-1A770CB27347}" destId="{52BD0EC8-DC23-484E-8D46-CC168D940FD7}" srcOrd="0" destOrd="0" parTransId="{50137C06-CC85-4E48-8C6A-2C0BEDBD8FB3}" sibTransId="{C8F11497-E54F-4000-9D10-4A0C38DAA6C8}"/>
    <dgm:cxn modelId="{982465D4-9545-4E35-A420-04D06A77BC07}" type="presOf" srcId="{C8F11497-E54F-4000-9D10-4A0C38DAA6C8}" destId="{E1DFD370-9C19-4FF6-8DC1-64A43D2E6651}" srcOrd="0" destOrd="0" presId="urn:microsoft.com/office/officeart/2005/8/layout/cycle6"/>
    <dgm:cxn modelId="{09E3A49B-D26F-4237-AEEA-D83C4EC2F722}" type="presOf" srcId="{35192E64-443E-4881-8099-2F5AE5729182}" destId="{CF33D60A-183D-436C-BAFF-3593A6DE4029}" srcOrd="0" destOrd="0" presId="urn:microsoft.com/office/officeart/2005/8/layout/cycle6"/>
    <dgm:cxn modelId="{6A0770AD-4DC5-4E4A-8A00-E3C26AEE4F20}" type="presOf" srcId="{E852916B-37C1-468B-A69F-FA639CC2CCAC}" destId="{97148097-C843-41F6-97AD-14CB91B75826}" srcOrd="0" destOrd="0" presId="urn:microsoft.com/office/officeart/2005/8/layout/cycle6"/>
    <dgm:cxn modelId="{1205C4CB-DA9B-418C-95E9-4550382F7243}" srcId="{1D9A5D44-C039-436E-AB27-1A770CB27347}" destId="{F56C8C80-CBD7-40BC-87AE-703D6CE576F1}" srcOrd="4" destOrd="0" parTransId="{E02EED5D-6255-4F7B-AC3B-FCDACEAEAB65}" sibTransId="{25581E16-40F0-4162-8C04-5FBEFBA80546}"/>
    <dgm:cxn modelId="{90D068E3-32E1-4F23-BBAC-17F4AFAF0D95}" type="presParOf" srcId="{7B3BC954-ECDE-475D-8E49-74ACEDB1663F}" destId="{D37B771D-4D44-48AF-9349-534FA88F580B}" srcOrd="0" destOrd="0" presId="urn:microsoft.com/office/officeart/2005/8/layout/cycle6"/>
    <dgm:cxn modelId="{D20AA3C4-5E6D-45CE-A7B9-587AC3597171}" type="presParOf" srcId="{7B3BC954-ECDE-475D-8E49-74ACEDB1663F}" destId="{2730D8E0-2060-4688-AC7E-9A667508D396}" srcOrd="1" destOrd="0" presId="urn:microsoft.com/office/officeart/2005/8/layout/cycle6"/>
    <dgm:cxn modelId="{699D2DC1-0E6A-4588-B6DD-454D71683185}" type="presParOf" srcId="{7B3BC954-ECDE-475D-8E49-74ACEDB1663F}" destId="{E1DFD370-9C19-4FF6-8DC1-64A43D2E6651}" srcOrd="2" destOrd="0" presId="urn:microsoft.com/office/officeart/2005/8/layout/cycle6"/>
    <dgm:cxn modelId="{FE062979-A9F8-4A55-8536-F32B50635C31}" type="presParOf" srcId="{7B3BC954-ECDE-475D-8E49-74ACEDB1663F}" destId="{69C3C9A3-F6F2-456C-B0D4-556F71C53C93}" srcOrd="3" destOrd="0" presId="urn:microsoft.com/office/officeart/2005/8/layout/cycle6"/>
    <dgm:cxn modelId="{58C39549-97A4-4A7B-85C1-532C1A5079F2}" type="presParOf" srcId="{7B3BC954-ECDE-475D-8E49-74ACEDB1663F}" destId="{9842EB63-DEFB-404A-A4EC-3D90682B3959}" srcOrd="4" destOrd="0" presId="urn:microsoft.com/office/officeart/2005/8/layout/cycle6"/>
    <dgm:cxn modelId="{DF84DAE0-7074-4582-924F-AA78BBD110B9}" type="presParOf" srcId="{7B3BC954-ECDE-475D-8E49-74ACEDB1663F}" destId="{11BCAA69-1460-4BD6-909F-38873CA0E827}" srcOrd="5" destOrd="0" presId="urn:microsoft.com/office/officeart/2005/8/layout/cycle6"/>
    <dgm:cxn modelId="{0EB32D7D-7C42-4D18-83D7-34338C3BE7A7}" type="presParOf" srcId="{7B3BC954-ECDE-475D-8E49-74ACEDB1663F}" destId="{D8D9DE23-38C4-437D-80E2-617DA687078B}" srcOrd="6" destOrd="0" presId="urn:microsoft.com/office/officeart/2005/8/layout/cycle6"/>
    <dgm:cxn modelId="{92CC66C6-705B-4BDC-BE9C-9F463569060E}" type="presParOf" srcId="{7B3BC954-ECDE-475D-8E49-74ACEDB1663F}" destId="{CE292E7A-FCFE-4FF2-A4D0-7AB41E4B3491}" srcOrd="7" destOrd="0" presId="urn:microsoft.com/office/officeart/2005/8/layout/cycle6"/>
    <dgm:cxn modelId="{AE211CDD-FA03-4B0E-A2DB-41DE5DF25DA6}" type="presParOf" srcId="{7B3BC954-ECDE-475D-8E49-74ACEDB1663F}" destId="{CF33D60A-183D-436C-BAFF-3593A6DE4029}" srcOrd="8" destOrd="0" presId="urn:microsoft.com/office/officeart/2005/8/layout/cycle6"/>
    <dgm:cxn modelId="{A7B8B99A-F8BD-4E0C-B4CC-537059F10162}" type="presParOf" srcId="{7B3BC954-ECDE-475D-8E49-74ACEDB1663F}" destId="{BFFBA438-823F-42A5-B514-A7E93185CB45}" srcOrd="9" destOrd="0" presId="urn:microsoft.com/office/officeart/2005/8/layout/cycle6"/>
    <dgm:cxn modelId="{AA2B450F-13A2-4DCF-82CD-0F01C6447102}" type="presParOf" srcId="{7B3BC954-ECDE-475D-8E49-74ACEDB1663F}" destId="{E03897F3-C26E-44CD-8952-446D2938357B}" srcOrd="10" destOrd="0" presId="urn:microsoft.com/office/officeart/2005/8/layout/cycle6"/>
    <dgm:cxn modelId="{396E79B9-7EE7-4E33-8268-308376950098}" type="presParOf" srcId="{7B3BC954-ECDE-475D-8E49-74ACEDB1663F}" destId="{C0EFDB62-27B3-428B-9A65-5DE35C925FE7}" srcOrd="11" destOrd="0" presId="urn:microsoft.com/office/officeart/2005/8/layout/cycle6"/>
    <dgm:cxn modelId="{27764ED1-5198-4689-B4C2-BC453DF00FD3}" type="presParOf" srcId="{7B3BC954-ECDE-475D-8E49-74ACEDB1663F}" destId="{2BED7CCD-50BE-49D3-9FEA-5AC16178AE38}" srcOrd="12" destOrd="0" presId="urn:microsoft.com/office/officeart/2005/8/layout/cycle6"/>
    <dgm:cxn modelId="{3EEEEF86-9B7A-42CF-9DF4-F708C134F42E}" type="presParOf" srcId="{7B3BC954-ECDE-475D-8E49-74ACEDB1663F}" destId="{B6424510-0397-40DC-905E-B2B7F03E36DF}" srcOrd="13" destOrd="0" presId="urn:microsoft.com/office/officeart/2005/8/layout/cycle6"/>
    <dgm:cxn modelId="{F1F327EC-110B-4C26-BCC3-FC1A3962EA89}" type="presParOf" srcId="{7B3BC954-ECDE-475D-8E49-74ACEDB1663F}" destId="{CB13479A-AB56-4BD6-9A65-3CA9FEC28967}" srcOrd="14" destOrd="0" presId="urn:microsoft.com/office/officeart/2005/8/layout/cycle6"/>
    <dgm:cxn modelId="{B35EEAC3-5B54-49C5-B10F-A16DF98BA005}" type="presParOf" srcId="{7B3BC954-ECDE-475D-8E49-74ACEDB1663F}" destId="{97148097-C843-41F6-97AD-14CB91B75826}" srcOrd="15" destOrd="0" presId="urn:microsoft.com/office/officeart/2005/8/layout/cycle6"/>
    <dgm:cxn modelId="{AE8E8D21-376C-4E6F-8FA4-1EBCA04BE80B}" type="presParOf" srcId="{7B3BC954-ECDE-475D-8E49-74ACEDB1663F}" destId="{0E5F7156-BD14-46FA-9F19-8D1B19902563}" srcOrd="16" destOrd="0" presId="urn:microsoft.com/office/officeart/2005/8/layout/cycle6"/>
    <dgm:cxn modelId="{2A9093B5-2F8B-480D-A4C6-84C298B9AA4E}" type="presParOf" srcId="{7B3BC954-ECDE-475D-8E49-74ACEDB1663F}" destId="{E071A59D-8822-4B86-BD3F-6F46D2C24B39}" srcOrd="17" destOrd="0" presId="urn:microsoft.com/office/officeart/2005/8/layout/cycle6"/>
    <dgm:cxn modelId="{8605DAD3-22B3-40B3-95BF-2575B975B0E4}" type="presParOf" srcId="{7B3BC954-ECDE-475D-8E49-74ACEDB1663F}" destId="{5CFF283B-2ECD-4380-90A3-B4E1C04F79A1}" srcOrd="18" destOrd="0" presId="urn:microsoft.com/office/officeart/2005/8/layout/cycle6"/>
    <dgm:cxn modelId="{F52644AE-E6C1-4B52-8FB0-3F0430A4E910}" type="presParOf" srcId="{7B3BC954-ECDE-475D-8E49-74ACEDB1663F}" destId="{A6079D69-553D-49C7-B2AB-902564049952}" srcOrd="19" destOrd="0" presId="urn:microsoft.com/office/officeart/2005/8/layout/cycle6"/>
    <dgm:cxn modelId="{64916288-29B6-402D-9BAE-96E897E33A93}" type="presParOf" srcId="{7B3BC954-ECDE-475D-8E49-74ACEDB1663F}" destId="{2E15E49D-34F7-4761-B756-C7E5EBE15E55}" srcOrd="20" destOrd="0" presId="urn:microsoft.com/office/officeart/2005/8/layout/cycle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68050-9BEE-4EA8-B6A5-CD50F49993F8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63004-8C43-4EF3-9A13-83E9AE5C78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4646" y="199799"/>
            <a:ext cx="88793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3175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ln w="3175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сад №44</a:t>
            </a:r>
          </a:p>
          <a:p>
            <a:endParaRPr lang="ru-RU" dirty="0">
              <a:ln w="3175">
                <a:noFill/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398" y="1482986"/>
            <a:ext cx="803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</a:rPr>
              <a:t>Ролево-игровой</a:t>
            </a:r>
            <a:r>
              <a:rPr lang="ru-RU" sz="4800" b="1" dirty="0" smtClean="0">
                <a:solidFill>
                  <a:srgbClr val="FF0000"/>
                </a:solidFill>
              </a:rPr>
              <a:t> проект «АПТЕКА</a:t>
            </a:r>
            <a:r>
              <a:rPr lang="ru-RU" sz="48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2400" b="1" dirty="0" smtClean="0"/>
              <a:t>с детьми старшего дошкольного возраста с ТНР (заикание)</a:t>
            </a:r>
            <a:endParaRPr lang="ru-RU" sz="24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179929" y="4577458"/>
            <a:ext cx="316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 </a:t>
            </a:r>
          </a:p>
          <a:p>
            <a:pPr algn="r"/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47916" y="6209732"/>
            <a:ext cx="296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/>
              <a:t>Саров</a:t>
            </a:r>
            <a:r>
              <a:rPr lang="ru-RU" sz="2000" b="1" dirty="0" smtClean="0"/>
              <a:t>, 2017</a:t>
            </a:r>
            <a:endParaRPr lang="ru-RU" sz="2000" b="1" dirty="0"/>
          </a:p>
        </p:txBody>
      </p:sp>
      <p:pic>
        <p:nvPicPr>
          <p:cNvPr id="9" name="Рисунок 8" descr="аптек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12" y="3547280"/>
            <a:ext cx="2438400" cy="24384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89612" y="4825452"/>
            <a:ext cx="2306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Автор </a:t>
            </a:r>
            <a:r>
              <a:rPr lang="ru-RU" sz="2400" b="1" dirty="0" smtClean="0"/>
              <a:t>проекта: </a:t>
            </a:r>
            <a:r>
              <a:rPr lang="ru-RU" sz="2400" b="1" dirty="0" err="1" smtClean="0"/>
              <a:t>Чиенева</a:t>
            </a:r>
            <a:r>
              <a:rPr lang="ru-RU" sz="2400" b="1" dirty="0" smtClean="0"/>
              <a:t> </a:t>
            </a:r>
            <a:r>
              <a:rPr lang="ru-RU" sz="2400" b="1" dirty="0" smtClean="0"/>
              <a:t>Н. Е.</a:t>
            </a:r>
            <a:endParaRPr lang="ru-RU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024" y="586854"/>
            <a:ext cx="818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Содержание проекта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2072" y="1577285"/>
            <a:ext cx="6373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Как возникла проблема (мотивация детей)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0377" y="2088108"/>
            <a:ext cx="82568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 время игровой ситуации «На приёме у врача» больному выписали рецепт на лекарство. У ребёнка возник</a:t>
            </a:r>
            <a:r>
              <a:rPr lang="ru-RU" b="1" dirty="0" smtClean="0"/>
              <a:t> вопрос: «Что с ним делать и куда идти?» 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 smtClean="0"/>
          </a:p>
          <a:p>
            <a:r>
              <a:rPr lang="ru-RU" dirty="0" smtClean="0"/>
              <a:t>Обратились  за помощью к ребятам группы. Как помочь </a:t>
            </a:r>
            <a:r>
              <a:rPr lang="ru-RU" dirty="0" err="1" smtClean="0"/>
              <a:t>Снежане</a:t>
            </a:r>
            <a:r>
              <a:rPr lang="ru-RU" dirty="0" smtClean="0"/>
              <a:t>?  </a:t>
            </a:r>
          </a:p>
          <a:p>
            <a:r>
              <a:rPr lang="ru-RU" dirty="0" smtClean="0"/>
              <a:t>Дети предположили, что нужно идти в аптеку, где продают лекарства. </a:t>
            </a:r>
          </a:p>
          <a:p>
            <a:r>
              <a:rPr lang="ru-RU" b="1" dirty="0" smtClean="0"/>
              <a:t>Но проблема в том, что у нас в группе нет аптеки.  Что же делать? </a:t>
            </a:r>
          </a:p>
          <a:p>
            <a:r>
              <a:rPr lang="ru-RU" dirty="0" smtClean="0"/>
              <a:t>Андрей предложил  самим сделать аптеку.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4966" y="2119152"/>
            <a:ext cx="8270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</p:txBody>
      </p:sp>
      <p:pic>
        <p:nvPicPr>
          <p:cNvPr id="12" name="Рисунок 11" descr="IMG_20170207_1207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836" y="2773905"/>
            <a:ext cx="3484727" cy="261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967" y="682389"/>
            <a:ext cx="7806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решили выяснить,</a:t>
            </a:r>
            <a:r>
              <a:rPr lang="ru-RU" sz="2800" dirty="0" smtClean="0"/>
              <a:t> </a:t>
            </a:r>
            <a:r>
              <a:rPr lang="ru-RU" sz="3200" b="1" dirty="0" smtClean="0"/>
              <a:t>что дети знают об аптеке?</a:t>
            </a:r>
          </a:p>
          <a:p>
            <a:r>
              <a:rPr lang="ru-RU" sz="2400" dirty="0" smtClean="0"/>
              <a:t> 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3206" y="1637731"/>
            <a:ext cx="78338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Что такое аптека?</a:t>
            </a:r>
          </a:p>
          <a:p>
            <a:r>
              <a:rPr lang="ru-RU" sz="2400" dirty="0" smtClean="0"/>
              <a:t>Лида: </a:t>
            </a:r>
            <a:r>
              <a:rPr lang="ru-RU" sz="2400" i="1" dirty="0" smtClean="0"/>
              <a:t>«Аптека – это такой магазин, где продают витамины»</a:t>
            </a:r>
          </a:p>
          <a:p>
            <a:r>
              <a:rPr lang="ru-RU" sz="2400" dirty="0" smtClean="0"/>
              <a:t>Настя П: </a:t>
            </a:r>
            <a:r>
              <a:rPr lang="ru-RU" sz="2400" i="1" dirty="0" smtClean="0"/>
              <a:t>«Ещё в аптеке можно купить гематоген»</a:t>
            </a:r>
          </a:p>
          <a:p>
            <a:r>
              <a:rPr lang="ru-RU" sz="2400" b="1" dirty="0" smtClean="0"/>
              <a:t>Кто работает в аптеке?</a:t>
            </a:r>
          </a:p>
          <a:p>
            <a:r>
              <a:rPr lang="ru-RU" sz="2400" dirty="0" smtClean="0"/>
              <a:t>Василиса: </a:t>
            </a:r>
            <a:r>
              <a:rPr lang="ru-RU" sz="2400" i="1" dirty="0" smtClean="0"/>
              <a:t>«Продавец»</a:t>
            </a:r>
          </a:p>
          <a:p>
            <a:r>
              <a:rPr lang="ru-RU" sz="2400" dirty="0" smtClean="0"/>
              <a:t>Рома: </a:t>
            </a:r>
            <a:r>
              <a:rPr lang="ru-RU" sz="2400" i="1" dirty="0" smtClean="0"/>
              <a:t>«</a:t>
            </a:r>
            <a:r>
              <a:rPr lang="ru-RU" sz="2400" i="1" dirty="0" err="1" smtClean="0"/>
              <a:t>Аптечница</a:t>
            </a:r>
            <a:r>
              <a:rPr lang="ru-RU" sz="2400" i="1" dirty="0" smtClean="0"/>
              <a:t>»</a:t>
            </a:r>
          </a:p>
          <a:p>
            <a:r>
              <a:rPr lang="ru-RU" sz="2400" dirty="0" smtClean="0"/>
              <a:t>Миша: </a:t>
            </a:r>
            <a:r>
              <a:rPr lang="ru-RU" sz="2400" i="1" dirty="0" smtClean="0"/>
              <a:t>«Аптекарь»</a:t>
            </a:r>
          </a:p>
          <a:p>
            <a:r>
              <a:rPr lang="ru-RU" sz="2400" b="1" dirty="0" smtClean="0"/>
              <a:t>Чем аптека отличается от магазина и других зданий? Как выглядит аптека  снаружи и внутри? Что кроме лекарств продают в аптеке? Кто кроме больных людей может придти в аптеку и для чего?</a:t>
            </a:r>
          </a:p>
          <a:p>
            <a:r>
              <a:rPr lang="ru-RU" sz="2400" dirty="0" smtClean="0"/>
              <a:t>На многие вопросы дети затруднились ответить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603" y="545911"/>
            <a:ext cx="8679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Тогда мы предложили ребятам ответить на вопрос: </a:t>
            </a:r>
          </a:p>
          <a:p>
            <a:r>
              <a:rPr lang="ru-RU" sz="2400" dirty="0" smtClean="0"/>
              <a:t> </a:t>
            </a:r>
            <a:r>
              <a:rPr lang="ru-RU" sz="3200" b="1" dirty="0" smtClean="0"/>
              <a:t>«Что они хотят узнать?» </a:t>
            </a:r>
            <a:r>
              <a:rPr lang="ru-RU" sz="2400" dirty="0" smtClean="0"/>
              <a:t>(для создания аптеки в группе)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4024" y="1569494"/>
            <a:ext cx="7997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Андрей</a:t>
            </a:r>
            <a:r>
              <a:rPr lang="ru-RU" sz="2000" i="1" dirty="0" smtClean="0"/>
              <a:t>: «Как выглядит аптека? Из чего её можно сделать?»</a:t>
            </a:r>
          </a:p>
          <a:p>
            <a:r>
              <a:rPr lang="ru-RU" sz="2000" dirty="0" smtClean="0"/>
              <a:t>Катя В: </a:t>
            </a:r>
            <a:r>
              <a:rPr lang="ru-RU" sz="2000" i="1" dirty="0" smtClean="0"/>
              <a:t>«Кто работает в аптеке? Какая у них рабочая одежда?»</a:t>
            </a:r>
          </a:p>
          <a:p>
            <a:r>
              <a:rPr lang="ru-RU" sz="2000" dirty="0" smtClean="0"/>
              <a:t>Василиса: </a:t>
            </a:r>
            <a:r>
              <a:rPr lang="ru-RU" sz="2000" i="1" dirty="0" smtClean="0"/>
              <a:t>«Что продают в аптеке?»</a:t>
            </a:r>
          </a:p>
          <a:p>
            <a:r>
              <a:rPr lang="ru-RU" sz="2000" dirty="0" err="1" smtClean="0"/>
              <a:t>Снежана</a:t>
            </a:r>
            <a:r>
              <a:rPr lang="ru-RU" sz="2000" dirty="0" smtClean="0"/>
              <a:t>: </a:t>
            </a:r>
            <a:r>
              <a:rPr lang="ru-RU" sz="2000" i="1" dirty="0" smtClean="0"/>
              <a:t>«Для чего нужен рецепт?»</a:t>
            </a:r>
          </a:p>
          <a:p>
            <a:r>
              <a:rPr lang="ru-RU" sz="2000" dirty="0" smtClean="0"/>
              <a:t>Артём: </a:t>
            </a:r>
            <a:r>
              <a:rPr lang="ru-RU" sz="2000" i="1" dirty="0" smtClean="0"/>
              <a:t>«А в аптеке есть охранник?»</a:t>
            </a:r>
          </a:p>
          <a:p>
            <a:r>
              <a:rPr lang="ru-RU" sz="2000" dirty="0" smtClean="0"/>
              <a:t>Настя М: </a:t>
            </a:r>
            <a:r>
              <a:rPr lang="ru-RU" sz="2000" i="1" dirty="0" smtClean="0"/>
              <a:t>«Что нужно аптекарю для работы?»</a:t>
            </a:r>
            <a:endParaRPr lang="ru-RU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2137" y="3575713"/>
            <a:ext cx="8488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Возник следующий вопрос: </a:t>
            </a:r>
            <a:r>
              <a:rPr lang="ru-RU" sz="2800" b="1" dirty="0" smtClean="0"/>
              <a:t>«Что сделать, чтобы узнать?»</a:t>
            </a:r>
          </a:p>
          <a:p>
            <a:endParaRPr lang="ru-RU" sz="2000" b="1" dirty="0" smtClean="0"/>
          </a:p>
          <a:p>
            <a:pPr>
              <a:buFont typeface="Wingdings" pitchFamily="2" charset="2"/>
              <a:buChar char="ü"/>
            </a:pPr>
            <a:r>
              <a:rPr lang="ru-RU" sz="2000" i="1" dirty="0" smtClean="0"/>
              <a:t>Посмотреть в интернете </a:t>
            </a:r>
            <a:r>
              <a:rPr lang="ru-RU" sz="2000" dirty="0" smtClean="0"/>
              <a:t>(Андрей)</a:t>
            </a:r>
          </a:p>
          <a:p>
            <a:pPr>
              <a:buFont typeface="Wingdings" pitchFamily="2" charset="2"/>
              <a:buChar char="ü"/>
            </a:pPr>
            <a:r>
              <a:rPr lang="ru-RU" sz="2000" i="1" dirty="0" smtClean="0"/>
              <a:t>Посмотреть энциклопедии </a:t>
            </a:r>
            <a:r>
              <a:rPr lang="ru-RU" sz="2000" dirty="0" smtClean="0"/>
              <a:t>(Андрей)</a:t>
            </a:r>
          </a:p>
          <a:p>
            <a:pPr>
              <a:buFont typeface="Wingdings" pitchFamily="2" charset="2"/>
              <a:buChar char="ü"/>
            </a:pPr>
            <a:r>
              <a:rPr lang="ru-RU" sz="2000" i="1" dirty="0" smtClean="0"/>
              <a:t>Спросить у родителей </a:t>
            </a:r>
            <a:r>
              <a:rPr lang="ru-RU" sz="2000" dirty="0" smtClean="0"/>
              <a:t>(Настя П)</a:t>
            </a:r>
          </a:p>
          <a:p>
            <a:pPr>
              <a:buFont typeface="Wingdings" pitchFamily="2" charset="2"/>
              <a:buChar char="ü"/>
            </a:pPr>
            <a:r>
              <a:rPr lang="ru-RU" sz="2000" i="1" dirty="0" smtClean="0"/>
              <a:t>Спросить у Светланы Владимировны и у воспитателей </a:t>
            </a:r>
            <a:r>
              <a:rPr lang="ru-RU" sz="2000" dirty="0" smtClean="0"/>
              <a:t>(</a:t>
            </a:r>
            <a:r>
              <a:rPr lang="ru-RU" sz="2000" dirty="0" err="1" smtClean="0"/>
              <a:t>Снежана</a:t>
            </a:r>
            <a:r>
              <a:rPr lang="ru-RU" sz="2000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ru-RU" sz="2000" i="1" dirty="0" smtClean="0"/>
              <a:t>Сходить в аптеку, пообщаться с работниками аптеки </a:t>
            </a:r>
            <a:r>
              <a:rPr lang="ru-RU" sz="2000" dirty="0" smtClean="0"/>
              <a:t>(Катя В)</a:t>
            </a:r>
          </a:p>
          <a:p>
            <a:pPr>
              <a:buFont typeface="Wingdings" pitchFamily="2" charset="2"/>
              <a:buChar char="ü"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33" y="545911"/>
            <a:ext cx="8325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</a:rPr>
              <a:t>Практическая часть проекта. </a:t>
            </a:r>
          </a:p>
          <a:p>
            <a:pPr algn="ctr"/>
            <a:r>
              <a:rPr lang="ru-RU" sz="2800" b="1" i="1" dirty="0" smtClean="0">
                <a:solidFill>
                  <a:srgbClr val="0000FF"/>
                </a:solidFill>
              </a:rPr>
              <a:t>Реализация через разные формы деятельности</a:t>
            </a:r>
            <a:endParaRPr lang="ru-RU" sz="2800" b="1" i="1" dirty="0">
              <a:solidFill>
                <a:srgbClr val="0000FF"/>
              </a:solidFill>
            </a:endParaRPr>
          </a:p>
        </p:txBody>
      </p:sp>
      <p:pic>
        <p:nvPicPr>
          <p:cNvPr id="24586" name="Picture 10" descr="http://vozone.ru/image.jpg?dir=multimedia/books_covers/10059477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182" y="3315513"/>
            <a:ext cx="2251881" cy="29463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75212" y="2156346"/>
            <a:ext cx="597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Чтение художественной литературы,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энциклопедий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4" descr="http://www.fant-asia.ru/apte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1061" y="2704310"/>
            <a:ext cx="2442949" cy="3102545"/>
          </a:xfrm>
          <a:prstGeom prst="rect">
            <a:avLst/>
          </a:prstGeom>
          <a:noFill/>
        </p:spPr>
      </p:pic>
      <p:pic>
        <p:nvPicPr>
          <p:cNvPr id="13" name="Picture 6" descr="http://www.libex.ru/dimg/23e5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18156"/>
            <a:ext cx="2361063" cy="3157029"/>
          </a:xfrm>
          <a:prstGeom prst="rect">
            <a:avLst/>
          </a:prstGeom>
          <a:noFill/>
        </p:spPr>
      </p:pic>
      <p:pic>
        <p:nvPicPr>
          <p:cNvPr id="14" name="Picture 2" descr="https://www.platforma24.eu/media/products/24/24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1169" y="3731757"/>
            <a:ext cx="1840694" cy="28805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0376" y="1705970"/>
            <a:ext cx="8311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Сбор детьми информации, необходимой для создания в группе аптеки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5343" y="818866"/>
            <a:ext cx="75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Дидактические игры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7" name="Рисунок 6" descr="IMG_20170220_131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67" y="1513765"/>
            <a:ext cx="3813696" cy="5084928"/>
          </a:xfrm>
          <a:prstGeom prst="rect">
            <a:avLst/>
          </a:prstGeom>
        </p:spPr>
      </p:pic>
      <p:pic>
        <p:nvPicPr>
          <p:cNvPr id="8" name="Рисунок 7" descr="IMG_20170220_130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0113" y="1577454"/>
            <a:ext cx="3766783" cy="502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8549" y="777923"/>
            <a:ext cx="637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Рассматривание иллюстраций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 descr="color_img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412" y="4163248"/>
            <a:ext cx="3411940" cy="2405418"/>
          </a:xfrm>
          <a:prstGeom prst="rect">
            <a:avLst/>
          </a:prstGeom>
        </p:spPr>
      </p:pic>
      <p:pic>
        <p:nvPicPr>
          <p:cNvPr id="10" name="Рисунок 9" descr="color_img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332" y="1585732"/>
            <a:ext cx="3562492" cy="2522244"/>
          </a:xfrm>
          <a:prstGeom prst="rect">
            <a:avLst/>
          </a:prstGeom>
        </p:spPr>
      </p:pic>
      <p:pic>
        <p:nvPicPr>
          <p:cNvPr id="12" name="Рисунок 11" descr="color_img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307" y="4197226"/>
            <a:ext cx="3425654" cy="2421938"/>
          </a:xfrm>
          <a:prstGeom prst="rect">
            <a:avLst/>
          </a:prstGeom>
        </p:spPr>
      </p:pic>
      <p:pic>
        <p:nvPicPr>
          <p:cNvPr id="14" name="Рисунок 13" descr="4276258_фармацевт-помогают-пожилого-человек-аптека-девушки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81" y="1528548"/>
            <a:ext cx="3889615" cy="2593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20170213_162829.jpg"/>
          <p:cNvPicPr>
            <a:picLocks noChangeAspect="1"/>
          </p:cNvPicPr>
          <p:nvPr/>
        </p:nvPicPr>
        <p:blipFill>
          <a:blip r:embed="rId3" cstate="print"/>
          <a:srcRect t="4492"/>
          <a:stretch>
            <a:fillRect/>
          </a:stretch>
        </p:blipFill>
        <p:spPr>
          <a:xfrm>
            <a:off x="268406" y="532262"/>
            <a:ext cx="8507104" cy="6093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6663" y="832513"/>
            <a:ext cx="649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Беседа на тему: «Для чего нужна аптека?»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10" name="Рисунок 9" descr="IMG_20170213_162723.jpg"/>
          <p:cNvPicPr>
            <a:picLocks noChangeAspect="1"/>
          </p:cNvPicPr>
          <p:nvPr/>
        </p:nvPicPr>
        <p:blipFill>
          <a:blip r:embed="rId3" cstate="print"/>
          <a:srcRect l="4516" t="1291" b="860"/>
          <a:stretch>
            <a:fillRect/>
          </a:stretch>
        </p:blipFill>
        <p:spPr>
          <a:xfrm>
            <a:off x="245660" y="3875964"/>
            <a:ext cx="3879923" cy="2982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90" y="1487605"/>
            <a:ext cx="836607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Аптека</a:t>
            </a:r>
            <a:r>
              <a:rPr lang="ru-RU" sz="1700" dirty="0" smtClean="0"/>
              <a:t> – это учреждение, занимающееся изготовлением и продажей лекарств по рецепту и без рецепта, а также предметов гигиены, ухода за больными, косметических средств и других медицинских товаров. Аптека может быть в виде</a:t>
            </a:r>
            <a:r>
              <a:rPr lang="ru-RU" sz="1700" b="1" dirty="0" smtClean="0"/>
              <a:t> аптечного киоска </a:t>
            </a:r>
            <a:r>
              <a:rPr lang="ru-RU" sz="1700" dirty="0" smtClean="0"/>
              <a:t>или</a:t>
            </a:r>
            <a:r>
              <a:rPr lang="ru-RU" sz="1700" b="1" dirty="0" smtClean="0"/>
              <a:t> аптечного пункта </a:t>
            </a:r>
            <a:r>
              <a:rPr lang="ru-RU" sz="1700" dirty="0" smtClean="0"/>
              <a:t>или</a:t>
            </a:r>
            <a:r>
              <a:rPr lang="ru-RU" sz="1700" b="1" dirty="0" smtClean="0"/>
              <a:t> аптека самообслуживания. </a:t>
            </a:r>
            <a:r>
              <a:rPr lang="ru-RU" sz="1700" dirty="0" smtClean="0"/>
              <a:t>Аптеки могут находиться  в магазинах, отдельных зданиях, на вокзалах, аэропортах.</a:t>
            </a:r>
          </a:p>
          <a:p>
            <a:r>
              <a:rPr lang="ru-RU" sz="1700" dirty="0" smtClean="0"/>
              <a:t>Продавцов в аптеках называют </a:t>
            </a:r>
            <a:r>
              <a:rPr lang="ru-RU" sz="1700" b="1" dirty="0" smtClean="0"/>
              <a:t>фармацевтами</a:t>
            </a:r>
            <a:r>
              <a:rPr lang="ru-RU" sz="1700" dirty="0" smtClean="0"/>
              <a:t>, это очень ответственная профессия. Фармацевт должен отлично знать, какие лекарства могут помочь людям при разных заболеваниях. Ошибки не допускаются, так как это может повредить здоровью человека.</a:t>
            </a: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067034" y="3626346"/>
            <a:ext cx="470847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/>
              <a:t>-Давайте посмотрим, </a:t>
            </a:r>
            <a:r>
              <a:rPr lang="ru-RU" sz="1700" b="1" dirty="0" smtClean="0"/>
              <a:t>какие же лекарственные средства </a:t>
            </a:r>
            <a:r>
              <a:rPr lang="ru-RU" sz="1700" dirty="0" smtClean="0"/>
              <a:t>предлагают фармацевты на прилавках аптеки? (витамины, лекарственные травы, средства от боли и </a:t>
            </a:r>
            <a:r>
              <a:rPr lang="ru-RU" sz="1700" dirty="0" smtClean="0"/>
              <a:t>простуды …)</a:t>
            </a:r>
            <a:endParaRPr lang="ru-RU" sz="1700" dirty="0" smtClean="0"/>
          </a:p>
          <a:p>
            <a:r>
              <a:rPr lang="ru-RU" sz="1700" dirty="0" smtClean="0"/>
              <a:t>-</a:t>
            </a:r>
            <a:r>
              <a:rPr lang="ru-RU" sz="1700" b="1" dirty="0" smtClean="0"/>
              <a:t>Кто может приходить  в аптеку?</a:t>
            </a:r>
            <a:r>
              <a:rPr lang="ru-RU" sz="1700" dirty="0" smtClean="0"/>
              <a:t> (больные люди, мамы или папы, пожилые люди)</a:t>
            </a:r>
          </a:p>
          <a:p>
            <a:r>
              <a:rPr lang="ru-RU" sz="1700" dirty="0" smtClean="0"/>
              <a:t>-</a:t>
            </a:r>
            <a:r>
              <a:rPr lang="ru-RU" sz="1700" b="1" dirty="0" smtClean="0"/>
              <a:t>Для чего приходят в аптеку? </a:t>
            </a:r>
            <a:r>
              <a:rPr lang="ru-RU" sz="1700" dirty="0" smtClean="0"/>
              <a:t>(купить лекарства больным, купить лекарства в дорогу, витамины для профилактики болезней, средства гигиены для взрослых и маленьких детей, косметику,  медицинскую </a:t>
            </a:r>
            <a:r>
              <a:rPr lang="ru-RU" sz="1700" dirty="0" smtClean="0"/>
              <a:t>технику</a:t>
            </a:r>
          </a:p>
          <a:p>
            <a:r>
              <a:rPr lang="ru-RU" sz="1700" dirty="0" smtClean="0"/>
              <a:t>-</a:t>
            </a:r>
            <a:r>
              <a:rPr lang="ru-RU" sz="1700" b="1" dirty="0" smtClean="0"/>
              <a:t>Почему аптека так </a:t>
            </a:r>
            <a:r>
              <a:rPr lang="ru-RU" sz="1700" b="1" smtClean="0"/>
              <a:t>необходима людям?</a:t>
            </a:r>
            <a:endParaRPr lang="ru-RU" sz="17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IMG_20170216_122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729" y="528851"/>
            <a:ext cx="5354473" cy="4015855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1528548" y="518617"/>
            <a:ext cx="2770493" cy="100993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Беседа «Таблетки – хорошо или плохо?»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6651" y="614147"/>
            <a:ext cx="29888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Андрей:</a:t>
            </a:r>
            <a:r>
              <a:rPr lang="ru-RU" dirty="0" smtClean="0"/>
              <a:t> «Таблетки – это хорошо! Они помогают больному человеку выздороветь».</a:t>
            </a:r>
          </a:p>
          <a:p>
            <a:r>
              <a:rPr lang="ru-RU" b="1" dirty="0" smtClean="0"/>
              <a:t>Василиса: </a:t>
            </a:r>
            <a:r>
              <a:rPr lang="ru-RU" dirty="0" smtClean="0"/>
              <a:t>«Таблетки – это плохо. Они бывают горькими и противными»</a:t>
            </a:r>
          </a:p>
          <a:p>
            <a:r>
              <a:rPr lang="ru-RU" b="1" dirty="0" smtClean="0"/>
              <a:t>Воспитатель:</a:t>
            </a:r>
            <a:r>
              <a:rPr lang="ru-RU" dirty="0" smtClean="0"/>
              <a:t>  «Что может случиться, если выпить сразу несколько таблеток?</a:t>
            </a:r>
          </a:p>
          <a:p>
            <a:r>
              <a:rPr lang="ru-RU" b="1" dirty="0" smtClean="0"/>
              <a:t>Катя В:</a:t>
            </a:r>
            <a:r>
              <a:rPr lang="ru-RU" dirty="0" smtClean="0"/>
              <a:t> «Можно отравиться!»</a:t>
            </a:r>
          </a:p>
          <a:p>
            <a:r>
              <a:rPr lang="ru-RU" b="1" dirty="0" smtClean="0"/>
              <a:t>Андрей:</a:t>
            </a:r>
            <a:r>
              <a:rPr lang="ru-RU" dirty="0" smtClean="0"/>
              <a:t> «Можно даже умереть!»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4024" y="4749421"/>
            <a:ext cx="8065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Воспитатель:</a:t>
            </a:r>
            <a:r>
              <a:rPr lang="ru-RU" dirty="0" smtClean="0"/>
              <a:t> «А можно ли ребёнку самому принимать таблетки или микстуру?»</a:t>
            </a:r>
          </a:p>
          <a:p>
            <a:r>
              <a:rPr lang="ru-RU" b="1" dirty="0" smtClean="0"/>
              <a:t>Дети: </a:t>
            </a:r>
            <a:r>
              <a:rPr lang="ru-RU" dirty="0" smtClean="0"/>
              <a:t>«Нельзя!»</a:t>
            </a:r>
          </a:p>
          <a:p>
            <a:r>
              <a:rPr lang="ru-RU" b="1" dirty="0" smtClean="0"/>
              <a:t>Воспитатель: </a:t>
            </a:r>
            <a:r>
              <a:rPr lang="ru-RU" dirty="0" smtClean="0"/>
              <a:t>«Да же если с вами что – то случилось, надо обязательно обратиться ко взрослому»</a:t>
            </a:r>
          </a:p>
          <a:p>
            <a:r>
              <a:rPr lang="ru-RU" b="1" dirty="0" smtClean="0"/>
              <a:t>Воспитатель:</a:t>
            </a:r>
            <a:r>
              <a:rPr lang="ru-RU" dirty="0" smtClean="0"/>
              <a:t> «Как вы думаете, детям могут продать лекарства в аптеке?»</a:t>
            </a:r>
          </a:p>
          <a:p>
            <a:r>
              <a:rPr lang="ru-RU" b="1" dirty="0" smtClean="0"/>
              <a:t>Воспитатель:</a:t>
            </a:r>
            <a:r>
              <a:rPr lang="ru-RU" dirty="0" smtClean="0"/>
              <a:t> «Таблетки и лекарственные препараты продают только взрослым!»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727" y="750627"/>
            <a:ext cx="831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Экскурсия в аптеку 36.7. Интервью у работников аптеки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979" y="1514901"/>
            <a:ext cx="7424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аптеке нас встретила фармацевт и предложила провести экскурсию.</a:t>
            </a:r>
          </a:p>
          <a:p>
            <a:r>
              <a:rPr lang="ru-RU" sz="2400" dirty="0" smtClean="0"/>
              <a:t>Дети сразу начали задавать вопросы. 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28498" y="1489916"/>
            <a:ext cx="210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  <p:pic>
        <p:nvPicPr>
          <p:cNvPr id="11" name="Рисунок 10" descr="IMG_20170215_111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433" y="2380223"/>
            <a:ext cx="5529583" cy="41471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25488" y="2819230"/>
            <a:ext cx="2545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Андрей:</a:t>
            </a:r>
            <a:r>
              <a:rPr lang="ru-RU" sz="2400" dirty="0" smtClean="0"/>
              <a:t> </a:t>
            </a:r>
            <a:r>
              <a:rPr lang="ru-RU" sz="2400" i="1" dirty="0" smtClean="0"/>
              <a:t>«Почему у вас в зале так много витрин?»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77721" y="4326341"/>
            <a:ext cx="2906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Фармацевт:</a:t>
            </a:r>
            <a:r>
              <a:rPr lang="ru-RU" sz="2400" dirty="0" smtClean="0"/>
              <a:t> </a:t>
            </a:r>
            <a:r>
              <a:rPr lang="ru-RU" sz="2400" i="1" dirty="0" smtClean="0"/>
              <a:t>«Чтобы покупатели видели весь товар»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3582" y="623963"/>
            <a:ext cx="7465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Паспорт проекта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024" y="1471910"/>
            <a:ext cx="82296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600" b="1" dirty="0" smtClean="0">
                <a:solidFill>
                  <a:srgbClr val="0000FF"/>
                </a:solidFill>
              </a:rPr>
              <a:t>Тип проекта: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/>
              <a:t>ролево-игровой (имитационно-деловой)</a:t>
            </a:r>
          </a:p>
          <a:p>
            <a:pPr algn="ctr">
              <a:lnSpc>
                <a:spcPct val="80000"/>
              </a:lnSpc>
              <a:buNone/>
            </a:pPr>
            <a:endParaRPr lang="ru-RU" sz="8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600" b="1" i="1" dirty="0" smtClean="0">
                <a:solidFill>
                  <a:srgbClr val="0000FF"/>
                </a:solidFill>
              </a:rPr>
              <a:t>По времени:</a:t>
            </a:r>
            <a:r>
              <a:rPr lang="ru-RU" sz="2600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/>
              <a:t>краткосрочный (1 неделя)</a:t>
            </a:r>
          </a:p>
          <a:p>
            <a:pPr algn="ctr">
              <a:lnSpc>
                <a:spcPct val="80000"/>
              </a:lnSpc>
              <a:buNone/>
            </a:pPr>
            <a:endParaRPr lang="ru-RU" sz="8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600" b="1" i="1" dirty="0" smtClean="0">
                <a:solidFill>
                  <a:srgbClr val="0000FF"/>
                </a:solidFill>
              </a:rPr>
              <a:t>По количеству участников: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/>
              <a:t>групповой</a:t>
            </a:r>
          </a:p>
          <a:p>
            <a:pPr algn="ctr">
              <a:lnSpc>
                <a:spcPct val="80000"/>
              </a:lnSpc>
              <a:buNone/>
            </a:pPr>
            <a:endParaRPr lang="ru-RU" sz="10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600" b="1" i="1" dirty="0" smtClean="0">
                <a:solidFill>
                  <a:srgbClr val="0000FF"/>
                </a:solidFill>
              </a:rPr>
              <a:t>Участники проекта:</a:t>
            </a:r>
            <a:r>
              <a:rPr lang="ru-RU" sz="2600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/>
              <a:t>дети </a:t>
            </a:r>
            <a:r>
              <a:rPr lang="ru-RU" sz="2400" b="1" dirty="0" smtClean="0"/>
              <a:t>старшей </a:t>
            </a:r>
            <a:r>
              <a:rPr lang="ru-RU" sz="2400" b="1" dirty="0" smtClean="0"/>
              <a:t>группы,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/>
              <a:t>родители воспитанников, воспитатели</a:t>
            </a:r>
          </a:p>
          <a:p>
            <a:pPr algn="ctr">
              <a:lnSpc>
                <a:spcPct val="80000"/>
              </a:lnSpc>
              <a:buNone/>
            </a:pPr>
            <a:endParaRPr lang="ru-RU" sz="800" b="1" i="1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600" b="1" i="1" dirty="0" smtClean="0">
                <a:solidFill>
                  <a:srgbClr val="0000FF"/>
                </a:solidFill>
              </a:rPr>
              <a:t>Актуальность проблемы: </a:t>
            </a:r>
          </a:p>
          <a:p>
            <a:pPr algn="just">
              <a:lnSpc>
                <a:spcPct val="80000"/>
              </a:lnSpc>
              <a:buNone/>
            </a:pPr>
            <a:r>
              <a:rPr lang="ru-RU" sz="2000" b="1" dirty="0" smtClean="0"/>
              <a:t>Во время игровой ситуации «На приёме у врача» больному выписали рецепт на лекарство. У ребёнка возник вопрос: «Что с ним делать и куда идти?» Обратились  за помощью к ребятам группы, но выяснилось, что большинство детей не знают, где продают лекарства, кто их продаёт. Знания дошкольников об аптеке, её работниках, о лекарствах  оказались весьма недостаточными и привели к выбору темы проекта.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IMG_20170215_111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26" y="1589965"/>
            <a:ext cx="4521958" cy="33914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2032" y="815530"/>
            <a:ext cx="6569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Настя П:</a:t>
            </a:r>
            <a:r>
              <a:rPr lang="ru-RU" sz="2400" dirty="0" smtClean="0"/>
              <a:t> </a:t>
            </a:r>
            <a:r>
              <a:rPr lang="ru-RU" sz="2400" i="1" dirty="0" smtClean="0"/>
              <a:t>«А как покупали находят нужное им?»</a:t>
            </a:r>
          </a:p>
          <a:p>
            <a:pPr algn="ctr"/>
            <a:endParaRPr lang="ru-RU" dirty="0"/>
          </a:p>
        </p:txBody>
      </p:sp>
      <p:pic>
        <p:nvPicPr>
          <p:cNvPr id="7" name="Рисунок 6" descr="IMG_20170215_1119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376" y="1636593"/>
            <a:ext cx="3548418" cy="47312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02969" y="5100430"/>
            <a:ext cx="46471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Фармацевт: </a:t>
            </a:r>
            <a:r>
              <a:rPr lang="ru-RU" sz="2200" i="1" dirty="0" smtClean="0"/>
              <a:t>«У нас все витрины подписаны: детские товары, косметические средства, средства гигиены, медицинская техника»</a:t>
            </a:r>
            <a:endParaRPr lang="ru-RU" sz="2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76" y="559558"/>
            <a:ext cx="869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Василиса: </a:t>
            </a:r>
            <a:r>
              <a:rPr lang="ru-RU" sz="2400" i="1" dirty="0" smtClean="0"/>
              <a:t>«Почему на всех товарах наклеены бумажки с цифрами?»</a:t>
            </a:r>
            <a:endParaRPr lang="ru-RU" sz="2400" i="1" dirty="0"/>
          </a:p>
        </p:txBody>
      </p:sp>
      <p:pic>
        <p:nvPicPr>
          <p:cNvPr id="4" name="Рисунок 3" descr="IMG_20170215_111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331" y="1542199"/>
            <a:ext cx="3384645" cy="2538484"/>
          </a:xfrm>
          <a:prstGeom prst="rect">
            <a:avLst/>
          </a:prstGeom>
        </p:spPr>
      </p:pic>
      <p:pic>
        <p:nvPicPr>
          <p:cNvPr id="5" name="Рисунок 4" descr="IMG_20170215_111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2942" y="1562668"/>
            <a:ext cx="3370997" cy="2528248"/>
          </a:xfrm>
          <a:prstGeom prst="rect">
            <a:avLst/>
          </a:prstGeom>
        </p:spPr>
      </p:pic>
      <p:pic>
        <p:nvPicPr>
          <p:cNvPr id="6" name="Рисунок 5" descr="IMG_20170215_1119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683" y="4302456"/>
            <a:ext cx="3407392" cy="2555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0805" y="5022377"/>
            <a:ext cx="4094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Фармацевт:</a:t>
            </a:r>
            <a:r>
              <a:rPr lang="ru-RU" sz="2400" dirty="0" smtClean="0"/>
              <a:t> </a:t>
            </a:r>
            <a:r>
              <a:rPr lang="ru-RU" sz="2400" i="1" dirty="0" smtClean="0"/>
              <a:t>« Это ценники, стоимость каждого средства. 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513" y="791570"/>
            <a:ext cx="782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Катя В. </a:t>
            </a:r>
            <a:r>
              <a:rPr lang="ru-RU" sz="2400" i="1" dirty="0" smtClean="0"/>
              <a:t>«А где у вас хранятся лекарства?»</a:t>
            </a:r>
            <a:endParaRPr lang="ru-RU" sz="2400" i="1" dirty="0"/>
          </a:p>
        </p:txBody>
      </p:sp>
      <p:pic>
        <p:nvPicPr>
          <p:cNvPr id="4" name="Рисунок 3" descr="IMG_20170215_112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651" y="1509213"/>
            <a:ext cx="2941946" cy="3922595"/>
          </a:xfrm>
          <a:prstGeom prst="rect">
            <a:avLst/>
          </a:prstGeom>
        </p:spPr>
      </p:pic>
      <p:pic>
        <p:nvPicPr>
          <p:cNvPr id="5" name="Рисунок 4" descr="IMG_20170215_1124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8603" y="1514900"/>
            <a:ext cx="2909531" cy="3879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093" y="5472751"/>
            <a:ext cx="7451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Фармацевт: </a:t>
            </a:r>
            <a:r>
              <a:rPr lang="ru-RU" sz="2000" i="1" dirty="0" smtClean="0"/>
              <a:t>«Возле кассы в шкафчиках, которые подписаны: средства от простуды и гриппа, средства от боли, желудочно-кишечные средства, витамины,  лекарственные травы».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023" y="518615"/>
            <a:ext cx="786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Артём:</a:t>
            </a:r>
            <a:r>
              <a:rPr lang="ru-RU" sz="2000" dirty="0" smtClean="0"/>
              <a:t> </a:t>
            </a:r>
            <a:r>
              <a:rPr lang="ru-RU" sz="2000" i="1" dirty="0" smtClean="0"/>
              <a:t>«Кто привозит товары в аптеку?</a:t>
            </a:r>
          </a:p>
          <a:p>
            <a:r>
              <a:rPr lang="ru-RU" sz="2000" b="1" dirty="0" smtClean="0"/>
              <a:t>Фармацевт:</a:t>
            </a:r>
            <a:r>
              <a:rPr lang="ru-RU" sz="2000" dirty="0" smtClean="0"/>
              <a:t> </a:t>
            </a:r>
            <a:r>
              <a:rPr lang="ru-RU" sz="2000" i="1" dirty="0" smtClean="0"/>
              <a:t>«Поставщики. Они передают товар </a:t>
            </a:r>
            <a:r>
              <a:rPr lang="ru-RU" sz="2000" i="1" dirty="0" err="1" smtClean="0"/>
              <a:t>таксировщице</a:t>
            </a:r>
            <a:r>
              <a:rPr lang="ru-RU" sz="2000" i="1" dirty="0" smtClean="0"/>
              <a:t>, которая познакомит  вас сейчас со своей работой»</a:t>
            </a:r>
            <a:endParaRPr lang="ru-RU" sz="2000" i="1" dirty="0"/>
          </a:p>
        </p:txBody>
      </p:sp>
      <p:pic>
        <p:nvPicPr>
          <p:cNvPr id="4" name="Рисунок 3" descr="IMG_20170215_113212.jpg"/>
          <p:cNvPicPr>
            <a:picLocks noChangeAspect="1"/>
          </p:cNvPicPr>
          <p:nvPr/>
        </p:nvPicPr>
        <p:blipFill>
          <a:blip r:embed="rId3" cstate="print"/>
          <a:srcRect r="22687"/>
          <a:stretch>
            <a:fillRect/>
          </a:stretch>
        </p:blipFill>
        <p:spPr>
          <a:xfrm>
            <a:off x="4940489" y="1528550"/>
            <a:ext cx="3330053" cy="3230407"/>
          </a:xfrm>
          <a:prstGeom prst="rect">
            <a:avLst/>
          </a:prstGeom>
        </p:spPr>
      </p:pic>
      <p:pic>
        <p:nvPicPr>
          <p:cNvPr id="7" name="Рисунок 6" descr="IMG_20170215_113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603" y="1555842"/>
            <a:ext cx="3787255" cy="5049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3511" y="4967785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Таксировщица</a:t>
            </a:r>
            <a:r>
              <a:rPr lang="ru-RU" sz="2000" b="1" dirty="0" smtClean="0"/>
              <a:t>:</a:t>
            </a:r>
            <a:r>
              <a:rPr lang="ru-RU" sz="2000" dirty="0" smtClean="0"/>
              <a:t> </a:t>
            </a:r>
            <a:r>
              <a:rPr lang="ru-RU" sz="2000" i="1" dirty="0" smtClean="0"/>
              <a:t>«Я </a:t>
            </a:r>
            <a:r>
              <a:rPr lang="ru-RU" sz="2000" i="1" dirty="0" err="1" smtClean="0"/>
              <a:t>таксировщица</a:t>
            </a:r>
            <a:r>
              <a:rPr lang="ru-RU" sz="2000" i="1" dirty="0" smtClean="0"/>
              <a:t>. Принимаю товар, проверяю его, распечатываю ценники и наклеиваю их на каждую коробочку с лекарством и другие товары»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7" y="586854"/>
            <a:ext cx="8352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Ещё  в аптеке работает </a:t>
            </a:r>
            <a:r>
              <a:rPr lang="ru-RU" sz="2000" b="1" dirty="0" smtClean="0"/>
              <a:t>заведующая – провизор. </a:t>
            </a:r>
            <a:r>
              <a:rPr lang="ru-RU" dirty="0" smtClean="0"/>
              <a:t>Чтобы быть провизором нужно много лет учиться. Провизор заказывает лекарства, товары, составляет график работы сотрудников, следит за порядком.</a:t>
            </a:r>
            <a:endParaRPr lang="ru-RU" dirty="0"/>
          </a:p>
        </p:txBody>
      </p:sp>
      <p:pic>
        <p:nvPicPr>
          <p:cNvPr id="4" name="Рисунок 3" descr="IMG_20170215_112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093" y="1569493"/>
            <a:ext cx="3809432" cy="5079243"/>
          </a:xfrm>
          <a:prstGeom prst="rect">
            <a:avLst/>
          </a:prstGeom>
        </p:spPr>
      </p:pic>
      <p:pic>
        <p:nvPicPr>
          <p:cNvPr id="7" name="Рисунок 6" descr="IMG_20140516_090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148918" y="2204500"/>
            <a:ext cx="5022376" cy="3766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7480" y="764276"/>
            <a:ext cx="683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теперь воспитатель будет </a:t>
            </a:r>
            <a:r>
              <a:rPr lang="ru-RU" sz="2400" b="1" dirty="0" smtClean="0"/>
              <a:t>покупателем</a:t>
            </a:r>
            <a:endParaRPr lang="ru-RU" sz="2400" b="1" dirty="0"/>
          </a:p>
        </p:txBody>
      </p:sp>
      <p:pic>
        <p:nvPicPr>
          <p:cNvPr id="4" name="Рисунок 3" descr="IMG_20170215_113724.jpg"/>
          <p:cNvPicPr>
            <a:picLocks noChangeAspect="1"/>
          </p:cNvPicPr>
          <p:nvPr/>
        </p:nvPicPr>
        <p:blipFill>
          <a:blip r:embed="rId3" cstate="print"/>
          <a:srcRect t="14057"/>
          <a:stretch>
            <a:fillRect/>
          </a:stretch>
        </p:blipFill>
        <p:spPr>
          <a:xfrm>
            <a:off x="1310185" y="1583142"/>
            <a:ext cx="2890764" cy="3312528"/>
          </a:xfrm>
          <a:prstGeom prst="rect">
            <a:avLst/>
          </a:prstGeom>
        </p:spPr>
      </p:pic>
      <p:pic>
        <p:nvPicPr>
          <p:cNvPr id="5" name="Рисунок 4" descr="IMG_20170215_113851.jpg"/>
          <p:cNvPicPr>
            <a:picLocks noChangeAspect="1"/>
          </p:cNvPicPr>
          <p:nvPr/>
        </p:nvPicPr>
        <p:blipFill>
          <a:blip r:embed="rId4" cstate="print"/>
          <a:srcRect b="17804"/>
          <a:stretch>
            <a:fillRect/>
          </a:stretch>
        </p:blipFill>
        <p:spPr>
          <a:xfrm>
            <a:off x="5070809" y="1554707"/>
            <a:ext cx="3076903" cy="3372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502" y="4912605"/>
            <a:ext cx="6782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Фармацевт: </a:t>
            </a:r>
            <a:r>
              <a:rPr lang="ru-RU" dirty="0" smtClean="0"/>
              <a:t>«Здравствуйте! Что Вас интересует?»</a:t>
            </a:r>
          </a:p>
          <a:p>
            <a:r>
              <a:rPr lang="ru-RU" b="1" dirty="0" smtClean="0"/>
              <a:t>Покупатель:</a:t>
            </a:r>
            <a:r>
              <a:rPr lang="ru-RU" dirty="0" smtClean="0"/>
              <a:t> «Добрый день! Будьте добры витамины и гематоген»</a:t>
            </a:r>
          </a:p>
          <a:p>
            <a:r>
              <a:rPr lang="ru-RU" b="1" dirty="0" smtClean="0"/>
              <a:t>Фармацевт:</a:t>
            </a:r>
            <a:r>
              <a:rPr lang="ru-RU" dirty="0" smtClean="0"/>
              <a:t> «Пожалуйста. С Вас  100 рублей. Карта аптеки есть?»</a:t>
            </a:r>
          </a:p>
          <a:p>
            <a:r>
              <a:rPr lang="ru-RU" b="1" dirty="0" smtClean="0"/>
              <a:t>Покупатель: </a:t>
            </a:r>
            <a:r>
              <a:rPr lang="ru-RU" dirty="0" smtClean="0"/>
              <a:t>«Есть»</a:t>
            </a:r>
          </a:p>
          <a:p>
            <a:r>
              <a:rPr lang="ru-RU" b="1" dirty="0" smtClean="0"/>
              <a:t>Фармацевт</a:t>
            </a:r>
            <a:r>
              <a:rPr lang="ru-RU" dirty="0" smtClean="0"/>
              <a:t> «Возьмите пожалуйста Вашу покупку и чек»</a:t>
            </a:r>
          </a:p>
          <a:p>
            <a:r>
              <a:rPr lang="ru-RU" b="1" dirty="0" smtClean="0"/>
              <a:t>Покупатель:</a:t>
            </a:r>
            <a:r>
              <a:rPr lang="ru-RU" dirty="0" smtClean="0"/>
              <a:t> «Спасибо!»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024" y="586854"/>
            <a:ext cx="8256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Ребята поблагодарили сотрудников аптеки за экскурсию </a:t>
            </a:r>
          </a:p>
          <a:p>
            <a:pPr algn="ctr"/>
            <a:r>
              <a:rPr lang="ru-RU" sz="2400" b="1" dirty="0" smtClean="0"/>
              <a:t>и сфотографировались на память</a:t>
            </a:r>
            <a:endParaRPr lang="ru-RU" sz="2400" b="1" dirty="0"/>
          </a:p>
        </p:txBody>
      </p:sp>
      <p:pic>
        <p:nvPicPr>
          <p:cNvPr id="4" name="Рисунок 3" descr="IMG_20170215_112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271" y="1569493"/>
            <a:ext cx="6773837" cy="5080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319" y="764275"/>
            <a:ext cx="8188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Дети уже многое узнали, стало интересно попробовать изучить  работу аптеки на практике  и  поиграть в сюжетно-ролевую игру в группе…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6727" y="1581892"/>
            <a:ext cx="828419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 для того, чтобы начать играть,  необходимо создать  игровую среду. </a:t>
            </a:r>
          </a:p>
          <a:p>
            <a:r>
              <a:rPr lang="ru-RU" sz="2000" b="1" dirty="0" smtClean="0"/>
              <a:t>Проблема:</a:t>
            </a:r>
            <a:r>
              <a:rPr lang="ru-RU" dirty="0" smtClean="0"/>
              <a:t> в группе нет аптеки, атрибутов, костюмов</a:t>
            </a:r>
          </a:p>
          <a:p>
            <a:r>
              <a:rPr lang="ru-RU" sz="2000" b="1" dirty="0" smtClean="0"/>
              <a:t>Что делать? Как решить проблему?</a:t>
            </a:r>
            <a:endParaRPr lang="ru-RU" u="sng" dirty="0" smtClean="0"/>
          </a:p>
          <a:p>
            <a:r>
              <a:rPr lang="ru-RU" u="sng" dirty="0" smtClean="0"/>
              <a:t>Воспитатели:</a:t>
            </a:r>
            <a:r>
              <a:rPr lang="ru-RU" b="1" dirty="0" smtClean="0"/>
              <a:t> </a:t>
            </a:r>
            <a:r>
              <a:rPr lang="ru-RU" b="1" i="1" dirty="0" smtClean="0"/>
              <a:t>«</a:t>
            </a:r>
            <a:r>
              <a:rPr lang="ru-RU" i="1" dirty="0" smtClean="0"/>
              <a:t>Из ширмы можно сделать каркас аптеки и прикрепить картонные коробочки с полками для витрин»</a:t>
            </a:r>
          </a:p>
          <a:p>
            <a:r>
              <a:rPr lang="ru-RU" u="sng" dirty="0" smtClean="0"/>
              <a:t>Василиса:</a:t>
            </a:r>
            <a:r>
              <a:rPr lang="ru-RU" dirty="0" smtClean="0"/>
              <a:t> </a:t>
            </a:r>
            <a:r>
              <a:rPr lang="ru-RU" i="1" dirty="0" smtClean="0"/>
              <a:t>«Коробочки от лекарств спросим у родителей»</a:t>
            </a:r>
          </a:p>
          <a:p>
            <a:r>
              <a:rPr lang="ru-RU" u="sng" dirty="0" smtClean="0"/>
              <a:t>Настя М:</a:t>
            </a:r>
            <a:r>
              <a:rPr lang="ru-RU" dirty="0" smtClean="0"/>
              <a:t>  «</a:t>
            </a:r>
            <a:r>
              <a:rPr lang="ru-RU" i="1" dirty="0" smtClean="0"/>
              <a:t>У меня дома есть красивые пузырёчки от шампуней, я их принесу для игры»</a:t>
            </a:r>
          </a:p>
          <a:p>
            <a:r>
              <a:rPr lang="ru-RU" u="sng" dirty="0" smtClean="0"/>
              <a:t>Настя П:</a:t>
            </a:r>
            <a:r>
              <a:rPr lang="ru-RU" dirty="0" smtClean="0"/>
              <a:t> </a:t>
            </a:r>
            <a:r>
              <a:rPr lang="ru-RU" i="1" dirty="0" smtClean="0"/>
              <a:t>«Я спрошу у мамы баночки для крема»</a:t>
            </a:r>
          </a:p>
          <a:p>
            <a:r>
              <a:rPr lang="ru-RU" u="sng" dirty="0" err="1" smtClean="0"/>
              <a:t>Снежана</a:t>
            </a:r>
            <a:r>
              <a:rPr lang="ru-RU" u="sng" dirty="0" smtClean="0"/>
              <a:t>:</a:t>
            </a:r>
            <a:r>
              <a:rPr lang="ru-RU" dirty="0" smtClean="0"/>
              <a:t> </a:t>
            </a:r>
            <a:r>
              <a:rPr lang="ru-RU" i="1" dirty="0" smtClean="0"/>
              <a:t>«У меня маленький братик, малыш, могу принести детские бутылочки из под смесей, соски, </a:t>
            </a:r>
            <a:r>
              <a:rPr lang="ru-RU" i="1" dirty="0" err="1" smtClean="0"/>
              <a:t>памперсы</a:t>
            </a:r>
            <a:r>
              <a:rPr lang="ru-RU" i="1" dirty="0" smtClean="0"/>
              <a:t>.»</a:t>
            </a:r>
          </a:p>
          <a:p>
            <a:r>
              <a:rPr lang="ru-RU" u="sng" dirty="0" smtClean="0"/>
              <a:t>Катя В:</a:t>
            </a:r>
            <a:r>
              <a:rPr lang="ru-RU" dirty="0" smtClean="0"/>
              <a:t> «</a:t>
            </a:r>
            <a:r>
              <a:rPr lang="ru-RU" i="1" dirty="0" smtClean="0"/>
              <a:t>А я попрошу маму купить костюм фармацевта»</a:t>
            </a:r>
          </a:p>
          <a:p>
            <a:r>
              <a:rPr lang="ru-RU" u="sng" dirty="0" smtClean="0"/>
              <a:t>Лида:</a:t>
            </a:r>
            <a:r>
              <a:rPr lang="ru-RU" dirty="0" smtClean="0"/>
              <a:t> </a:t>
            </a:r>
            <a:r>
              <a:rPr lang="ru-RU" i="1" dirty="0" smtClean="0"/>
              <a:t>«Моя мама умеет шить, я её попрошу сшить костюм </a:t>
            </a:r>
            <a:r>
              <a:rPr lang="ru-RU" i="1" dirty="0" err="1" smtClean="0"/>
              <a:t>таксировщицы</a:t>
            </a:r>
            <a:r>
              <a:rPr lang="ru-RU" i="1" dirty="0" smtClean="0"/>
              <a:t>»</a:t>
            </a:r>
            <a:endParaRPr lang="ru-RU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Таким образом дети привлекли родителей к участию в проекте и пополнению РППС новыми костюмами и атрибутами для игры.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IMG_20170130_1749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9242" y="1528550"/>
            <a:ext cx="6687404" cy="5015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502" y="627796"/>
            <a:ext cx="818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 мы на собрании рассказали родителям о значении сюжетно-ролевых игр в жизни дошкольников и показали  презентацию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63" y="641445"/>
            <a:ext cx="8147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Общими усилиями собрали много коробочек и пузырьков от лекарств и других средств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3081" y="1610436"/>
            <a:ext cx="8325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 детей </a:t>
            </a:r>
            <a:r>
              <a:rPr lang="ru-RU" b="1" dirty="0" smtClean="0"/>
              <a:t>возник вопрос: </a:t>
            </a:r>
            <a:r>
              <a:rPr lang="ru-RU" dirty="0" smtClean="0"/>
              <a:t>«Как узнать от чего все эти лекарства? Некоторые упаковки  были знакомы детям, но многие они впервые видели.</a:t>
            </a:r>
          </a:p>
          <a:p>
            <a:r>
              <a:rPr lang="ru-RU" b="1" dirty="0" smtClean="0"/>
              <a:t>У Андрея тут же нашлось решение</a:t>
            </a:r>
            <a:r>
              <a:rPr lang="ru-RU" b="1" i="1" dirty="0" smtClean="0"/>
              <a:t>: </a:t>
            </a:r>
            <a:r>
              <a:rPr lang="ru-RU" i="1" dirty="0" smtClean="0"/>
              <a:t>«Надо на коробочках нарисовать схему человечка и красной точкой отметить, что болит (горлышко, сердце, голова, живот и </a:t>
            </a:r>
            <a:r>
              <a:rPr lang="ru-RU" i="1" dirty="0" err="1" smtClean="0"/>
              <a:t>др</a:t>
            </a:r>
            <a:r>
              <a:rPr lang="ru-RU" i="1" dirty="0" smtClean="0"/>
              <a:t>) Воспитатель подскажет нам, какое лекарство чего лечит.»</a:t>
            </a:r>
            <a:endParaRPr lang="ru-RU" i="1" dirty="0"/>
          </a:p>
        </p:txBody>
      </p:sp>
      <p:pic>
        <p:nvPicPr>
          <p:cNvPr id="7" name="Рисунок 6" descr="IMG_20170208_163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5840" y="3111691"/>
            <a:ext cx="4612941" cy="3459706"/>
          </a:xfrm>
          <a:prstGeom prst="rect">
            <a:avLst/>
          </a:prstGeom>
        </p:spPr>
      </p:pic>
      <p:pic>
        <p:nvPicPr>
          <p:cNvPr id="13" name="Рисунок 12" descr="IMG_20170208_162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134" y="3143534"/>
            <a:ext cx="2544454" cy="3392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194" y="597071"/>
            <a:ext cx="8529851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800" b="1" i="1" dirty="0" smtClean="0">
                <a:solidFill>
                  <a:srgbClr val="0000FF"/>
                </a:solidFill>
              </a:rPr>
              <a:t>Цель проекта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/>
              <a:t>Создание условий для развития познавательных и творческих способностей детей, обогащение игровых сюжетов  за счет накопления знаний по теме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377" y="1610436"/>
            <a:ext cx="82568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800" b="1" i="1" dirty="0" smtClean="0">
                <a:solidFill>
                  <a:srgbClr val="0000FF"/>
                </a:solidFill>
              </a:rPr>
              <a:t>Задачи </a:t>
            </a:r>
            <a:endParaRPr lang="ru-RU" sz="800" b="1" dirty="0" smtClean="0"/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Способствовать умению  детей выполнять частично поисковую деятельность, анализировать её результаты, делать выводы;</a:t>
            </a: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Развивать умения определять возможные методы решения проблемы  с помощью взрослого, а затем и самостоятельно;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Расширять представления воспитанников об аптеке, её назначении;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Углублять знания детей о профессиях работников аптеки (провизор, фармацевт, таксировщик и др.), воспитывать интерес к их труду;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Побуждать детей самостоятельно подготавливать условия игры, распределять роли, планировать свои действия;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Закреплять умение развивать  сюжет на основе знаний, полученных при восприятии окружающего;</a:t>
            </a: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Развивать  инициативу и творчество дошкольников;</a:t>
            </a: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Помогать  налаживать взаимоотношения детей, воспитывать культуру общения в общественных местах.</a:t>
            </a:r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endParaRPr lang="ru-RU" sz="800" b="1" dirty="0" smtClean="0"/>
          </a:p>
          <a:p>
            <a:pPr lvl="0">
              <a:lnSpc>
                <a:spcPct val="80000"/>
              </a:lnSpc>
              <a:buFont typeface="Wingdings" pitchFamily="2" charset="2"/>
              <a:buChar char="Ø"/>
            </a:pPr>
            <a:r>
              <a:rPr lang="ru-RU" b="1" dirty="0" smtClean="0"/>
              <a:t>Закреплять навыки спокойной плавной речи в  совместной и самостоятельной деятельности воспитанников.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IMG_20170213_170604.jpg"/>
          <p:cNvPicPr>
            <a:picLocks noChangeAspect="1"/>
          </p:cNvPicPr>
          <p:nvPr/>
        </p:nvPicPr>
        <p:blipFill>
          <a:blip r:embed="rId3" cstate="print"/>
          <a:srcRect t="-446" b="17430"/>
          <a:stretch>
            <a:fillRect/>
          </a:stretch>
        </p:blipFill>
        <p:spPr>
          <a:xfrm>
            <a:off x="512140" y="1514901"/>
            <a:ext cx="8154188" cy="5076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751" y="641444"/>
            <a:ext cx="7720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Настя П. предложила сделать  пластинки с таблетками, капсулами, </a:t>
            </a:r>
          </a:p>
          <a:p>
            <a:r>
              <a:rPr lang="ru-RU" sz="2000" b="1" dirty="0" smtClean="0"/>
              <a:t>витаминами из картона и пластилина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149" y="655093"/>
            <a:ext cx="8093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Так как дети в нашей группе не все умеют читать, решили оформить витрины с помощью картинок-символов, обозначающих  товары </a:t>
            </a:r>
            <a:endParaRPr lang="ru-RU" sz="2000" b="1" dirty="0"/>
          </a:p>
        </p:txBody>
      </p:sp>
      <p:pic>
        <p:nvPicPr>
          <p:cNvPr id="4" name="Рисунок 3" descr="IMG_20170213_154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919" y="1596788"/>
            <a:ext cx="6651010" cy="4988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559" y="723332"/>
            <a:ext cx="821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Аптека почти готова… Но вот вопрос: «Как узнать, что это аптека, а не магазин?»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0501" y="1719618"/>
            <a:ext cx="8134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Андрей: </a:t>
            </a:r>
            <a:r>
              <a:rPr lang="ru-RU" sz="2000" i="1" dirty="0" smtClean="0"/>
              <a:t>«Нужно нарисовать вывеску  АПТЕКА и нарисовать крест»</a:t>
            </a:r>
            <a:endParaRPr lang="ru-RU" sz="2000" i="1" dirty="0"/>
          </a:p>
        </p:txBody>
      </p:sp>
      <p:pic>
        <p:nvPicPr>
          <p:cNvPr id="5" name="Рисунок 4" descr="IMG_20170215_164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33" y="2470244"/>
            <a:ext cx="5113362" cy="3835021"/>
          </a:xfrm>
          <a:prstGeom prst="rect">
            <a:avLst/>
          </a:prstGeom>
        </p:spPr>
      </p:pic>
      <p:pic>
        <p:nvPicPr>
          <p:cNvPr id="6" name="Рисунок 5" descr="IMG_20170215_164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4202" y="2314434"/>
            <a:ext cx="3008478" cy="4011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138" y="614148"/>
            <a:ext cx="8516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Стараниями детей, родителей и воспитателей</a:t>
            </a:r>
          </a:p>
          <a:p>
            <a:pPr algn="ctr"/>
            <a:r>
              <a:rPr lang="ru-RU" sz="2400" b="1" dirty="0" smtClean="0"/>
              <a:t> аптека получилась как настоящая! </a:t>
            </a:r>
            <a:endParaRPr lang="ru-RU" sz="2400" b="1" dirty="0"/>
          </a:p>
        </p:txBody>
      </p:sp>
      <p:pic>
        <p:nvPicPr>
          <p:cNvPr id="6" name="Рисунок 5" descr="IMG_20170216_141021.jpg"/>
          <p:cNvPicPr>
            <a:picLocks noChangeAspect="1"/>
          </p:cNvPicPr>
          <p:nvPr/>
        </p:nvPicPr>
        <p:blipFill>
          <a:blip r:embed="rId3" cstate="print"/>
          <a:srcRect b="13770"/>
          <a:stretch>
            <a:fillRect/>
          </a:stretch>
        </p:blipFill>
        <p:spPr>
          <a:xfrm>
            <a:off x="655094" y="1624084"/>
            <a:ext cx="7752044" cy="5013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319" y="573206"/>
            <a:ext cx="80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Перед началом игры мы вспомнили, кто работает в аптеке, какие необходимы орудия труда, инструменты, кто какие выполняет действия,  качество  труда и общественную значимость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0376" y="1528550"/>
          <a:ext cx="8297839" cy="498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140"/>
                <a:gridCol w="1965278"/>
                <a:gridCol w="2074460"/>
                <a:gridCol w="1433015"/>
                <a:gridCol w="1241946"/>
              </a:tblGrid>
              <a:tr h="4913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профессии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орудия труда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действия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качество труда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Обществ.</a:t>
                      </a:r>
                    </a:p>
                    <a:p>
                      <a:r>
                        <a:rPr lang="ru-RU" sz="1600" dirty="0" smtClean="0"/>
                        <a:t>значимость</a:t>
                      </a:r>
                      <a:endParaRPr lang="ru-RU" sz="1600" dirty="0"/>
                    </a:p>
                  </a:txBody>
                  <a:tcPr/>
                </a:tc>
              </a:tr>
              <a:tr h="110931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заведующая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(провизор)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Компьютер, принтер, телефон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Руководит работой аптеки, заказывает товар, отвечает на звонки покупателей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Внимательно, быстро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1600" dirty="0" smtClean="0"/>
                        <a:t>Забота  о здоровье людей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9628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фармацевт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Прилавок,</a:t>
                      </a:r>
                      <a:r>
                        <a:rPr lang="ru-RU" sz="1600" baseline="0" dirty="0" smtClean="0"/>
                        <a:t> кассовый аппарат, деньги, чеки, лекарства и др.  товары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Раскладывает товар, советует, предлагает, показывает,</a:t>
                      </a:r>
                      <a:r>
                        <a:rPr lang="ru-RU" sz="1600" baseline="0" dirty="0" smtClean="0"/>
                        <a:t>  продаёт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Грамотно, ответственно, вежливо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84867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</a:rPr>
                        <a:t>таксировщица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Компьютер, аппарат</a:t>
                      </a:r>
                      <a:r>
                        <a:rPr lang="ru-RU" sz="1600" baseline="0" dirty="0" smtClean="0"/>
                        <a:t> для выведения ленты с ценниками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Принимает товар, сортирует, наклеивает ценники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Внимательно,</a:t>
                      </a:r>
                      <a:r>
                        <a:rPr lang="ru-RU" sz="1600" baseline="0" dirty="0" smtClean="0"/>
                        <a:t> аккуратно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8486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поставщик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Машина, коробки с товаром, накладные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Принимает заказы, </a:t>
                      </a:r>
                      <a:r>
                        <a:rPr lang="ru-RU" sz="1600" baseline="0" dirty="0" smtClean="0"/>
                        <a:t>п</a:t>
                      </a:r>
                      <a:r>
                        <a:rPr lang="ru-RU" sz="1600" dirty="0" smtClean="0"/>
                        <a:t>ривозит товар, разгружает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Внимательно,</a:t>
                      </a:r>
                      <a:r>
                        <a:rPr lang="ru-RU" sz="1600" baseline="0" dirty="0" smtClean="0"/>
                        <a:t> аккуратно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406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покупатель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Сумка, кошелёк, деньги, рецепт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Спрашивает, выбирает,</a:t>
                      </a:r>
                      <a:r>
                        <a:rPr lang="ru-RU" sz="1600" baseline="0" dirty="0" smtClean="0"/>
                        <a:t> покупает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вежливо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8" y="1078173"/>
            <a:ext cx="8584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Дети самостоятельно распределили роли и приступили к игре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 descr="IMG_20170220_122213.jpg"/>
          <p:cNvPicPr>
            <a:picLocks noChangeAspect="1"/>
          </p:cNvPicPr>
          <p:nvPr/>
        </p:nvPicPr>
        <p:blipFill>
          <a:blip r:embed="rId3" cstate="print"/>
          <a:srcRect t="8022" r="4149" b="13416"/>
          <a:stretch>
            <a:fillRect/>
          </a:stretch>
        </p:blipFill>
        <p:spPr>
          <a:xfrm>
            <a:off x="935834" y="1610436"/>
            <a:ext cx="7215530" cy="4435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945" y="6086902"/>
            <a:ext cx="620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- Добро пожаловать! Аптека открылась!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19616" y="573206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</a:rPr>
              <a:t>Сюжетно-ролевая игра «Аптека»</a:t>
            </a:r>
            <a:endParaRPr lang="ru-RU" sz="28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262" y="627797"/>
            <a:ext cx="797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Заведующая аптеки (провизор) приступила к заказу товаров  для аптеки</a:t>
            </a:r>
            <a:endParaRPr lang="ru-RU" sz="2400" b="1" dirty="0"/>
          </a:p>
        </p:txBody>
      </p:sp>
      <p:pic>
        <p:nvPicPr>
          <p:cNvPr id="5" name="Рисунок 4" descr="IMG_20170221_1537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93325" y="1596788"/>
            <a:ext cx="3628598" cy="4838131"/>
          </a:xfrm>
          <a:prstGeom prst="rect">
            <a:avLst/>
          </a:prstGeom>
        </p:spPr>
      </p:pic>
      <p:pic>
        <p:nvPicPr>
          <p:cNvPr id="6" name="Рисунок 5" descr="IMG_20170221_154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742" y="1635457"/>
            <a:ext cx="3657600" cy="4876800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 rot="593125">
            <a:off x="5500048" y="1160060"/>
            <a:ext cx="3643952" cy="2456597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23130" y="1405719"/>
            <a:ext cx="3220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</a:t>
            </a:r>
            <a:r>
              <a:rPr lang="ru-RU" b="1" dirty="0" smtClean="0">
                <a:solidFill>
                  <a:schemeClr val="bg1"/>
                </a:solidFill>
              </a:rPr>
              <a:t>Здравствуйте!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Вас беспокоит заведующая аптеки. Примите пожалуйста заказ: лекарства от простуды, витамины,  гематоген, зубную пасту, шампуни. Спасибо!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7" y="791570"/>
            <a:ext cx="829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Поставщик с водителем везут заказанные товары в аптеку</a:t>
            </a:r>
            <a:endParaRPr lang="ru-RU" sz="2400" b="1" dirty="0"/>
          </a:p>
        </p:txBody>
      </p:sp>
      <p:pic>
        <p:nvPicPr>
          <p:cNvPr id="4" name="Рисунок 3" descr="IMG_20170216_112343.jpg"/>
          <p:cNvPicPr>
            <a:picLocks noChangeAspect="1"/>
          </p:cNvPicPr>
          <p:nvPr/>
        </p:nvPicPr>
        <p:blipFill>
          <a:blip r:embed="rId3" cstate="print"/>
          <a:srcRect t="1226" r="-129"/>
          <a:stretch>
            <a:fillRect/>
          </a:stretch>
        </p:blipFill>
        <p:spPr>
          <a:xfrm>
            <a:off x="1105468" y="1563723"/>
            <a:ext cx="6823881" cy="5048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093" y="764275"/>
            <a:ext cx="77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Таксировщица</a:t>
            </a:r>
            <a:r>
              <a:rPr lang="ru-RU" sz="2800" b="1" dirty="0" smtClean="0"/>
              <a:t> принимает товар у поставщика</a:t>
            </a:r>
            <a:endParaRPr lang="ru-RU" sz="2800" b="1" dirty="0"/>
          </a:p>
        </p:txBody>
      </p:sp>
      <p:pic>
        <p:nvPicPr>
          <p:cNvPr id="4" name="Рисунок 3" descr="IMG_20170216_112715.jpg"/>
          <p:cNvPicPr>
            <a:picLocks noChangeAspect="1"/>
          </p:cNvPicPr>
          <p:nvPr/>
        </p:nvPicPr>
        <p:blipFill>
          <a:blip r:embed="rId3" cstate="print"/>
          <a:srcRect r="17483"/>
          <a:stretch>
            <a:fillRect/>
          </a:stretch>
        </p:blipFill>
        <p:spPr>
          <a:xfrm>
            <a:off x="450376" y="1552431"/>
            <a:ext cx="5529538" cy="5025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5959" y="1569494"/>
            <a:ext cx="27568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Поставщик: </a:t>
            </a:r>
            <a:r>
              <a:rPr lang="ru-RU" i="1" dirty="0" smtClean="0"/>
              <a:t>«Здравствуйте! Я привёз товары, которые заказывали»</a:t>
            </a:r>
          </a:p>
          <a:p>
            <a:r>
              <a:rPr lang="ru-RU" b="1" dirty="0" err="1" smtClean="0"/>
              <a:t>Таксировщица</a:t>
            </a:r>
            <a:r>
              <a:rPr lang="ru-RU" b="1" dirty="0" smtClean="0"/>
              <a:t>: </a:t>
            </a:r>
            <a:r>
              <a:rPr lang="ru-RU" i="1" dirty="0" smtClean="0"/>
              <a:t>«Здравствуйте! Спасибо, </a:t>
            </a:r>
            <a:r>
              <a:rPr lang="ru-RU" dirty="0" smtClean="0"/>
              <a:t>сколько всего коробок?»</a:t>
            </a:r>
          </a:p>
          <a:p>
            <a:r>
              <a:rPr lang="ru-RU" b="1" dirty="0" smtClean="0"/>
              <a:t>Поставщик:</a:t>
            </a:r>
            <a:r>
              <a:rPr lang="ru-RU" dirty="0" smtClean="0"/>
              <a:t> </a:t>
            </a:r>
            <a:r>
              <a:rPr lang="ru-RU" i="1" dirty="0" smtClean="0"/>
              <a:t>«5 коробок. Распишитесь пожалуйста в накладной, что получили весь товар»</a:t>
            </a:r>
          </a:p>
          <a:p>
            <a:r>
              <a:rPr lang="ru-RU" b="1" dirty="0" err="1" smtClean="0"/>
              <a:t>Таксировщица</a:t>
            </a:r>
            <a:r>
              <a:rPr lang="ru-RU" b="1" dirty="0" smtClean="0"/>
              <a:t>: </a:t>
            </a:r>
            <a:r>
              <a:rPr lang="ru-RU" i="1" dirty="0" smtClean="0"/>
              <a:t>«Пожалуйста.  До свидания!»</a:t>
            </a:r>
          </a:p>
          <a:p>
            <a:r>
              <a:rPr lang="ru-RU" b="1" dirty="0" smtClean="0"/>
              <a:t>Поставщик:</a:t>
            </a:r>
            <a:r>
              <a:rPr lang="ru-RU" dirty="0" smtClean="0"/>
              <a:t> </a:t>
            </a:r>
            <a:r>
              <a:rPr lang="ru-RU" i="1" dirty="0" smtClean="0"/>
              <a:t>«До свидания!»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31" y="764274"/>
            <a:ext cx="829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Таксировщица</a:t>
            </a:r>
            <a:r>
              <a:rPr lang="ru-RU" sz="2800" b="1" dirty="0" smtClean="0"/>
              <a:t> открывает коробки, разбирает товар</a:t>
            </a:r>
            <a:endParaRPr lang="ru-RU" sz="2800" b="1" dirty="0"/>
          </a:p>
        </p:txBody>
      </p:sp>
      <p:pic>
        <p:nvPicPr>
          <p:cNvPr id="4" name="Рисунок 3" descr="IMG_20170216_114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672" y="1575178"/>
            <a:ext cx="3798343" cy="5064457"/>
          </a:xfrm>
          <a:prstGeom prst="rect">
            <a:avLst/>
          </a:prstGeom>
        </p:spPr>
      </p:pic>
      <p:pic>
        <p:nvPicPr>
          <p:cNvPr id="5" name="Рисунок 4" descr="IMG_20170216_114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6083" y="1583140"/>
            <a:ext cx="3787254" cy="5049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785" y="692202"/>
            <a:ext cx="8325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  <a:cs typeface="Times New Roman" pitchFamily="18" charset="0"/>
              </a:rPr>
              <a:t>Формы реализации проекта</a:t>
            </a:r>
            <a:endParaRPr lang="ru-RU" sz="3200" i="1" dirty="0">
              <a:solidFill>
                <a:srgbClr val="0000FF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487606"/>
          <a:ext cx="9144000" cy="5370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s://yt3.ggpht.com/-hzadJ7vLQx4/AAAAAAAAAAI/AAAAAAAAAAA/zdaxw6VywgE/s900-c-k-no/phot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7100" y="2449444"/>
            <a:ext cx="3173433" cy="3173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319" y="614149"/>
            <a:ext cx="801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Заведующая выводит ленту с ценниками, отдаёт её </a:t>
            </a:r>
            <a:r>
              <a:rPr lang="ru-RU" sz="2400" b="1" dirty="0" err="1" smtClean="0"/>
              <a:t>таксировщице</a:t>
            </a:r>
            <a:endParaRPr lang="ru-RU" sz="2400" b="1" dirty="0"/>
          </a:p>
        </p:txBody>
      </p:sp>
      <p:pic>
        <p:nvPicPr>
          <p:cNvPr id="4" name="Рисунок 3" descr="IMG_20170216_112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2071" y="1620672"/>
            <a:ext cx="6428096" cy="482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558" y="627797"/>
            <a:ext cx="8175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Таксировщица</a:t>
            </a:r>
            <a:r>
              <a:rPr lang="ru-RU" sz="2400" b="1" dirty="0" smtClean="0"/>
              <a:t> наклеивает ценники на товары и складывает их в корзиночку</a:t>
            </a:r>
            <a:endParaRPr lang="ru-RU" sz="2400" b="1" dirty="0"/>
          </a:p>
        </p:txBody>
      </p:sp>
      <p:pic>
        <p:nvPicPr>
          <p:cNvPr id="5" name="Рисунок 4" descr="IMG_20170216_114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217" y="1692323"/>
            <a:ext cx="3530505" cy="4707340"/>
          </a:xfrm>
          <a:prstGeom prst="rect">
            <a:avLst/>
          </a:prstGeom>
        </p:spPr>
      </p:pic>
      <p:pic>
        <p:nvPicPr>
          <p:cNvPr id="6" name="Рисунок 5" descr="IMG_20170216_114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6591" y="1692324"/>
            <a:ext cx="3486148" cy="4648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193" y="545910"/>
            <a:ext cx="8639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Готовые товары с ценниками </a:t>
            </a:r>
            <a:r>
              <a:rPr lang="ru-RU" sz="2400" b="1" dirty="0" err="1" smtClean="0"/>
              <a:t>таксировщица</a:t>
            </a:r>
            <a:r>
              <a:rPr lang="ru-RU" sz="2400" b="1" dirty="0" smtClean="0"/>
              <a:t> несёт к прилавку.  </a:t>
            </a:r>
          </a:p>
          <a:p>
            <a:r>
              <a:rPr lang="ru-RU" sz="2400" b="1" dirty="0" smtClean="0"/>
              <a:t>Вместе с фармацевтом раскладывают их на полочки.</a:t>
            </a:r>
            <a:endParaRPr lang="ru-RU" sz="2400" b="1" dirty="0"/>
          </a:p>
        </p:txBody>
      </p:sp>
      <p:pic>
        <p:nvPicPr>
          <p:cNvPr id="4" name="Рисунок 3" descr="IMG_20170216_114624.jpg"/>
          <p:cNvPicPr>
            <a:picLocks noChangeAspect="1"/>
          </p:cNvPicPr>
          <p:nvPr/>
        </p:nvPicPr>
        <p:blipFill>
          <a:blip r:embed="rId3" cstate="print"/>
          <a:srcRect t="16911" r="3362" b="3120"/>
          <a:stretch>
            <a:fillRect/>
          </a:stretch>
        </p:blipFill>
        <p:spPr>
          <a:xfrm>
            <a:off x="504966" y="1678675"/>
            <a:ext cx="4094329" cy="4517409"/>
          </a:xfrm>
          <a:prstGeom prst="rect">
            <a:avLst/>
          </a:prstGeom>
        </p:spPr>
      </p:pic>
      <p:pic>
        <p:nvPicPr>
          <p:cNvPr id="5" name="Рисунок 4" descr="IMG_20170216_115037.jpg"/>
          <p:cNvPicPr>
            <a:picLocks noChangeAspect="1"/>
          </p:cNvPicPr>
          <p:nvPr/>
        </p:nvPicPr>
        <p:blipFill>
          <a:blip r:embed="rId4" cstate="print"/>
          <a:srcRect l="10464" t="26468" r="4096"/>
          <a:stretch>
            <a:fillRect/>
          </a:stretch>
        </p:blipFill>
        <p:spPr>
          <a:xfrm>
            <a:off x="4784916" y="1678675"/>
            <a:ext cx="3895059" cy="446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0878" y="736979"/>
            <a:ext cx="809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Все товары разложили, ждём покупателей…</a:t>
            </a:r>
            <a:endParaRPr lang="ru-RU" sz="2800" b="1" dirty="0"/>
          </a:p>
        </p:txBody>
      </p:sp>
      <p:pic>
        <p:nvPicPr>
          <p:cNvPr id="4" name="Рисунок 3" descr="IMG_20170216_122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413" y="1456899"/>
            <a:ext cx="6837528" cy="5128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979" y="655093"/>
            <a:ext cx="790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 вот и первые посетители аптеки</a:t>
            </a:r>
            <a:endParaRPr lang="ru-RU" sz="2400" b="1" dirty="0"/>
          </a:p>
        </p:txBody>
      </p:sp>
      <p:pic>
        <p:nvPicPr>
          <p:cNvPr id="4" name="Рисунок 3" descr="IMG_20170216_115403.jpg"/>
          <p:cNvPicPr>
            <a:picLocks noChangeAspect="1"/>
          </p:cNvPicPr>
          <p:nvPr/>
        </p:nvPicPr>
        <p:blipFill>
          <a:blip r:embed="rId3" cstate="print"/>
          <a:srcRect t="10865" r="2439"/>
          <a:stretch>
            <a:fillRect/>
          </a:stretch>
        </p:blipFill>
        <p:spPr>
          <a:xfrm>
            <a:off x="436730" y="1241948"/>
            <a:ext cx="4684192" cy="3209735"/>
          </a:xfrm>
          <a:prstGeom prst="rect">
            <a:avLst/>
          </a:prstGeom>
        </p:spPr>
      </p:pic>
      <p:pic>
        <p:nvPicPr>
          <p:cNvPr id="5" name="Рисунок 4" descr="IMG_20170216_115646.jpg"/>
          <p:cNvPicPr>
            <a:picLocks noChangeAspect="1"/>
          </p:cNvPicPr>
          <p:nvPr/>
        </p:nvPicPr>
        <p:blipFill>
          <a:blip r:embed="rId4" cstate="print"/>
          <a:srcRect l="5672" t="22090" r="34776"/>
          <a:stretch>
            <a:fillRect/>
          </a:stretch>
        </p:blipFill>
        <p:spPr>
          <a:xfrm>
            <a:off x="5288480" y="1228299"/>
            <a:ext cx="3268665" cy="3207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433" y="4549676"/>
            <a:ext cx="851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09434" y="4385903"/>
            <a:ext cx="8270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Фармацевт:</a:t>
            </a:r>
            <a:r>
              <a:rPr lang="ru-RU" dirty="0" smtClean="0"/>
              <a:t> «Здравствуйте! Что Вас интересует?»</a:t>
            </a:r>
          </a:p>
          <a:p>
            <a:r>
              <a:rPr lang="ru-RU" b="1" dirty="0" smtClean="0"/>
              <a:t>Покупатель: </a:t>
            </a:r>
            <a:r>
              <a:rPr lang="ru-RU" dirty="0" smtClean="0"/>
              <a:t>«Здравствуйте! Посоветуйте, какую косметику можно купить маме в подарок?»</a:t>
            </a:r>
          </a:p>
          <a:p>
            <a:r>
              <a:rPr lang="ru-RU" b="1" dirty="0" smtClean="0"/>
              <a:t>Фармацевт: </a:t>
            </a:r>
            <a:r>
              <a:rPr lang="ru-RU" dirty="0" smtClean="0"/>
              <a:t>«Возьмите крем для лица, очень хороший!»</a:t>
            </a:r>
          </a:p>
          <a:p>
            <a:r>
              <a:rPr lang="ru-RU" b="1" dirty="0" smtClean="0"/>
              <a:t>Покупатель:</a:t>
            </a:r>
            <a:r>
              <a:rPr lang="ru-RU" dirty="0" smtClean="0"/>
              <a:t> «Хорошо. А ещё мне нужны витамины для моей дочки»</a:t>
            </a:r>
          </a:p>
          <a:p>
            <a:r>
              <a:rPr lang="ru-RU" b="1" dirty="0" smtClean="0"/>
              <a:t>Фармацевт:</a:t>
            </a:r>
            <a:r>
              <a:rPr lang="ru-RU" dirty="0" smtClean="0"/>
              <a:t> «Вы берёте крем для лица и витамины. С Вас 200 рублей»</a:t>
            </a:r>
          </a:p>
          <a:p>
            <a:r>
              <a:rPr lang="ru-RU" b="1" dirty="0" smtClean="0"/>
              <a:t>Покупатель: </a:t>
            </a:r>
            <a:r>
              <a:rPr lang="ru-RU" dirty="0" smtClean="0"/>
              <a:t>«Пожалуйста»</a:t>
            </a:r>
          </a:p>
          <a:p>
            <a:r>
              <a:rPr lang="ru-RU" b="1" dirty="0" smtClean="0"/>
              <a:t>Фармацевт:</a:t>
            </a:r>
            <a:r>
              <a:rPr lang="ru-RU" dirty="0" smtClean="0"/>
              <a:t> «Ваши покупки и сдача. Спасибо! Приходите ещё!»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4" name="Рисунок 3" descr="IMG_20170216_120846.jpg"/>
          <p:cNvPicPr>
            <a:picLocks noChangeAspect="1"/>
          </p:cNvPicPr>
          <p:nvPr/>
        </p:nvPicPr>
        <p:blipFill>
          <a:blip r:embed="rId3" cstate="print"/>
          <a:srcRect l="-215" t="10925" r="765" b="30225"/>
          <a:stretch>
            <a:fillRect/>
          </a:stretch>
        </p:blipFill>
        <p:spPr>
          <a:xfrm>
            <a:off x="4698609" y="576777"/>
            <a:ext cx="3798277" cy="2996821"/>
          </a:xfrm>
          <a:prstGeom prst="rect">
            <a:avLst/>
          </a:prstGeom>
        </p:spPr>
      </p:pic>
      <p:pic>
        <p:nvPicPr>
          <p:cNvPr id="5" name="Рисунок 4" descr="IMG_20170216_121050.jpg"/>
          <p:cNvPicPr>
            <a:picLocks noChangeAspect="1"/>
          </p:cNvPicPr>
          <p:nvPr/>
        </p:nvPicPr>
        <p:blipFill>
          <a:blip r:embed="rId4" cstate="print"/>
          <a:srcRect l="14672" r="2310" b="7701"/>
          <a:stretch>
            <a:fillRect/>
          </a:stretch>
        </p:blipFill>
        <p:spPr>
          <a:xfrm>
            <a:off x="4684542" y="3657362"/>
            <a:ext cx="3838430" cy="3200638"/>
          </a:xfrm>
          <a:prstGeom prst="rect">
            <a:avLst/>
          </a:prstGeom>
        </p:spPr>
      </p:pic>
      <p:pic>
        <p:nvPicPr>
          <p:cNvPr id="6" name="Рисунок 5" descr="IMG_20170216_120951.jpg"/>
          <p:cNvPicPr>
            <a:picLocks noChangeAspect="1"/>
          </p:cNvPicPr>
          <p:nvPr/>
        </p:nvPicPr>
        <p:blipFill>
          <a:blip r:embed="rId5" cstate="print"/>
          <a:srcRect l="-222" t="20100" r="-39" b="16949"/>
          <a:stretch>
            <a:fillRect/>
          </a:stretch>
        </p:blipFill>
        <p:spPr>
          <a:xfrm>
            <a:off x="675249" y="3689984"/>
            <a:ext cx="3784209" cy="3168016"/>
          </a:xfrm>
          <a:prstGeom prst="rect">
            <a:avLst/>
          </a:prstGeom>
        </p:spPr>
      </p:pic>
      <p:pic>
        <p:nvPicPr>
          <p:cNvPr id="7" name="Рисунок 6" descr="IMG_20170216_121332.jpg"/>
          <p:cNvPicPr>
            <a:picLocks noChangeAspect="1"/>
          </p:cNvPicPr>
          <p:nvPr/>
        </p:nvPicPr>
        <p:blipFill>
          <a:blip r:embed="rId6" cstate="print"/>
          <a:srcRect l="-484" r="5619" b="-940"/>
          <a:stretch>
            <a:fillRect/>
          </a:stretch>
        </p:blipFill>
        <p:spPr>
          <a:xfrm>
            <a:off x="676718" y="590844"/>
            <a:ext cx="3768673" cy="3007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956" y="619765"/>
            <a:ext cx="8871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Участие детей в  обсуждении проведённой </a:t>
            </a:r>
          </a:p>
          <a:p>
            <a:pPr algn="ctr"/>
            <a:r>
              <a:rPr lang="ru-RU" sz="2000" b="1" i="1" dirty="0" smtClean="0">
                <a:solidFill>
                  <a:srgbClr val="0000FF"/>
                </a:solidFill>
              </a:rPr>
              <a:t>сюжетно-ролевой игры «Аптека» , подведение итогов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0376" y="2062146"/>
            <a:ext cx="821595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Воспитатель спрашивает детей: </a:t>
            </a:r>
            <a:r>
              <a:rPr lang="ru-RU" sz="2000" b="1" dirty="0" smtClean="0">
                <a:solidFill>
                  <a:srgbClr val="065A0A"/>
                </a:solidFill>
              </a:rPr>
              <a:t>«Ч</a:t>
            </a:r>
            <a:r>
              <a:rPr lang="ru-RU" sz="2000" b="1" dirty="0" smtClean="0"/>
              <a:t>то узнали нового, какие были успехи, неудачи, чему научились, что хотели бы ещё узнать?»</a:t>
            </a:r>
            <a:endParaRPr lang="ru-RU" b="1" dirty="0" smtClean="0"/>
          </a:p>
          <a:p>
            <a:endParaRPr lang="ru-RU" sz="2000" b="1" dirty="0" smtClean="0"/>
          </a:p>
          <a:p>
            <a:r>
              <a:rPr lang="ru-RU" sz="2000" b="1" dirty="0" err="1" smtClean="0"/>
              <a:t>Снежана</a:t>
            </a:r>
            <a:r>
              <a:rPr lang="ru-RU" sz="2000" b="1" dirty="0" smtClean="0"/>
              <a:t>: </a:t>
            </a:r>
            <a:r>
              <a:rPr lang="ru-RU" sz="2000" dirty="0" smtClean="0"/>
              <a:t>«Работать заведующей было интересно, заказывать товары, разговаривать по телефону с  поставщиком, покупателями. </a:t>
            </a:r>
          </a:p>
          <a:p>
            <a:r>
              <a:rPr lang="ru-RU" sz="2000" b="1" dirty="0" smtClean="0"/>
              <a:t>Василиса:</a:t>
            </a:r>
            <a:r>
              <a:rPr lang="ru-RU" sz="2000" dirty="0" smtClean="0"/>
              <a:t> «Мне понравилась Катя- фармацевт. Она была внимательной и вежливой с покупателями.</a:t>
            </a:r>
          </a:p>
          <a:p>
            <a:r>
              <a:rPr lang="ru-RU" sz="2000" b="1" dirty="0" smtClean="0"/>
              <a:t>Андрей:</a:t>
            </a:r>
            <a:r>
              <a:rPr lang="ru-RU" sz="2000" dirty="0" smtClean="0"/>
              <a:t> «Мне не очень понравилось быть покупателем, я долго стоял в очереди, надо поставить ещё одну кассу»</a:t>
            </a:r>
          </a:p>
          <a:p>
            <a:r>
              <a:rPr lang="ru-RU" sz="2000" b="1" dirty="0" smtClean="0"/>
              <a:t>Катя:</a:t>
            </a:r>
            <a:r>
              <a:rPr lang="ru-RU" sz="2000" dirty="0" smtClean="0"/>
              <a:t> «Если будет 2 кассы, то тогда в одной можно будет продавать лекарства по рецептам, а в другой без рецептов»</a:t>
            </a:r>
          </a:p>
          <a:p>
            <a:r>
              <a:rPr lang="ru-RU" sz="2000" b="1" dirty="0" smtClean="0"/>
              <a:t>Андрей: </a:t>
            </a:r>
            <a:r>
              <a:rPr lang="ru-RU" sz="2000" dirty="0" smtClean="0"/>
              <a:t>«Интересно, а где изготавливают лекарства? Кто их делает?»</a:t>
            </a:r>
          </a:p>
          <a:p>
            <a:r>
              <a:rPr lang="ru-RU" sz="2000" dirty="0" smtClean="0"/>
              <a:t>Вместе с воспитателем намечают задачи на будущее…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967" y="750626"/>
            <a:ext cx="816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Анализ сюжетно-ролевой игры. 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093" y="1828800"/>
            <a:ext cx="78884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Игра превзошла все ожидания! Ребята играли дружно, слаженно, использовали все полученные знания, навыки. </a:t>
            </a:r>
          </a:p>
          <a:p>
            <a:r>
              <a:rPr lang="ru-RU" sz="2800" b="1" dirty="0" smtClean="0"/>
              <a:t>Игровой опыт дошкольников пополнился новыми сюжетами, разными игровыми действиями, ролевыми диалогами.</a:t>
            </a:r>
          </a:p>
          <a:p>
            <a:r>
              <a:rPr lang="ru-RU" sz="2800" b="1" dirty="0" smtClean="0"/>
              <a:t>Дети уверенно брали на себя роль взрослых, что способствовало социально-коммуникативному развитию детей, культуре поведения в общественных местах.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1696" y="614149"/>
            <a:ext cx="7601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</a:rPr>
              <a:t>Результаты проекта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082" y="1583141"/>
            <a:ext cx="82978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Дети имеют представления о работе аптеки, о профессиях людей, работающих в аптеке.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Словарь детей пополнился такими понятиями как:  </a:t>
            </a:r>
            <a:r>
              <a:rPr lang="ru-RU" sz="2000" b="1" i="1" dirty="0" smtClean="0"/>
              <a:t>заведующая, провизор, фармацевт, </a:t>
            </a:r>
            <a:r>
              <a:rPr lang="ru-RU" sz="2000" b="1" i="1" dirty="0" err="1" smtClean="0"/>
              <a:t>таксировщица</a:t>
            </a:r>
            <a:r>
              <a:rPr lang="ru-RU" sz="2000" b="1" i="1" dirty="0" smtClean="0"/>
              <a:t>, поставщик.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Дошкольники могут самостоятельно  делать атрибуты, готовить </a:t>
            </a:r>
          </a:p>
          <a:p>
            <a:r>
              <a:rPr lang="ru-RU" sz="2000" b="1" dirty="0" smtClean="0"/>
              <a:t>игровое пространство.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Игровой опыт детей пополнился разнообразными действиями, </a:t>
            </a:r>
          </a:p>
          <a:p>
            <a:r>
              <a:rPr lang="ru-RU" sz="2000" b="1" dirty="0" smtClean="0"/>
              <a:t>новыми  сюжетами.  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Игра стала более содержательной,   насыщенной, интересной.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Воссоздавая в игре взаимодействие взрослых, дети освоили правила культуры поведения, научились согласовывать свои действия и намерения с другими детьми.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Проект способствовал развитию игровой деятельности, </a:t>
            </a:r>
          </a:p>
          <a:p>
            <a:r>
              <a:rPr lang="ru-RU" sz="2000" b="1" dirty="0" smtClean="0"/>
              <a:t>познавательной активности детей, формированию навыков исследовательской деятельности, развитию инициативы, творчества, </a:t>
            </a:r>
          </a:p>
          <a:p>
            <a:r>
              <a:rPr lang="ru-RU" sz="2000" b="1" dirty="0" smtClean="0"/>
              <a:t>самостоятельности.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0310" y="750627"/>
            <a:ext cx="590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</a:rPr>
              <a:t>Предполагаемый результат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376" y="1842448"/>
            <a:ext cx="82432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b="1" dirty="0" smtClean="0"/>
              <a:t>Во время проекта дети научатся решать проблемные ситуации, планировать свою деятельность;</a:t>
            </a:r>
          </a:p>
          <a:p>
            <a:pPr>
              <a:buFont typeface="Wingdings" pitchFamily="2" charset="2"/>
              <a:buChar char="v"/>
            </a:pPr>
            <a:endParaRPr lang="ru-RU" sz="800" b="1" dirty="0" smtClean="0"/>
          </a:p>
          <a:p>
            <a:pPr>
              <a:buFont typeface="Wingdings" pitchFamily="2" charset="2"/>
              <a:buChar char="v"/>
            </a:pPr>
            <a:r>
              <a:rPr lang="ru-RU" sz="2200" b="1" dirty="0" smtClean="0"/>
              <a:t>У дошкольников будут сформированы знания о работе аптеки и её сотрудниках;</a:t>
            </a:r>
          </a:p>
          <a:p>
            <a:pPr>
              <a:buFont typeface="Wingdings" pitchFamily="2" charset="2"/>
              <a:buChar char="v"/>
            </a:pPr>
            <a:endParaRPr lang="ru-RU" sz="800" b="1" dirty="0" smtClean="0"/>
          </a:p>
          <a:p>
            <a:pPr>
              <a:buFont typeface="Wingdings" pitchFamily="2" charset="2"/>
              <a:buChar char="v"/>
            </a:pPr>
            <a:r>
              <a:rPr lang="ru-RU" sz="2200" b="1" dirty="0" smtClean="0"/>
              <a:t>Игровая среда пополнится новыми  костюмами и атрибутами;</a:t>
            </a:r>
          </a:p>
          <a:p>
            <a:pPr>
              <a:buFont typeface="Wingdings" pitchFamily="2" charset="2"/>
              <a:buChar char="v"/>
            </a:pPr>
            <a:endParaRPr lang="ru-RU" sz="800" b="1" dirty="0" smtClean="0"/>
          </a:p>
          <a:p>
            <a:pPr>
              <a:buFont typeface="Wingdings" pitchFamily="2" charset="2"/>
              <a:buChar char="v"/>
            </a:pPr>
            <a:r>
              <a:rPr lang="ru-RU" sz="2200" b="1" dirty="0" smtClean="0"/>
              <a:t>Совершенствуются умения детей проектировать сюжетно-ролевую игру, распределять роли, подбирать себе необходимые атрибуты, готовить игровое пространство, выполнять различные игровые действия, соответствующие выбранной роли, </a:t>
            </a:r>
          </a:p>
          <a:p>
            <a:r>
              <a:rPr lang="ru-RU" sz="2200" b="1" dirty="0" smtClean="0"/>
              <a:t>взаимодействовать с другими детьми согласно сюжету игры</a:t>
            </a:r>
            <a:r>
              <a:rPr lang="ru-RU" sz="2200" b="1" dirty="0" smtClean="0"/>
              <a:t>.</a:t>
            </a:r>
          </a:p>
          <a:p>
            <a:endParaRPr lang="ru-RU" sz="800" b="1" dirty="0" smtClean="0"/>
          </a:p>
          <a:p>
            <a:pPr>
              <a:buFont typeface="Wingdings" pitchFamily="2" charset="2"/>
              <a:buChar char="v"/>
            </a:pPr>
            <a:r>
              <a:rPr lang="ru-RU" sz="2200" b="1" dirty="0" smtClean="0"/>
              <a:t>Совершенствуются навыки вопросно-ответной формы речи, фразовой речи в самостоятельной деятельности детей</a:t>
            </a:r>
            <a:endParaRPr lang="ru-RU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8982" y="760441"/>
            <a:ext cx="3810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</a:rPr>
              <a:t>Продукты проекта</a:t>
            </a:r>
            <a:endParaRPr lang="ru-RU" sz="32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434" y="1583140"/>
            <a:ext cx="82841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Костюмы фармацевта, провизора, таксировщика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Ширма-аптека с витринами; схемы, обозначающие витрины, вывеска «АПТЕКА  </a:t>
            </a:r>
            <a:r>
              <a:rPr lang="ru-RU" sz="2800" b="1" dirty="0" smtClean="0"/>
              <a:t>+</a:t>
            </a:r>
            <a:r>
              <a:rPr lang="ru-RU" sz="2000" b="1" dirty="0" smtClean="0"/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Товары для продажи : </a:t>
            </a:r>
            <a:r>
              <a:rPr lang="ru-RU" sz="2000" b="1" i="1" dirty="0" smtClean="0"/>
              <a:t>пластинки с таблетками</a:t>
            </a:r>
            <a:r>
              <a:rPr lang="ru-RU" sz="2000" b="1" dirty="0" smtClean="0"/>
              <a:t>, </a:t>
            </a:r>
            <a:r>
              <a:rPr lang="ru-RU" sz="2000" b="1" i="1" dirty="0" smtClean="0"/>
              <a:t>коробочки с символами, обозначающими от чего  данное лекарство</a:t>
            </a:r>
            <a:r>
              <a:rPr lang="ru-RU" sz="2000" b="1" dirty="0" smtClean="0"/>
              <a:t>( капли для глаз, для носа, таблетки от боли (головы, сердца),  желудочно-кишечные препараты, лекарства от простуды, витамины и </a:t>
            </a:r>
            <a:r>
              <a:rPr lang="ru-RU" sz="2000" b="1" dirty="0" err="1" smtClean="0"/>
              <a:t>др</a:t>
            </a:r>
            <a:r>
              <a:rPr lang="ru-RU" sz="2000" b="1" dirty="0" smtClean="0"/>
              <a:t>); </a:t>
            </a:r>
            <a:r>
              <a:rPr lang="ru-RU" sz="2000" b="1" i="1" dirty="0" smtClean="0"/>
              <a:t>медицинская техника </a:t>
            </a:r>
            <a:r>
              <a:rPr lang="ru-RU" sz="2000" b="1" dirty="0" smtClean="0"/>
              <a:t>(фонендоскоп, </a:t>
            </a:r>
            <a:r>
              <a:rPr lang="ru-RU" sz="2000" b="1" dirty="0" err="1" smtClean="0"/>
              <a:t>массажёры</a:t>
            </a:r>
            <a:r>
              <a:rPr lang="ru-RU" sz="2000" b="1" dirty="0" smtClean="0"/>
              <a:t>, ингаляторы, градусники  и </a:t>
            </a:r>
            <a:r>
              <a:rPr lang="ru-RU" sz="2000" b="1" dirty="0" err="1" smtClean="0"/>
              <a:t>др</a:t>
            </a:r>
            <a:r>
              <a:rPr lang="ru-RU" sz="2000" b="1" dirty="0" smtClean="0"/>
              <a:t>); </a:t>
            </a:r>
            <a:r>
              <a:rPr lang="ru-RU" sz="2000" b="1" i="1" dirty="0" smtClean="0"/>
              <a:t>детские товары </a:t>
            </a:r>
            <a:r>
              <a:rPr lang="ru-RU" sz="2000" b="1" dirty="0" smtClean="0"/>
              <a:t>(соски, бутылочки, смеси); </a:t>
            </a:r>
            <a:r>
              <a:rPr lang="ru-RU" sz="2000" b="1" i="1" dirty="0" smtClean="0"/>
              <a:t>предметы гигиены </a:t>
            </a:r>
            <a:r>
              <a:rPr lang="ru-RU" sz="2000" b="1" dirty="0" smtClean="0"/>
              <a:t>(зубная паста, мыло и </a:t>
            </a:r>
            <a:r>
              <a:rPr lang="ru-RU" sz="2000" b="1" dirty="0" err="1" smtClean="0"/>
              <a:t>др</a:t>
            </a:r>
            <a:r>
              <a:rPr lang="ru-RU" sz="2000" b="1" dirty="0" smtClean="0"/>
              <a:t>), </a:t>
            </a:r>
            <a:r>
              <a:rPr lang="ru-RU" sz="2000" b="1" i="1" dirty="0" smtClean="0"/>
              <a:t>косметические товары</a:t>
            </a:r>
            <a:r>
              <a:rPr lang="ru-RU" sz="2000" b="1" dirty="0" smtClean="0"/>
              <a:t> (крема, шампуни , гели) и прочие товары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Коробки, в которых поставляют товары в аптеку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Компьютер, принтер, кассовый аппарат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/>
              <a:t>Лента с ценниками, чеки, деньги</a:t>
            </a:r>
            <a:endParaRPr lang="ru-RU" b="1" dirty="0" smtClean="0"/>
          </a:p>
          <a:p>
            <a:r>
              <a:rPr lang="ru-RU" sz="2400" b="1" i="1" dirty="0" smtClean="0">
                <a:solidFill>
                  <a:srgbClr val="0000FF"/>
                </a:solidFill>
              </a:rPr>
              <a:t>Итоговое мероприятие: </a:t>
            </a:r>
            <a:r>
              <a:rPr lang="ru-RU" sz="2400" b="1" dirty="0" smtClean="0"/>
              <a:t>сюжетно-ролевая игра «Аптека»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1696" y="614149"/>
            <a:ext cx="7601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</a:rPr>
              <a:t>Этапы проекта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501" y="1746913"/>
            <a:ext cx="77246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 smtClean="0">
              <a:solidFill>
                <a:srgbClr val="000000"/>
              </a:solidFill>
            </a:endParaRPr>
          </a:p>
          <a:p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1570" y="1582341"/>
            <a:ext cx="76427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Подготовительный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Обсуждение проблемы с воспитанниками, поиск путей решения проблемы, обсуждение возможных вариантов;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Поиск дополнительной информации в Интернете;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Организация РППС для реализации проекта; 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Подготовка иллюстраций по теме;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Подбор дидактических игр, художественной литературы;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Оформление консультаций для родителей;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Составление плана экскурсии в аптеку; </a:t>
            </a:r>
          </a:p>
          <a:p>
            <a:pPr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0000"/>
                </a:solidFill>
              </a:rPr>
              <a:t>Разработка конспектов бесед с детьми по теме проекта.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2934" y="815033"/>
            <a:ext cx="2614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</a:rPr>
              <a:t>Основной этап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3080" y="1562628"/>
            <a:ext cx="82705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Чтение художественной литературы: Пёрт Синявский «Зелёная аптека», Тамара Крюкова «Лесная аптека» (сказочная энциклопедия лекарственных растений),  Валентин Прозоровский «Обязательная аптечка для каждого дома»;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Дидактические игры «Здоровый малыш», «</a:t>
            </a:r>
            <a:r>
              <a:rPr lang="ru-RU" sz="1900" b="1" dirty="0" err="1" smtClean="0"/>
              <a:t>Витаминка</a:t>
            </a:r>
            <a:r>
              <a:rPr lang="ru-RU" sz="1900" b="1" dirty="0" smtClean="0"/>
              <a:t> и её друзья»; «Кому что нужно для работы?»; 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Рассматривание иллюстраций по теме проекта;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Беседы «Для чего нужна аптека», «Таблетки - хорошо или плохо?»;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Экскурсия в аптеку, интервью у сотрудников аптеки; 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Самостоятельная художественная деятельность по изготовлению атрибутов для игры: лепка таблеток, капсул, витаминов; </a:t>
            </a:r>
          </a:p>
          <a:p>
            <a:r>
              <a:rPr lang="ru-RU" sz="1900" b="1" dirty="0" smtClean="0"/>
              <a:t>рисование схем, обозначающих лекарственные препараты; </a:t>
            </a:r>
          </a:p>
          <a:p>
            <a:r>
              <a:rPr lang="ru-RU" sz="1900" b="1" dirty="0" smtClean="0"/>
              <a:t>изготовление символов для обозначения витрин аптеки, </a:t>
            </a:r>
          </a:p>
          <a:p>
            <a:r>
              <a:rPr lang="ru-RU" sz="1900" b="1" dirty="0" smtClean="0"/>
              <a:t>изготовление вывески «Аптека» и медицинского креста.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Проектирование сюжетно-ролевой игры «Аптека»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/>
              <a:t>Сюжетно-ролевая игра «Аптека»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2041" y="801385"/>
            <a:ext cx="4000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</a:rPr>
              <a:t>Заключительный  этап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8268" y="1760267"/>
            <a:ext cx="80590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b="1" dirty="0" smtClean="0">
                <a:ea typeface="Times New Roman" pitchFamily="18" charset="0"/>
                <a:cs typeface="Times New Roman" pitchFamily="18" charset="0"/>
              </a:rPr>
              <a:t>Организация и руководство сюжетно-ролевой игрой «Аптека»;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b="1" dirty="0" smtClean="0">
                <a:ea typeface="Times New Roman" pitchFamily="18" charset="0"/>
                <a:cs typeface="Times New Roman" pitchFamily="18" charset="0"/>
              </a:rPr>
              <a:t>Участие детей в обсуждении проведенной сюжетно - ролевой игры, подведение итогов проекта;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b="1" dirty="0" smtClean="0">
                <a:ea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/>
              <a:t>нализ игры;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b="1" dirty="0" smtClean="0"/>
              <a:t>Результаты проекта;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b="1" dirty="0" smtClean="0"/>
              <a:t>Презентация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2468</TotalTime>
  <Words>2737</Words>
  <Application>Microsoft Office PowerPoint</Application>
  <PresentationFormat>Экран (4:3)</PresentationFormat>
  <Paragraphs>312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Nataly</cp:lastModifiedBy>
  <cp:revision>243</cp:revision>
  <dcterms:created xsi:type="dcterms:W3CDTF">2013-11-19T05:52:05Z</dcterms:created>
  <dcterms:modified xsi:type="dcterms:W3CDTF">2017-03-06T19:38:06Z</dcterms:modified>
</cp:coreProperties>
</file>