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5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3" d="100"/>
          <a:sy n="33" d="100"/>
        </p:scale>
        <p:origin x="-1890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DC755C6-80DD-45C8-9AA5-A72244A13160}" type="datetimeFigureOut">
              <a:rPr lang="ru-RU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D381DB-9F8D-4872-8B92-0C0B701A5A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D03A1-7CD2-4C2D-A099-D6C42FCFB656}" type="datetime1">
              <a:rPr lang="ru-RU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EC248-F4BC-4301-A03C-341F6CECF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A7F10-7980-4806-8A28-C0409EDD0C4C}" type="datetime1">
              <a:rPr lang="ru-RU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FD94C-16BC-4F8C-A97A-35D550955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DC60F-1E09-4FC7-B05B-D1F76B55CA52}" type="datetime1">
              <a:rPr lang="ru-RU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7B852-2675-4AF6-9FDE-21E6C4D85E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74D98-CAF3-4440-95E7-751282F3BA92}" type="datetime1">
              <a:rPr lang="ru-RU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3AD27-2B5B-4D08-9639-B2AE81C2F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715E7-872F-4931-A3C9-C2A346C0AD3B}" type="datetime1">
              <a:rPr lang="ru-RU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F086A-C041-4670-9BD4-009B6530BF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63EEB-29FF-4E58-ABE0-DFD267E1710C}" type="datetime1">
              <a:rPr lang="ru-RU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34970-5426-4963-9FD4-AE7785BE18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DBBC2-B585-4A72-8F38-D14A8EB040B4}" type="datetime1">
              <a:rPr lang="ru-RU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144DF-409A-4E29-A548-7113DA855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78D3E-52E3-4D22-B06F-0CABB21F0BF4}" type="datetime1">
              <a:rPr lang="ru-RU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4D3E-522A-4D01-9F09-68FF2EAFC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B5E0A-C163-4006-AB6C-BE694B28D5C0}" type="datetime1">
              <a:rPr lang="ru-RU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A942E-CA53-473A-8BC6-4F11A643E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FBFCB-3F99-4BEB-8FC4-086424C5F0A2}" type="datetime1">
              <a:rPr lang="ru-RU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0EB46-12DC-4F41-A520-428CBAB23F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13484-4C71-4AF2-96F9-B2360A7D8DBD}" type="datetime1">
              <a:rPr lang="ru-RU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DCD79-E321-4E43-9323-6A3F8716D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749373-8DB1-4630-AD3C-DE5B84A30E3F}" type="datetime1">
              <a:rPr lang="ru-RU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2A36E5-4EAE-4C88-8032-7C4087F76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okolovanat.jimdo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48" y="2428868"/>
            <a:ext cx="7772400" cy="1470025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Проект на тему: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 «Мотивация на сотрудничество. Лэпбук - нетрадиционная форма взаимодействия с родителями»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70000" lnSpcReduction="20000"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Учитель – логопед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 высшей квалификационной категории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Соколова Наталья Викторовна</a:t>
            </a:r>
          </a:p>
          <a:p>
            <a:endParaRPr lang="ru-RU" sz="2400" b="1" dirty="0" smtClean="0">
              <a:solidFill>
                <a:srgbClr val="7030A0"/>
              </a:solidFill>
            </a:endParaRPr>
          </a:p>
          <a:p>
            <a:r>
              <a:rPr lang="ru-RU" sz="2400" b="1" dirty="0" smtClean="0">
                <a:solidFill>
                  <a:srgbClr val="7030A0"/>
                </a:solidFill>
              </a:rPr>
              <a:t>Г. </a:t>
            </a:r>
            <a:r>
              <a:rPr lang="ru-RU" sz="2400" b="1" dirty="0" smtClean="0">
                <a:solidFill>
                  <a:srgbClr val="7030A0"/>
                </a:solidFill>
              </a:rPr>
              <a:t>Озёрск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r>
              <a:rPr lang="ru-RU" sz="2400" b="1" dirty="0" smtClean="0">
                <a:solidFill>
                  <a:srgbClr val="7030A0"/>
                </a:solidFill>
              </a:rPr>
              <a:t>2017г.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2052" name="Picture 4" descr="H:\Documents and Settings\Aida\Рабочий стол\НОвая ГРАФИКА сборник\КАРТИНКИ СБОРНИК_ школьные\s3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5357813"/>
            <a:ext cx="14287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0A98AA-1D74-4894-B611-C14295098E3F}" type="datetime1">
              <a:rPr lang="ru-RU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DB7613-44AA-4068-8BE9-3B902D01E13F}" type="slidenum">
              <a:rPr lang="ru-RU"/>
              <a:pPr>
                <a:defRPr/>
              </a:pPr>
              <a:t>10</a:t>
            </a:fld>
            <a:endParaRPr lang="ru-RU"/>
          </a:p>
        </p:txBody>
      </p:sp>
      <p:pic>
        <p:nvPicPr>
          <p:cNvPr id="7" name="Рисунок 6" descr="IMG_663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28728" y="1428736"/>
            <a:ext cx="2464611" cy="1643074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pic>
        <p:nvPicPr>
          <p:cNvPr id="9" name="Рисунок 8" descr="IMG_665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00628" y="3714752"/>
            <a:ext cx="2571768" cy="1714512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pic>
        <p:nvPicPr>
          <p:cNvPr id="10" name="Рисунок 9" descr="IMG_665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00166" y="3786190"/>
            <a:ext cx="2536017" cy="1690678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pic>
        <p:nvPicPr>
          <p:cNvPr id="11" name="Рисунок 10" descr="IMG_6655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000628" y="1285860"/>
            <a:ext cx="2536017" cy="1690678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0A98AA-1D74-4894-B611-C14295098E3F}" type="datetime1">
              <a:rPr lang="ru-RU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DB7613-44AA-4068-8BE9-3B902D01E13F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500166" y="785794"/>
            <a:ext cx="6215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Практические материалы на персональном сайте учителя – логопеда  </a:t>
            </a:r>
            <a:r>
              <a:rPr lang="ru-RU" b="1" dirty="0">
                <a:solidFill>
                  <a:srgbClr val="00B050"/>
                </a:solidFill>
              </a:rPr>
              <a:t>https://sokolovanat.jimdo.com/</a:t>
            </a:r>
            <a:endParaRPr lang="ru-RU" b="1" dirty="0" smtClean="0">
              <a:solidFill>
                <a:srgbClr val="00B050"/>
              </a:solidFill>
            </a:endParaRPr>
          </a:p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6386" name="Picture 2" descr="C:\Users\Наталья\Desktop\мой сайт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3" y="1857364"/>
            <a:ext cx="3481941" cy="2000264"/>
          </a:xfrm>
          <a:prstGeom prst="rect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</p:pic>
      <p:pic>
        <p:nvPicPr>
          <p:cNvPr id="8" name="Рисунок 7" descr="мой сайт Лэпбук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870741" y="1785926"/>
            <a:ext cx="3390058" cy="2071702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pic>
        <p:nvPicPr>
          <p:cNvPr id="9" name="Рисунок 8" descr="Сайт шаблоны конвертов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857224" y="4170740"/>
            <a:ext cx="3429024" cy="2115781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pic>
        <p:nvPicPr>
          <p:cNvPr id="10" name="Рисунок 9" descr="сайт практический материал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4929190" y="4143380"/>
            <a:ext cx="3414736" cy="2134210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0A98AA-1D74-4894-B611-C14295098E3F}" type="datetime1">
              <a:rPr lang="ru-RU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DB7613-44AA-4068-8BE9-3B902D01E13F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428728" y="928670"/>
            <a:ext cx="6500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III.</a:t>
            </a:r>
            <a:r>
              <a:rPr lang="ru-RU" sz="2000" b="1" dirty="0" smtClean="0">
                <a:solidFill>
                  <a:srgbClr val="C00000"/>
                </a:solidFill>
              </a:rPr>
              <a:t> Завершающий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042" y="1571612"/>
            <a:ext cx="60007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>
                <a:solidFill>
                  <a:srgbClr val="00B050"/>
                </a:solidFill>
              </a:rPr>
              <a:t>Оформление </a:t>
            </a:r>
            <a:r>
              <a:rPr lang="ru-RU" sz="2000" b="1" dirty="0" err="1" smtClean="0">
                <a:solidFill>
                  <a:srgbClr val="00B050"/>
                </a:solidFill>
              </a:rPr>
              <a:t>Лэпбуков</a:t>
            </a:r>
            <a:endParaRPr lang="ru-RU" sz="2000" b="1" dirty="0" smtClean="0">
              <a:solidFill>
                <a:srgbClr val="00B050"/>
              </a:solidFill>
            </a:endParaRP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Выставка «Мой </a:t>
            </a:r>
            <a:r>
              <a:rPr lang="ru-RU" sz="2000" b="1" dirty="0" err="1">
                <a:solidFill>
                  <a:srgbClr val="002060"/>
                </a:solidFill>
              </a:rPr>
              <a:t>лэпбук</a:t>
            </a:r>
            <a:r>
              <a:rPr lang="ru-RU" sz="2000" b="1" dirty="0" smtClean="0">
                <a:solidFill>
                  <a:srgbClr val="002060"/>
                </a:solidFill>
              </a:rPr>
              <a:t>»,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«Я дружу со звуками» </a:t>
            </a:r>
          </a:p>
          <a:p>
            <a:pPr lvl="0" algn="ctr"/>
            <a:endParaRPr lang="ru-RU" sz="2000" b="1" dirty="0">
              <a:solidFill>
                <a:srgbClr val="00B050"/>
              </a:solidFill>
            </a:endParaRPr>
          </a:p>
          <a:p>
            <a:endParaRPr lang="ru-RU" dirty="0"/>
          </a:p>
        </p:txBody>
      </p:sp>
      <p:pic>
        <p:nvPicPr>
          <p:cNvPr id="8" name="Рисунок 7" descr="IMG_660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85786" y="2786058"/>
            <a:ext cx="3714744" cy="2476496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pic>
        <p:nvPicPr>
          <p:cNvPr id="9" name="Рисунок 8" descr="IMG_670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857752" y="2786058"/>
            <a:ext cx="3750495" cy="2500330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0A98AA-1D74-4894-B611-C14295098E3F}" type="datetime1">
              <a:rPr lang="ru-RU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DB7613-44AA-4068-8BE9-3B902D01E13F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57126" y="714356"/>
            <a:ext cx="87868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92D050"/>
                </a:solidFill>
              </a:rPr>
              <a:t>Распространение педагогического </a:t>
            </a:r>
            <a:r>
              <a:rPr lang="ru-RU" sz="2400" b="1" dirty="0" smtClean="0">
                <a:solidFill>
                  <a:srgbClr val="92D050"/>
                </a:solidFill>
              </a:rPr>
              <a:t>опыта:</a:t>
            </a:r>
          </a:p>
          <a:p>
            <a:pPr algn="ctr"/>
            <a:endParaRPr lang="ru-RU" sz="2400" b="1" dirty="0" smtClean="0">
              <a:solidFill>
                <a:srgbClr val="92D050"/>
              </a:solidFill>
            </a:endParaRPr>
          </a:p>
          <a:p>
            <a:pPr lvl="0" algn="ctr"/>
            <a:r>
              <a:rPr lang="ru-RU" sz="2400" b="1" dirty="0">
                <a:solidFill>
                  <a:srgbClr val="002060"/>
                </a:solidFill>
              </a:rPr>
              <a:t>Представление проекта </a:t>
            </a:r>
            <a:r>
              <a:rPr lang="ru-RU" sz="2400" b="1" dirty="0" smtClean="0">
                <a:solidFill>
                  <a:srgbClr val="002060"/>
                </a:solidFill>
              </a:rPr>
              <a:t>в ДОУ</a:t>
            </a:r>
          </a:p>
          <a:p>
            <a:pPr lvl="0" algn="ctr"/>
            <a:endParaRPr lang="ru-RU" sz="2400" b="1" dirty="0">
              <a:solidFill>
                <a:srgbClr val="002060"/>
              </a:solidFill>
            </a:endParaRPr>
          </a:p>
          <a:p>
            <a:pPr lvl="0" algn="ctr"/>
            <a:r>
              <a:rPr lang="ru-RU" sz="2400" b="1" dirty="0">
                <a:solidFill>
                  <a:srgbClr val="002060"/>
                </a:solidFill>
              </a:rPr>
              <a:t>Представление опыта работы </a:t>
            </a:r>
            <a:r>
              <a:rPr lang="ru-RU" sz="2400" b="1" dirty="0" smtClean="0">
                <a:solidFill>
                  <a:srgbClr val="002060"/>
                </a:solidFill>
              </a:rPr>
              <a:t>коллегам</a:t>
            </a:r>
          </a:p>
          <a:p>
            <a:pPr lvl="0" algn="ctr"/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на заседании ГМО учителей – </a:t>
            </a:r>
            <a:r>
              <a:rPr lang="ru-RU" sz="2400" b="1" dirty="0" smtClean="0">
                <a:solidFill>
                  <a:srgbClr val="002060"/>
                </a:solidFill>
              </a:rPr>
              <a:t>логопедов</a:t>
            </a:r>
          </a:p>
          <a:p>
            <a:pPr lvl="0" algn="ctr"/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Оформление информации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на </a:t>
            </a:r>
            <a:r>
              <a:rPr lang="ru-RU" sz="2400" b="1" dirty="0">
                <a:solidFill>
                  <a:srgbClr val="002060"/>
                </a:solidFill>
              </a:rPr>
              <a:t>сайте учреждения</a:t>
            </a:r>
            <a:r>
              <a:rPr lang="ru-RU" sz="2400" b="1" dirty="0" smtClean="0">
                <a:solidFill>
                  <a:srgbClr val="002060"/>
                </a:solidFill>
              </a:rPr>
              <a:t>,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персональном сайте </a:t>
            </a:r>
            <a:r>
              <a:rPr lang="ru-RU" sz="2400" b="1" dirty="0" smtClean="0">
                <a:solidFill>
                  <a:srgbClr val="002060"/>
                </a:solidFill>
              </a:rPr>
              <a:t>учителя-логопеда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hlinkClick r:id="rId2"/>
              </a:rPr>
              <a:t>https://sokolovanat.jimdo.com</a:t>
            </a:r>
            <a:r>
              <a:rPr lang="en-US" sz="2400" b="1" dirty="0" smtClean="0">
                <a:solidFill>
                  <a:srgbClr val="002060"/>
                </a:solidFill>
                <a:hlinkClick r:id="rId2"/>
              </a:rPr>
              <a:t>/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Участие в Международных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и Всероссийских конкурсах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5B5E0A-C163-4006-AB6C-BE694B28D5C0}" type="datetime1">
              <a:rPr lang="ru-RU" smtClean="0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A942E-CA53-473A-8BC6-4F11A643E0EE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214414" y="1000108"/>
            <a:ext cx="664373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Ожидаемые результаты:</a:t>
            </a:r>
          </a:p>
          <a:p>
            <a:pPr algn="ctr"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Повышение </a:t>
            </a:r>
            <a:r>
              <a:rPr lang="ru-RU" sz="2000" b="1" dirty="0">
                <a:solidFill>
                  <a:srgbClr val="002060"/>
                </a:solidFill>
              </a:rPr>
              <a:t>эффективности коррекционной работы с детьми логопедического пункта, через применение на практике эффективных нетрадиционных приёмов </a:t>
            </a:r>
            <a:r>
              <a:rPr lang="ru-RU" sz="2000" b="1" dirty="0" smtClean="0">
                <a:solidFill>
                  <a:srgbClr val="002060"/>
                </a:solidFill>
              </a:rPr>
              <a:t>работы</a:t>
            </a:r>
          </a:p>
          <a:p>
            <a:pPr algn="ctr">
              <a:buFont typeface="Wingdings" pitchFamily="2" charset="2"/>
              <a:buChar char="Ø"/>
            </a:pPr>
            <a:endParaRPr lang="ru-RU" sz="2000" b="1" dirty="0">
              <a:solidFill>
                <a:srgbClr val="002060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</a:rPr>
              <a:t>Мотивация на сотрудничество с </a:t>
            </a:r>
            <a:r>
              <a:rPr lang="ru-RU" sz="2000" b="1" dirty="0" smtClean="0">
                <a:solidFill>
                  <a:srgbClr val="002060"/>
                </a:solidFill>
              </a:rPr>
              <a:t>семьёй</a:t>
            </a:r>
          </a:p>
          <a:p>
            <a:pPr algn="ctr">
              <a:buFont typeface="Wingdings" pitchFamily="2" charset="2"/>
              <a:buChar char="Ø"/>
            </a:pPr>
            <a:endParaRPr lang="ru-RU" sz="2000" b="1" dirty="0">
              <a:solidFill>
                <a:srgbClr val="002060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2000" b="1" dirty="0">
                <a:solidFill>
                  <a:srgbClr val="002060"/>
                </a:solidFill>
              </a:rPr>
              <a:t>Создание современных подходов во взаимодействии учителя-логопеда и </a:t>
            </a:r>
            <a:r>
              <a:rPr lang="ru-RU" sz="2000" b="1" dirty="0" smtClean="0">
                <a:solidFill>
                  <a:srgbClr val="002060"/>
                </a:solidFill>
              </a:rPr>
              <a:t>родителей</a:t>
            </a:r>
            <a:endParaRPr lang="ru-RU" sz="2000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57290" y="4357694"/>
            <a:ext cx="66437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Возможные риски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  Риски в неэффективности использования </a:t>
            </a:r>
            <a:r>
              <a:rPr lang="ru-RU" b="1" dirty="0" err="1">
                <a:solidFill>
                  <a:srgbClr val="002060"/>
                </a:solidFill>
              </a:rPr>
              <a:t>Лэпбуков</a:t>
            </a:r>
            <a:r>
              <a:rPr lang="ru-RU" b="1" dirty="0">
                <a:solidFill>
                  <a:srgbClr val="002060"/>
                </a:solidFill>
              </a:rPr>
              <a:t> минимальны, зависят они от того, насколько правильно </a:t>
            </a:r>
            <a:r>
              <a:rPr lang="ru-RU" b="1" dirty="0" smtClean="0">
                <a:solidFill>
                  <a:srgbClr val="002060"/>
                </a:solidFill>
              </a:rPr>
              <a:t>продуманы игровые </a:t>
            </a:r>
            <a:r>
              <a:rPr lang="ru-RU" b="1" dirty="0">
                <a:solidFill>
                  <a:srgbClr val="002060"/>
                </a:solidFill>
              </a:rPr>
              <a:t>формы работы с детьми,  насколько грамотно </a:t>
            </a:r>
            <a:r>
              <a:rPr lang="ru-RU" b="1" dirty="0" smtClean="0">
                <a:solidFill>
                  <a:srgbClr val="002060"/>
                </a:solidFill>
              </a:rPr>
              <a:t>выстроено  </a:t>
            </a:r>
            <a:r>
              <a:rPr lang="ru-RU" b="1" dirty="0">
                <a:solidFill>
                  <a:srgbClr val="002060"/>
                </a:solidFill>
              </a:rPr>
              <a:t>взаимодействие с </a:t>
            </a:r>
            <a:r>
              <a:rPr lang="ru-RU" b="1" dirty="0" smtClean="0">
                <a:solidFill>
                  <a:srgbClr val="002060"/>
                </a:solidFill>
              </a:rPr>
              <a:t>семьёй</a:t>
            </a:r>
            <a:endParaRPr lang="ru-RU" b="1" dirty="0">
              <a:solidFill>
                <a:srgbClr val="002060"/>
              </a:solidFill>
            </a:endParaRP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5B5E0A-C163-4006-AB6C-BE694B28D5C0}" type="datetime1">
              <a:rPr lang="ru-RU" smtClean="0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A942E-CA53-473A-8BC6-4F11A643E0EE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pic>
        <p:nvPicPr>
          <p:cNvPr id="4" name="Рисунок 3" descr="IMG_660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00100" y="1000108"/>
            <a:ext cx="3357586" cy="2238390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pic>
        <p:nvPicPr>
          <p:cNvPr id="9" name="Рисунок 8" descr="IMG_671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00100" y="3571876"/>
            <a:ext cx="3393273" cy="2262182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pic>
        <p:nvPicPr>
          <p:cNvPr id="10" name="Рисунок 9" descr="IMG_676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857752" y="1000108"/>
            <a:ext cx="3286148" cy="2214578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pic>
        <p:nvPicPr>
          <p:cNvPr id="11" name="Рисунок 10" descr="IMG_676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786314" y="3571876"/>
            <a:ext cx="3393273" cy="2262182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0A98AA-1D74-4894-B611-C14295098E3F}" type="datetime1">
              <a:rPr lang="ru-RU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DB7613-44AA-4068-8BE9-3B902D01E13F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00100" y="1214422"/>
            <a:ext cx="74295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Цель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Повысить </a:t>
            </a:r>
            <a:r>
              <a:rPr lang="ru-RU" b="1" dirty="0">
                <a:solidFill>
                  <a:srgbClr val="002060"/>
                </a:solidFill>
              </a:rPr>
              <a:t>эффективность коррекционной работы с детьми, через обновление содержания коррекционно- образовательного процесса в логопедическом пункте,  как одного из средств развития познавательного интереса детей и эффективного взаимодействия с </a:t>
            </a:r>
            <a:r>
              <a:rPr lang="ru-RU" b="1" dirty="0" smtClean="0">
                <a:solidFill>
                  <a:srgbClr val="002060"/>
                </a:solidFill>
              </a:rPr>
              <a:t>семьёй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pPr lvl="0"/>
            <a:r>
              <a:rPr lang="ru-RU" b="1" dirty="0" smtClean="0">
                <a:solidFill>
                  <a:srgbClr val="C00000"/>
                </a:solidFill>
              </a:rPr>
              <a:t>Задачи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Создание </a:t>
            </a:r>
            <a:r>
              <a:rPr lang="ru-RU" b="1" dirty="0">
                <a:solidFill>
                  <a:srgbClr val="002060"/>
                </a:solidFill>
              </a:rPr>
              <a:t>непрерывной, правильной речевой среды для детей, где автоматизация звуков и развитие речи проходило бы в естественных </a:t>
            </a:r>
            <a:r>
              <a:rPr lang="ru-RU" b="1" dirty="0" smtClean="0">
                <a:solidFill>
                  <a:srgbClr val="002060"/>
                </a:solidFill>
              </a:rPr>
              <a:t>условиях</a:t>
            </a:r>
            <a:endParaRPr lang="ru-RU" b="1" dirty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Создания эффективного коррекционно - образовательного процесса и деятельности детей при тесном взаимодействии учителя-логопеда  дошкольного образовательного  учреждения и </a:t>
            </a:r>
            <a:r>
              <a:rPr lang="ru-RU" b="1" dirty="0" smtClean="0">
                <a:solidFill>
                  <a:srgbClr val="002060"/>
                </a:solidFill>
              </a:rPr>
              <a:t>семьи</a:t>
            </a:r>
            <a:endParaRPr lang="ru-RU" b="1" dirty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0A98AA-1D74-4894-B611-C14295098E3F}" type="datetime1">
              <a:rPr lang="ru-RU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DB7613-44AA-4068-8BE9-3B902D01E13F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57224" y="1285860"/>
            <a:ext cx="792961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Место проведения проекта 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МБДОУ </a:t>
            </a:r>
            <a:r>
              <a:rPr lang="ru-RU" b="1" dirty="0">
                <a:solidFill>
                  <a:srgbClr val="002060"/>
                </a:solidFill>
              </a:rPr>
              <a:t>ДС «Родничок</a:t>
            </a:r>
            <a:r>
              <a:rPr lang="ru-RU" b="1" dirty="0" smtClean="0">
                <a:solidFill>
                  <a:srgbClr val="002060"/>
                </a:solidFill>
              </a:rPr>
              <a:t>»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>
                <a:solidFill>
                  <a:srgbClr val="C00000"/>
                </a:solidFill>
              </a:rPr>
              <a:t>Участники проекта: </a:t>
            </a:r>
            <a:r>
              <a:rPr lang="ru-RU" b="1" dirty="0">
                <a:solidFill>
                  <a:srgbClr val="002060"/>
                </a:solidFill>
              </a:rPr>
              <a:t>учитель-логопед, воспитанники логопедического пункта и их </a:t>
            </a:r>
            <a:r>
              <a:rPr lang="ru-RU" b="1" dirty="0" smtClean="0">
                <a:solidFill>
                  <a:srgbClr val="002060"/>
                </a:solidFill>
              </a:rPr>
              <a:t>родители</a:t>
            </a:r>
          </a:p>
          <a:p>
            <a:pPr algn="just"/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>
                <a:solidFill>
                  <a:srgbClr val="C00000"/>
                </a:solidFill>
              </a:rPr>
              <a:t>Сфера использования проекта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Данный  </a:t>
            </a:r>
            <a:r>
              <a:rPr lang="ru-RU" b="1" dirty="0">
                <a:solidFill>
                  <a:srgbClr val="002060"/>
                </a:solidFill>
              </a:rPr>
              <a:t>проект может быть использован в практике любого образовательного учреждения в работе со всеми участниками коррекционно-образовательного </a:t>
            </a:r>
            <a:r>
              <a:rPr lang="ru-RU" b="1" dirty="0" smtClean="0">
                <a:solidFill>
                  <a:srgbClr val="002060"/>
                </a:solidFill>
              </a:rPr>
              <a:t>процесса</a:t>
            </a:r>
          </a:p>
          <a:p>
            <a:pPr algn="just"/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>
                <a:solidFill>
                  <a:srgbClr val="C00000"/>
                </a:solidFill>
              </a:rPr>
              <a:t>Сроки осуществления проекта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период</a:t>
            </a:r>
            <a:r>
              <a:rPr lang="ru-RU" b="1" dirty="0">
                <a:solidFill>
                  <a:srgbClr val="002060"/>
                </a:solidFill>
              </a:rPr>
              <a:t> с ноября 2016 г. по </a:t>
            </a:r>
            <a:r>
              <a:rPr lang="ru-RU" b="1" dirty="0" smtClean="0">
                <a:solidFill>
                  <a:srgbClr val="002060"/>
                </a:solidFill>
              </a:rPr>
              <a:t>март </a:t>
            </a:r>
            <a:r>
              <a:rPr lang="ru-RU" b="1" dirty="0">
                <a:solidFill>
                  <a:srgbClr val="002060"/>
                </a:solidFill>
              </a:rPr>
              <a:t>2017 г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>
                <a:solidFill>
                  <a:srgbClr val="C00000"/>
                </a:solidFill>
              </a:rPr>
              <a:t>Вид проекта: </a:t>
            </a:r>
          </a:p>
          <a:p>
            <a:pPr lvl="0" algn="just"/>
            <a:r>
              <a:rPr lang="ru-RU" b="1" dirty="0">
                <a:solidFill>
                  <a:srgbClr val="C00000"/>
                </a:solidFill>
              </a:rPr>
              <a:t>по срокам </a:t>
            </a:r>
            <a:r>
              <a:rPr lang="ru-RU" b="1" dirty="0">
                <a:solidFill>
                  <a:srgbClr val="002060"/>
                </a:solidFill>
              </a:rPr>
              <a:t>– долгосрочный;</a:t>
            </a:r>
          </a:p>
          <a:p>
            <a:pPr lvl="0" algn="just"/>
            <a:r>
              <a:rPr lang="ru-RU" b="1" dirty="0">
                <a:solidFill>
                  <a:srgbClr val="C00000"/>
                </a:solidFill>
              </a:rPr>
              <a:t>по приоритетному виду деятельности </a:t>
            </a:r>
            <a:r>
              <a:rPr lang="ru-RU" b="1" dirty="0">
                <a:solidFill>
                  <a:srgbClr val="002060"/>
                </a:solidFill>
              </a:rPr>
              <a:t>- практический.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0A98AA-1D74-4894-B611-C14295098E3F}" type="datetime1">
              <a:rPr lang="ru-RU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DB7613-44AA-4068-8BE9-3B902D01E13F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785794"/>
            <a:ext cx="864396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Преимущества использования </a:t>
            </a:r>
            <a:r>
              <a:rPr lang="ru-RU" sz="2000" b="1" dirty="0" err="1">
                <a:solidFill>
                  <a:srgbClr val="C00000"/>
                </a:solidFill>
              </a:rPr>
              <a:t>Лэпбуков</a:t>
            </a:r>
            <a:r>
              <a:rPr lang="ru-RU" sz="2000" b="1" dirty="0" smtClean="0">
                <a:solidFill>
                  <a:srgbClr val="C00000"/>
                </a:solidFill>
              </a:rPr>
              <a:t>:</a:t>
            </a:r>
          </a:p>
          <a:p>
            <a:endParaRPr lang="ru-RU" sz="2000" b="1" dirty="0">
              <a:solidFill>
                <a:srgbClr val="C0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 ребенок</a:t>
            </a:r>
            <a:r>
              <a:rPr lang="ru-RU" sz="2000" b="1" dirty="0">
                <a:solidFill>
                  <a:srgbClr val="002060"/>
                </a:solidFill>
              </a:rPr>
              <a:t>  самостоятельно собирает нужную информацию</a:t>
            </a:r>
            <a:r>
              <a:rPr lang="ru-RU" sz="2000" b="1" dirty="0" smtClean="0">
                <a:solidFill>
                  <a:srgbClr val="002060"/>
                </a:solidFill>
              </a:rPr>
              <a:t>;</a:t>
            </a:r>
          </a:p>
          <a:p>
            <a:pPr lvl="0"/>
            <a:endParaRPr lang="ru-RU" sz="2000" b="1" dirty="0">
              <a:solidFill>
                <a:srgbClr val="00206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 структурирует </a:t>
            </a:r>
            <a:r>
              <a:rPr lang="ru-RU" sz="2000" b="1" dirty="0">
                <a:solidFill>
                  <a:srgbClr val="002060"/>
                </a:solidFill>
              </a:rPr>
              <a:t>большой объем данных</a:t>
            </a:r>
            <a:r>
              <a:rPr lang="ru-RU" sz="2000" b="1" dirty="0" smtClean="0">
                <a:solidFill>
                  <a:srgbClr val="002060"/>
                </a:solidFill>
              </a:rPr>
              <a:t>;</a:t>
            </a:r>
          </a:p>
          <a:p>
            <a:pPr lvl="0"/>
            <a:endParaRPr lang="ru-RU" sz="2000" b="1" dirty="0">
              <a:solidFill>
                <a:srgbClr val="00206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 побуждает </a:t>
            </a:r>
            <a:r>
              <a:rPr lang="ru-RU" sz="2000" b="1" dirty="0">
                <a:solidFill>
                  <a:srgbClr val="002060"/>
                </a:solidFill>
              </a:rPr>
              <a:t>интерес у детей к познавательному развитию</a:t>
            </a:r>
            <a:r>
              <a:rPr lang="ru-RU" sz="2000" b="1" dirty="0" smtClean="0">
                <a:solidFill>
                  <a:srgbClr val="002060"/>
                </a:solidFill>
              </a:rPr>
              <a:t>;</a:t>
            </a:r>
          </a:p>
          <a:p>
            <a:pPr lvl="0"/>
            <a:endParaRPr lang="ru-RU" sz="2000" b="1" dirty="0">
              <a:solidFill>
                <a:srgbClr val="00206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 может </a:t>
            </a:r>
            <a:r>
              <a:rPr lang="ru-RU" sz="2000" b="1" dirty="0">
                <a:solidFill>
                  <a:srgbClr val="002060"/>
                </a:solidFill>
              </a:rPr>
              <a:t>разнообразить занятие или совместную деятельность со взрослым</a:t>
            </a:r>
            <a:r>
              <a:rPr lang="ru-RU" sz="2000" b="1" dirty="0" smtClean="0">
                <a:solidFill>
                  <a:srgbClr val="002060"/>
                </a:solidFill>
              </a:rPr>
              <a:t>;</a:t>
            </a:r>
          </a:p>
          <a:p>
            <a:pPr lvl="0"/>
            <a:endParaRPr lang="ru-RU" sz="2000" b="1" dirty="0">
              <a:solidFill>
                <a:srgbClr val="00206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 развивает </a:t>
            </a:r>
            <a:r>
              <a:rPr lang="ru-RU" sz="2000" b="1" dirty="0" err="1">
                <a:solidFill>
                  <a:srgbClr val="002060"/>
                </a:solidFill>
              </a:rPr>
              <a:t>креативность</a:t>
            </a:r>
            <a:r>
              <a:rPr lang="ru-RU" sz="2000" b="1" dirty="0">
                <a:solidFill>
                  <a:srgbClr val="002060"/>
                </a:solidFill>
              </a:rPr>
              <a:t> и творческое мышление</a:t>
            </a:r>
            <a:r>
              <a:rPr lang="ru-RU" sz="2000" b="1" dirty="0" smtClean="0">
                <a:solidFill>
                  <a:srgbClr val="002060"/>
                </a:solidFill>
              </a:rPr>
              <a:t>;</a:t>
            </a:r>
          </a:p>
          <a:p>
            <a:pPr lvl="0">
              <a:buFont typeface="Arial" pitchFamily="34" charset="0"/>
              <a:buChar char="•"/>
            </a:pPr>
            <a:endParaRPr lang="ru-RU" sz="2000" b="1" dirty="0">
              <a:solidFill>
                <a:srgbClr val="00206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 способствует  быстрому запоминанию информации</a:t>
            </a:r>
            <a:r>
              <a:rPr lang="ru-RU" sz="2000" b="1" dirty="0" smtClean="0">
                <a:solidFill>
                  <a:srgbClr val="002060"/>
                </a:solidFill>
              </a:rPr>
              <a:t>;</a:t>
            </a:r>
          </a:p>
          <a:p>
            <a:pPr lvl="0">
              <a:buFont typeface="Arial" pitchFamily="34" charset="0"/>
              <a:buChar char="•"/>
            </a:pPr>
            <a:endParaRPr lang="ru-RU" sz="2000" b="1" dirty="0">
              <a:solidFill>
                <a:srgbClr val="00206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 объединяет </a:t>
            </a:r>
            <a:r>
              <a:rPr lang="ru-RU" sz="2000" b="1" dirty="0">
                <a:solidFill>
                  <a:srgbClr val="002060"/>
                </a:solidFill>
              </a:rPr>
              <a:t>людей для увлекательного и полезного занятия.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и </a:t>
            </a:r>
            <a:r>
              <a:rPr lang="ru-RU" sz="2000" b="1" dirty="0">
                <a:solidFill>
                  <a:srgbClr val="002060"/>
                </a:solidFill>
              </a:rPr>
              <a:t>творческую активность всех воспитанников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0A98AA-1D74-4894-B611-C14295098E3F}" type="datetime1">
              <a:rPr lang="ru-RU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DB7613-44AA-4068-8BE9-3B902D01E13F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42910" y="1214422"/>
            <a:ext cx="81439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Лэпбук отвечает требованиям ФГОС ДО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 </a:t>
            </a:r>
            <a:r>
              <a:rPr lang="ru-RU" b="1" dirty="0" smtClean="0">
                <a:solidFill>
                  <a:srgbClr val="C00000"/>
                </a:solidFill>
              </a:rPr>
              <a:t>развивающей предметно-пространственной </a:t>
            </a:r>
            <a:r>
              <a:rPr lang="ru-RU" b="1" dirty="0" smtClean="0">
                <a:solidFill>
                  <a:srgbClr val="C00000"/>
                </a:solidFill>
              </a:rPr>
              <a:t>среде: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информативен;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полифункционален: способствует развитию творчества, воображения;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пригоден к использованию одновременно группой детей (в том числе с участием взрослого как играющего партнера);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обладает дидактическими свойствами;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является средством художественно-эстетического развития ребенка, приобщает его к миру искусства;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вариативен (предполагает несколько вариантов использования каждой его части);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его структура и содержание доступно детям дошкольного возраста;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2060"/>
                </a:solidFill>
              </a:rPr>
              <a:t>обеспечивает игровую, познавательную, исследовательскую деятельность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0A98AA-1D74-4894-B611-C14295098E3F}" type="datetime1">
              <a:rPr lang="ru-RU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DB7613-44AA-4068-8BE9-3B902D01E13F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71472" y="1571612"/>
            <a:ext cx="821537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Основные мероприятия </a:t>
            </a:r>
            <a:r>
              <a:rPr lang="ru-RU" sz="2000" b="1" dirty="0" smtClean="0">
                <a:solidFill>
                  <a:srgbClr val="C00000"/>
                </a:solidFill>
              </a:rPr>
              <a:t>Проекта</a:t>
            </a:r>
          </a:p>
          <a:p>
            <a:pPr algn="ctr"/>
            <a:endParaRPr lang="ru-RU" sz="2000" b="1" dirty="0" smtClean="0">
              <a:solidFill>
                <a:srgbClr val="C00000"/>
              </a:solidFill>
            </a:endParaRPr>
          </a:p>
          <a:p>
            <a:pPr marL="342900" indent="-342900">
              <a:buAutoNum type="romanUcPeriod"/>
            </a:pPr>
            <a:r>
              <a:rPr lang="ru-RU" sz="2000" b="1" dirty="0" smtClean="0">
                <a:solidFill>
                  <a:srgbClr val="C00000"/>
                </a:solidFill>
              </a:rPr>
              <a:t>Подготовительный этап</a:t>
            </a:r>
          </a:p>
          <a:p>
            <a:pPr marL="342900" indent="-342900"/>
            <a:endParaRPr lang="ru-RU" sz="2000" b="1" dirty="0" smtClean="0">
              <a:solidFill>
                <a:srgbClr val="C00000"/>
              </a:solidFill>
            </a:endParaRPr>
          </a:p>
          <a:p>
            <a:pPr marL="342900" indent="-342900"/>
            <a:r>
              <a:rPr lang="ru-RU" sz="2000" b="1" dirty="0" smtClean="0">
                <a:solidFill>
                  <a:srgbClr val="00B050"/>
                </a:solidFill>
              </a:rPr>
              <a:t>Погружение </a:t>
            </a:r>
            <a:r>
              <a:rPr lang="ru-RU" sz="2000" b="1" dirty="0">
                <a:solidFill>
                  <a:srgbClr val="00B050"/>
                </a:solidFill>
              </a:rPr>
              <a:t>в </a:t>
            </a:r>
            <a:r>
              <a:rPr lang="ru-RU" sz="2000" b="1" dirty="0" smtClean="0">
                <a:solidFill>
                  <a:srgbClr val="00B050"/>
                </a:solidFill>
              </a:rPr>
              <a:t>проект, выбор направлений:</a:t>
            </a:r>
          </a:p>
          <a:p>
            <a:pPr marL="342900" indent="-342900"/>
            <a:endParaRPr lang="ru-RU" sz="2000" b="1" dirty="0" smtClean="0">
              <a:solidFill>
                <a:srgbClr val="00B05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Изучение литературы и информационных </a:t>
            </a:r>
            <a:r>
              <a:rPr lang="ru-RU" sz="2000" b="1" dirty="0" smtClean="0">
                <a:solidFill>
                  <a:srgbClr val="002060"/>
                </a:solidFill>
              </a:rPr>
              <a:t>ресурсов</a:t>
            </a:r>
          </a:p>
          <a:p>
            <a:pPr lvl="0">
              <a:buFont typeface="Arial" pitchFamily="34" charset="0"/>
              <a:buChar char="•"/>
            </a:pPr>
            <a:endParaRPr lang="ru-RU" sz="2000" b="1" dirty="0">
              <a:solidFill>
                <a:srgbClr val="00206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Планирование </a:t>
            </a:r>
            <a:r>
              <a:rPr lang="ru-RU" sz="2000" b="1" dirty="0" smtClean="0">
                <a:solidFill>
                  <a:srgbClr val="002060"/>
                </a:solidFill>
              </a:rPr>
              <a:t>мероприятий</a:t>
            </a:r>
          </a:p>
          <a:p>
            <a:pPr lvl="0">
              <a:buFont typeface="Arial" pitchFamily="34" charset="0"/>
              <a:buChar char="•"/>
            </a:pPr>
            <a:endParaRPr lang="ru-RU" sz="2000" b="1" dirty="0">
              <a:solidFill>
                <a:srgbClr val="00206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Подбор наглядных пособий, </a:t>
            </a:r>
            <a:r>
              <a:rPr lang="ru-RU" sz="2000" b="1" dirty="0" smtClean="0">
                <a:solidFill>
                  <a:srgbClr val="002060"/>
                </a:solidFill>
              </a:rPr>
              <a:t>материалов</a:t>
            </a:r>
          </a:p>
          <a:p>
            <a:pPr lvl="0">
              <a:buFont typeface="Arial" pitchFamily="34" charset="0"/>
              <a:buChar char="•"/>
            </a:pPr>
            <a:endParaRPr lang="ru-RU" sz="2000" b="1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Внесение изменений в РППС «Изготовление </a:t>
            </a:r>
            <a:r>
              <a:rPr lang="ru-RU" sz="2000" b="1" dirty="0" err="1">
                <a:solidFill>
                  <a:srgbClr val="002060"/>
                </a:solidFill>
              </a:rPr>
              <a:t>Лэпбуков</a:t>
            </a:r>
            <a:r>
              <a:rPr lang="ru-RU" sz="2000" b="1" dirty="0">
                <a:solidFill>
                  <a:srgbClr val="002060"/>
                </a:solidFill>
              </a:rPr>
              <a:t>»</a:t>
            </a:r>
          </a:p>
          <a:p>
            <a:pPr marL="342900" indent="-342900">
              <a:buAutoNum type="romanUcPeriod"/>
            </a:pPr>
            <a:endParaRPr lang="ru-RU" dirty="0">
              <a:solidFill>
                <a:srgbClr val="C00000"/>
              </a:solidFill>
            </a:endParaRPr>
          </a:p>
          <a:p>
            <a:pPr algn="ctr"/>
            <a:endParaRPr lang="ru-RU" dirty="0">
              <a:solidFill>
                <a:srgbClr val="C00000"/>
              </a:solidFill>
            </a:endParaRPr>
          </a:p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0A98AA-1D74-4894-B611-C14295098E3F}" type="datetime1">
              <a:rPr lang="ru-RU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DB7613-44AA-4068-8BE9-3B902D01E13F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85720" y="1285860"/>
            <a:ext cx="88582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II. </a:t>
            </a:r>
            <a:r>
              <a:rPr lang="ru-RU" sz="2000" b="1" dirty="0" smtClean="0">
                <a:solidFill>
                  <a:srgbClr val="C00000"/>
                </a:solidFill>
              </a:rPr>
              <a:t>Деятельностный (практический)</a:t>
            </a:r>
          </a:p>
          <a:p>
            <a:endParaRPr lang="ru-RU" sz="2000" b="1" dirty="0" smtClean="0">
              <a:solidFill>
                <a:srgbClr val="C00000"/>
              </a:solidFill>
            </a:endParaRPr>
          </a:p>
          <a:p>
            <a:pPr marL="457200" lvl="0" indent="-457200" algn="ctr"/>
            <a:r>
              <a:rPr lang="ru-RU" sz="2000" b="1" dirty="0" smtClean="0">
                <a:solidFill>
                  <a:srgbClr val="002060"/>
                </a:solidFill>
              </a:rPr>
              <a:t>Работа </a:t>
            </a:r>
            <a:r>
              <a:rPr lang="ru-RU" sz="2000" b="1" dirty="0">
                <a:solidFill>
                  <a:srgbClr val="002060"/>
                </a:solidFill>
              </a:rPr>
              <a:t>с детьми, по коррекции </a:t>
            </a:r>
            <a:r>
              <a:rPr lang="ru-RU" sz="2000" b="1" dirty="0" smtClean="0">
                <a:solidFill>
                  <a:srgbClr val="002060"/>
                </a:solidFill>
              </a:rPr>
              <a:t>звукопроизношения</a:t>
            </a:r>
          </a:p>
          <a:p>
            <a:pPr marL="457200" lvl="0" indent="-457200"/>
            <a:endParaRPr lang="ru-RU" sz="2000" b="1" dirty="0" smtClean="0">
              <a:solidFill>
                <a:srgbClr val="002060"/>
              </a:solidFill>
            </a:endParaRPr>
          </a:p>
          <a:p>
            <a:pPr marL="271463" lvl="0" indent="-271463" algn="ctr"/>
            <a:r>
              <a:rPr lang="ru-RU" sz="2000" b="1" dirty="0" smtClean="0">
                <a:solidFill>
                  <a:srgbClr val="00B050"/>
                </a:solidFill>
              </a:rPr>
              <a:t>Подгрупповые и индивидуальные занятия</a:t>
            </a:r>
          </a:p>
          <a:p>
            <a:pPr marL="271463" lvl="0" indent="-271463"/>
            <a:endParaRPr lang="ru-RU" sz="2000" b="1" dirty="0" smtClean="0">
              <a:solidFill>
                <a:srgbClr val="002060"/>
              </a:solidFill>
            </a:endParaRPr>
          </a:p>
          <a:p>
            <a:endParaRPr lang="ru-RU" sz="2000" dirty="0"/>
          </a:p>
          <a:p>
            <a:pPr lvl="0"/>
            <a:endParaRPr lang="ru-RU" sz="2000" dirty="0">
              <a:solidFill>
                <a:srgbClr val="C00000"/>
              </a:solidFill>
            </a:endParaRPr>
          </a:p>
        </p:txBody>
      </p:sp>
      <p:pic>
        <p:nvPicPr>
          <p:cNvPr id="8" name="Рисунок 7" descr="IMG_670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643042" y="3643314"/>
            <a:ext cx="2536017" cy="1690678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pic>
        <p:nvPicPr>
          <p:cNvPr id="9" name="Рисунок 8" descr="IMG_670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14942" y="3643314"/>
            <a:ext cx="2643206" cy="1714512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0A98AA-1D74-4894-B611-C14295098E3F}" type="datetime1">
              <a:rPr lang="ru-RU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DB7613-44AA-4068-8BE9-3B902D01E13F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11429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b="1" dirty="0" smtClean="0">
                <a:solidFill>
                  <a:srgbClr val="00B050"/>
                </a:solidFill>
              </a:rPr>
              <a:t>Мастер класс дошколят для дошколят «Как сделать конверт»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8" name="Рисунок 7" descr="IMG_668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42976" y="1928802"/>
            <a:ext cx="2357456" cy="1571636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pic>
        <p:nvPicPr>
          <p:cNvPr id="9" name="Рисунок 8" descr="IMG_667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929190" y="1928802"/>
            <a:ext cx="2357454" cy="1571636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pic>
        <p:nvPicPr>
          <p:cNvPr id="10" name="Рисунок 9" descr="IMG_6685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71472" y="4143380"/>
            <a:ext cx="2428860" cy="1619240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pic>
        <p:nvPicPr>
          <p:cNvPr id="11" name="Рисунок 10" descr="IMG_6686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357554" y="4286256"/>
            <a:ext cx="2428892" cy="1619261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pic>
        <p:nvPicPr>
          <p:cNvPr id="13" name="Рисунок 12" descr="IMG_6675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072198" y="4143380"/>
            <a:ext cx="2536017" cy="1690678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50A98AA-1D74-4894-B611-C14295098E3F}" type="datetime1">
              <a:rPr lang="ru-RU"/>
              <a:pPr>
                <a:defRPr/>
              </a:pPr>
              <a:t>16.03.2017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DB7613-44AA-4068-8BE9-3B902D01E13F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14348" y="1214422"/>
            <a:ext cx="80724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</a:rPr>
              <a:t>Консультации и индивидуальные беседы с родителями</a:t>
            </a:r>
          </a:p>
          <a:p>
            <a:pPr lvl="0" algn="ctr"/>
            <a:r>
              <a:rPr lang="ru-RU" b="1" dirty="0" smtClean="0">
                <a:solidFill>
                  <a:srgbClr val="C00000"/>
                </a:solidFill>
              </a:rPr>
              <a:t> по теме проекта</a:t>
            </a:r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Творческий час с детьми и родителями «Лэпбук - как скучное сделать интересным»</a:t>
            </a:r>
          </a:p>
          <a:p>
            <a:pPr lvl="0"/>
            <a:endParaRPr lang="ru-RU" dirty="0" smtClean="0"/>
          </a:p>
          <a:p>
            <a:r>
              <a:rPr lang="ru-RU" dirty="0" smtClean="0"/>
              <a:t> </a:t>
            </a:r>
          </a:p>
          <a:p>
            <a:pPr lvl="0"/>
            <a:endParaRPr lang="ru-RU" dirty="0" smtClean="0"/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9" name="Рисунок 8" descr="IMG_661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215074" y="2428868"/>
            <a:ext cx="2571768" cy="1714512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pic>
        <p:nvPicPr>
          <p:cNvPr id="10" name="Рисунок 9" descr="IMG_661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14678" y="2643182"/>
            <a:ext cx="2643174" cy="1762116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pic>
        <p:nvPicPr>
          <p:cNvPr id="11" name="Рисунок 10" descr="IMG_6617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57158" y="2428868"/>
            <a:ext cx="2643174" cy="1762116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pic>
        <p:nvPicPr>
          <p:cNvPr id="14" name="Рисунок 13" descr="IMG_6623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500166" y="4714884"/>
            <a:ext cx="2678893" cy="1785929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  <p:pic>
        <p:nvPicPr>
          <p:cNvPr id="16" name="Рисунок 15" descr="IMG_6640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357818" y="4643446"/>
            <a:ext cx="2643206" cy="1762137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итература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Литература 2</Template>
  <TotalTime>125</TotalTime>
  <Words>460</Words>
  <Application>Microsoft Office PowerPoint</Application>
  <PresentationFormat>Экран (4:3)</PresentationFormat>
  <Paragraphs>135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Литература 2</vt:lpstr>
      <vt:lpstr>Проект на тему:  «Мотивация на сотрудничество. Лэпбук - нетрадиционная форма взаимодействия с родителями»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на тему:  «Мотивация на сотрудничество. Лэпбук - нетрадиционная форма взаимодействия с родителями»</dc:title>
  <dc:creator>Наталья</dc:creator>
  <dc:description>http://aida.ucoz.ru</dc:description>
  <cp:lastModifiedBy>Наталья</cp:lastModifiedBy>
  <cp:revision>14</cp:revision>
  <dcterms:created xsi:type="dcterms:W3CDTF">2017-03-14T03:13:35Z</dcterms:created>
  <dcterms:modified xsi:type="dcterms:W3CDTF">2017-03-16T15:06:36Z</dcterms:modified>
  <cp:category>шаблоны к Powerpoint</cp:category>
</cp:coreProperties>
</file>