
<file path=[Content_Types].xml><?xml version="1.0" encoding="utf-8"?>
<Types xmlns="http://schemas.openxmlformats.org/package/2006/content-types"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756" r:id="rId1"/>
  </p:sldMasterIdLst>
  <p:sldIdLst>
    <p:sldId id="256" r:id="rId2"/>
    <p:sldId id="257" r:id="rId3"/>
    <p:sldId id="258" r:id="rId4"/>
    <p:sldId id="259" r:id="rId5"/>
    <p:sldId id="260" r:id="rId6"/>
    <p:sldId id="261" r:id="rId7"/>
    <p:sldId id="262" r:id="rId8"/>
    <p:sldId id="266" r:id="rId9"/>
    <p:sldId id="268" r:id="rId10"/>
    <p:sldId id="269" r:id="rId11"/>
    <p:sldId id="270" r:id="rId12"/>
    <p:sldId id="271" r:id="rId13"/>
    <p:sldId id="272" r:id="rId14"/>
    <p:sldId id="265" r:id="rId15"/>
    <p:sldId id="274" r:id="rId16"/>
    <p:sldId id="275" r:id="rId17"/>
    <p:sldId id="276" r:id="rId18"/>
    <p:sldId id="277" r:id="rId19"/>
  </p:sldIdLst>
  <p:sldSz cx="9144000" cy="6858000" type="screen4x3"/>
  <p:notesSz cx="6858000" cy="9144000"/>
  <p:defaultTextStyle>
    <a:defPPr>
      <a:defRPr lang="ru-RU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5620"/>
    <p:restoredTop sz="94660"/>
  </p:normalViewPr>
  <p:slideViewPr>
    <p:cSldViewPr>
      <p:cViewPr varScale="1">
        <p:scale>
          <a:sx n="112" d="100"/>
          <a:sy n="112" d="100"/>
        </p:scale>
        <p:origin x="1584" y="108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3" Type="http://schemas.openxmlformats.org/officeDocument/2006/relationships/slide" Target="slides/slide2.xml"/><Relationship Id="rId21" Type="http://schemas.openxmlformats.org/officeDocument/2006/relationships/viewProps" Target="viewProps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presProps" Target="pres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tableStyles" Target="tableStyles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theme" Target="theme/theme1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Титульны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Прямая соединительная линия 6"/>
          <p:cNvSpPr>
            <a:spLocks noChangeShapeType="1"/>
          </p:cNvSpPr>
          <p:nvPr/>
        </p:nvSpPr>
        <p:spPr bwMode="auto">
          <a:xfrm>
            <a:off x="514350" y="5349902"/>
            <a:ext cx="8629650" cy="2381"/>
          </a:xfrm>
          <a:prstGeom prst="line">
            <a:avLst/>
          </a:prstGeom>
          <a:noFill/>
          <a:ln w="9525" cap="flat" cmpd="sng" algn="ctr">
            <a:gradFill flip="none" rotWithShape="1">
              <a:gsLst>
                <a:gs pos="0">
                  <a:schemeClr val="accent1">
                    <a:alpha val="0"/>
                  </a:schemeClr>
                </a:gs>
                <a:gs pos="17000">
                  <a:schemeClr val="accent1"/>
                </a:gs>
                <a:gs pos="100000">
                  <a:schemeClr val="accent1"/>
                </a:gs>
              </a:gsLst>
              <a:lin ang="0" scaled="1"/>
              <a:tileRect/>
            </a:gra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kumimoji="0" lang="en-US"/>
          </a:p>
        </p:txBody>
      </p:sp>
      <p:sp>
        <p:nvSpPr>
          <p:cNvPr id="29" name="Заголовок 28"/>
          <p:cNvSpPr>
            <a:spLocks noGrp="1"/>
          </p:cNvSpPr>
          <p:nvPr>
            <p:ph type="ctrTitle"/>
          </p:nvPr>
        </p:nvSpPr>
        <p:spPr>
          <a:xfrm>
            <a:off x="381000" y="4853411"/>
            <a:ext cx="8458200" cy="1222375"/>
          </a:xfrm>
        </p:spPr>
        <p:txBody>
          <a:bodyPr anchor="t"/>
          <a:lstStyle/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9" name="Подзаголовок 8"/>
          <p:cNvSpPr>
            <a:spLocks noGrp="1"/>
          </p:cNvSpPr>
          <p:nvPr>
            <p:ph type="subTitle" idx="1"/>
          </p:nvPr>
        </p:nvSpPr>
        <p:spPr>
          <a:xfrm>
            <a:off x="381000" y="3886200"/>
            <a:ext cx="8458200" cy="914400"/>
          </a:xfrm>
        </p:spPr>
        <p:txBody>
          <a:bodyPr anchor="b"/>
          <a:lstStyle>
            <a:lvl1pPr marL="0" indent="0" algn="l">
              <a:buNone/>
              <a:defRPr sz="2400">
                <a:solidFill>
                  <a:schemeClr val="tx2">
                    <a:shade val="75000"/>
                  </a:schemeClr>
                </a:solidFill>
              </a:defRPr>
            </a:lvl1pPr>
            <a:lvl2pPr marL="457200" indent="0" algn="ctr">
              <a:buNone/>
            </a:lvl2pPr>
            <a:lvl3pPr marL="914400" indent="0" algn="ctr">
              <a:buNone/>
            </a:lvl3pPr>
            <a:lvl4pPr marL="1371600" indent="0" algn="ctr">
              <a:buNone/>
            </a:lvl4pPr>
            <a:lvl5pPr marL="1828800" indent="0" algn="ctr">
              <a:buNone/>
            </a:lvl5pPr>
            <a:lvl6pPr marL="2286000" indent="0" algn="ctr">
              <a:buNone/>
            </a:lvl6pPr>
            <a:lvl7pPr marL="2743200" indent="0" algn="ctr">
              <a:buNone/>
            </a:lvl7pPr>
            <a:lvl8pPr marL="3200400" indent="0" algn="ctr">
              <a:buNone/>
            </a:lvl8pPr>
            <a:lvl9pPr marL="3657600" indent="0" algn="ctr">
              <a:buNone/>
            </a:lvl9pPr>
          </a:lstStyle>
          <a:p>
            <a:r>
              <a:rPr kumimoji="0" lang="ru-RU" smtClean="0"/>
              <a:t>Образец подзаголовка</a:t>
            </a:r>
            <a:endParaRPr kumimoji="0" lang="en-US"/>
          </a:p>
        </p:txBody>
      </p:sp>
      <p:sp>
        <p:nvSpPr>
          <p:cNvPr id="16" name="Дата 15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8E76E9-BD76-4760-82E9-DDA3DDE45D65}" type="datetimeFigureOut">
              <a:rPr lang="ru-RU" smtClean="0"/>
              <a:pPr/>
              <a:t>16.02.2017</a:t>
            </a:fld>
            <a:endParaRPr lang="ru-RU"/>
          </a:p>
        </p:txBody>
      </p:sp>
      <p:sp>
        <p:nvSpPr>
          <p:cNvPr id="2" name="Нижний колонтитул 1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15" name="Номер слайда 14"/>
          <p:cNvSpPr>
            <a:spLocks noGrp="1"/>
          </p:cNvSpPr>
          <p:nvPr>
            <p:ph type="sldNum" sz="quarter" idx="12"/>
          </p:nvPr>
        </p:nvSpPr>
        <p:spPr>
          <a:xfrm>
            <a:off x="8229600" y="6473952"/>
            <a:ext cx="758952" cy="246888"/>
          </a:xfrm>
        </p:spPr>
        <p:txBody>
          <a:bodyPr/>
          <a:lstStyle/>
          <a:p>
            <a:fld id="{807BCE3B-6DE5-4042-99B3-234974D0515C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Заголовок и объек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" name="Заголовок 2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27" name="Содержимое 26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25" name="Дата 2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8E76E9-BD76-4760-82E9-DDA3DDE45D65}" type="datetimeFigureOut">
              <a:rPr lang="ru-RU" smtClean="0"/>
              <a:pPr/>
              <a:t>16.02.2017</a:t>
            </a:fld>
            <a:endParaRPr lang="ru-RU"/>
          </a:p>
        </p:txBody>
      </p:sp>
      <p:sp>
        <p:nvSpPr>
          <p:cNvPr id="19" name="Нижний колонтитул 18"/>
          <p:cNvSpPr>
            <a:spLocks noGrp="1"/>
          </p:cNvSpPr>
          <p:nvPr>
            <p:ph type="ftr" sz="quarter" idx="11"/>
          </p:nvPr>
        </p:nvSpPr>
        <p:spPr>
          <a:xfrm>
            <a:off x="3581400" y="76200"/>
            <a:ext cx="2895600" cy="288925"/>
          </a:xfrm>
        </p:spPr>
        <p:txBody>
          <a:bodyPr/>
          <a:lstStyle/>
          <a:p>
            <a:endParaRPr lang="ru-RU"/>
          </a:p>
        </p:txBody>
      </p:sp>
      <p:sp>
        <p:nvSpPr>
          <p:cNvPr id="16" name="Номер слайда 15"/>
          <p:cNvSpPr>
            <a:spLocks noGrp="1"/>
          </p:cNvSpPr>
          <p:nvPr>
            <p:ph type="sldNum" sz="quarter" idx="12"/>
          </p:nvPr>
        </p:nvSpPr>
        <p:spPr>
          <a:xfrm>
            <a:off x="8229600" y="6473952"/>
            <a:ext cx="758952" cy="246888"/>
          </a:xfrm>
        </p:spPr>
        <p:txBody>
          <a:bodyPr/>
          <a:lstStyle/>
          <a:p>
            <a:fld id="{807BCE3B-6DE5-4042-99B3-234974D0515C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secHead" preserve="1">
  <p:cSld name="Заголовок раздела">
    <p:bg>
      <p:bgRef idx="1003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Прямая соединительная линия 6"/>
          <p:cNvSpPr>
            <a:spLocks noChangeShapeType="1"/>
          </p:cNvSpPr>
          <p:nvPr/>
        </p:nvSpPr>
        <p:spPr bwMode="auto">
          <a:xfrm>
            <a:off x="514350" y="3444902"/>
            <a:ext cx="8629650" cy="2381"/>
          </a:xfrm>
          <a:prstGeom prst="line">
            <a:avLst/>
          </a:prstGeom>
          <a:noFill/>
          <a:ln w="9525" cap="flat" cmpd="sng" algn="ctr">
            <a:gradFill flip="none" rotWithShape="1">
              <a:gsLst>
                <a:gs pos="0">
                  <a:schemeClr val="accent1">
                    <a:alpha val="0"/>
                  </a:schemeClr>
                </a:gs>
                <a:gs pos="17000">
                  <a:schemeClr val="accent1"/>
                </a:gs>
                <a:gs pos="100000">
                  <a:schemeClr val="accent1"/>
                </a:gs>
              </a:gsLst>
              <a:lin ang="0" scaled="1"/>
              <a:tileRect/>
            </a:gra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kumimoji="0" lang="en-US"/>
          </a:p>
        </p:txBody>
      </p:sp>
      <p:sp>
        <p:nvSpPr>
          <p:cNvPr id="6" name="Текст 5"/>
          <p:cNvSpPr>
            <a:spLocks noGrp="1"/>
          </p:cNvSpPr>
          <p:nvPr>
            <p:ph type="body" idx="1"/>
          </p:nvPr>
        </p:nvSpPr>
        <p:spPr>
          <a:xfrm>
            <a:off x="381000" y="1676400"/>
            <a:ext cx="8458200" cy="1219200"/>
          </a:xfrm>
        </p:spPr>
        <p:txBody>
          <a:bodyPr anchor="b"/>
          <a:lstStyle>
            <a:lvl1pPr marL="0" indent="0" algn="r">
              <a:buNone/>
              <a:defRPr sz="2000">
                <a:solidFill>
                  <a:schemeClr val="tx2">
                    <a:shade val="75000"/>
                  </a:schemeClr>
                </a:solidFill>
              </a:defRPr>
            </a:lvl1pPr>
            <a:lvl2pPr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</a:lstStyle>
          <a:p>
            <a:pPr lvl="0" eaLnBrk="1" latinLnBrk="0" hangingPunct="1"/>
            <a:r>
              <a:rPr kumimoji="0" lang="ru-RU" smtClean="0"/>
              <a:t>Образец текста</a:t>
            </a:r>
          </a:p>
        </p:txBody>
      </p:sp>
      <p:sp>
        <p:nvSpPr>
          <p:cNvPr id="19" name="Дата 18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8E76E9-BD76-4760-82E9-DDA3DDE45D65}" type="datetimeFigureOut">
              <a:rPr lang="ru-RU" smtClean="0"/>
              <a:pPr/>
              <a:t>16.02.2017</a:t>
            </a:fld>
            <a:endParaRPr lang="ru-RU"/>
          </a:p>
        </p:txBody>
      </p:sp>
      <p:sp>
        <p:nvSpPr>
          <p:cNvPr id="11" name="Нижний колонтитул 10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16" name="Номер слайда 1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07BCE3B-6DE5-4042-99B3-234974D0515C}" type="slidenum">
              <a:rPr lang="ru-RU" smtClean="0"/>
              <a:pPr/>
              <a:t>‹#›</a:t>
            </a:fld>
            <a:endParaRPr lang="ru-RU"/>
          </a:p>
        </p:txBody>
      </p:sp>
      <p:sp>
        <p:nvSpPr>
          <p:cNvPr id="8" name="Заголовок 7"/>
          <p:cNvSpPr>
            <a:spLocks noGrp="1"/>
          </p:cNvSpPr>
          <p:nvPr>
            <p:ph type="title"/>
          </p:nvPr>
        </p:nvSpPr>
        <p:spPr>
          <a:xfrm>
            <a:off x="180475" y="2947085"/>
            <a:ext cx="8686800" cy="1184825"/>
          </a:xfrm>
        </p:spPr>
        <p:txBody>
          <a:bodyPr rtlCol="0" anchor="t"/>
          <a:lstStyle>
            <a:lvl1pPr algn="r">
              <a:defRPr/>
            </a:lvl1pPr>
          </a:lstStyle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</p:spTree>
  </p:cSld>
  <p:clrMapOvr>
    <a:overrideClrMapping bg1="dk1" tx1="lt1" bg2="dk2" tx2="lt2" accent1="accent1" accent2="accent2" accent3="accent3" accent4="accent4" accent5="accent5" accent6="accent6" hlink="hlink" folHlink="folHlink"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Два объект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" name="Заголовок 19"/>
          <p:cNvSpPr>
            <a:spLocks noGrp="1"/>
          </p:cNvSpPr>
          <p:nvPr>
            <p:ph type="title"/>
          </p:nvPr>
        </p:nvSpPr>
        <p:spPr>
          <a:xfrm>
            <a:off x="301752" y="457200"/>
            <a:ext cx="8686800" cy="841248"/>
          </a:xfrm>
        </p:spPr>
        <p:txBody>
          <a:bodyPr/>
          <a:lstStyle/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14" name="Содержимое 13"/>
          <p:cNvSpPr>
            <a:spLocks noGrp="1"/>
          </p:cNvSpPr>
          <p:nvPr>
            <p:ph sz="half" idx="1"/>
          </p:nvPr>
        </p:nvSpPr>
        <p:spPr>
          <a:xfrm>
            <a:off x="304800" y="1600200"/>
            <a:ext cx="4191000" cy="472440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</a:lstStyle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13" name="Содержимое 12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343400" cy="472440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</a:lstStyle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21" name="Дата 20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8E76E9-BD76-4760-82E9-DDA3DDE45D65}" type="datetimeFigureOut">
              <a:rPr lang="ru-RU" smtClean="0"/>
              <a:pPr/>
              <a:t>16.02.2017</a:t>
            </a:fld>
            <a:endParaRPr lang="ru-RU"/>
          </a:p>
        </p:txBody>
      </p:sp>
      <p:sp>
        <p:nvSpPr>
          <p:cNvPr id="10" name="Нижний колонтитул 9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31" name="Номер слайда 30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07BCE3B-6DE5-4042-99B3-234974D0515C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woTxTwoObj" preserve="1">
  <p:cSld name="Сравнение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9" name="Заголовок 28"/>
          <p:cNvSpPr>
            <a:spLocks noGrp="1"/>
          </p:cNvSpPr>
          <p:nvPr>
            <p:ph type="title"/>
          </p:nvPr>
        </p:nvSpPr>
        <p:spPr>
          <a:xfrm>
            <a:off x="304800" y="5410200"/>
            <a:ext cx="8610600" cy="882650"/>
          </a:xfrm>
        </p:spPr>
        <p:txBody>
          <a:bodyPr anchor="ctr"/>
          <a:lstStyle>
            <a:lvl1pPr>
              <a:defRPr/>
            </a:lvl1pPr>
          </a:lstStyle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13" name="Текст 12"/>
          <p:cNvSpPr>
            <a:spLocks noGrp="1"/>
          </p:cNvSpPr>
          <p:nvPr>
            <p:ph type="body" idx="1"/>
          </p:nvPr>
        </p:nvSpPr>
        <p:spPr>
          <a:xfrm>
            <a:off x="281444" y="666750"/>
            <a:ext cx="4290556" cy="639762"/>
          </a:xfrm>
        </p:spPr>
        <p:txBody>
          <a:bodyPr anchor="ctr"/>
          <a:lstStyle>
            <a:lvl1pPr marL="0" indent="0">
              <a:buNone/>
              <a:defRPr sz="1800" b="0" cap="all" baseline="0">
                <a:solidFill>
                  <a:schemeClr val="accent1">
                    <a:shade val="50000"/>
                  </a:schemeClr>
                </a:solidFill>
                <a:latin typeface="+mj-lt"/>
                <a:ea typeface="+mj-ea"/>
                <a:cs typeface="+mj-cs"/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</a:lstStyle>
          <a:p>
            <a:pPr lvl="0" eaLnBrk="1" latinLnBrk="0" hangingPunct="1"/>
            <a:r>
              <a:rPr kumimoji="0" lang="ru-RU" smtClean="0"/>
              <a:t>Образец текста</a:t>
            </a:r>
          </a:p>
        </p:txBody>
      </p:sp>
      <p:sp>
        <p:nvSpPr>
          <p:cNvPr id="25" name="Текст 24"/>
          <p:cNvSpPr>
            <a:spLocks noGrp="1"/>
          </p:cNvSpPr>
          <p:nvPr>
            <p:ph type="body" sz="half" idx="3"/>
          </p:nvPr>
        </p:nvSpPr>
        <p:spPr>
          <a:xfrm>
            <a:off x="4645025" y="666750"/>
            <a:ext cx="4292241" cy="639762"/>
          </a:xfrm>
        </p:spPr>
        <p:txBody>
          <a:bodyPr anchor="ctr"/>
          <a:lstStyle>
            <a:lvl1pPr marL="0" indent="0">
              <a:buNone/>
              <a:defRPr sz="1800" b="0" cap="all" baseline="0">
                <a:solidFill>
                  <a:schemeClr val="accent1">
                    <a:shade val="50000"/>
                  </a:schemeClr>
                </a:solidFill>
                <a:latin typeface="+mj-lt"/>
                <a:ea typeface="+mj-ea"/>
                <a:cs typeface="+mj-cs"/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</a:lstStyle>
          <a:p>
            <a:pPr lvl="0" eaLnBrk="1" latinLnBrk="0" hangingPunct="1"/>
            <a:r>
              <a:rPr kumimoji="0" lang="ru-RU" smtClean="0"/>
              <a:t>Образец текста</a:t>
            </a:r>
          </a:p>
        </p:txBody>
      </p:sp>
      <p:sp>
        <p:nvSpPr>
          <p:cNvPr id="4" name="Содержимое 3"/>
          <p:cNvSpPr>
            <a:spLocks noGrp="1"/>
          </p:cNvSpPr>
          <p:nvPr>
            <p:ph sz="quarter" idx="2"/>
          </p:nvPr>
        </p:nvSpPr>
        <p:spPr>
          <a:xfrm>
            <a:off x="281444" y="1316037"/>
            <a:ext cx="4290556" cy="3941763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</a:lstStyle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28" name="Содержимое 27"/>
          <p:cNvSpPr>
            <a:spLocks noGrp="1"/>
          </p:cNvSpPr>
          <p:nvPr>
            <p:ph sz="quarter" idx="4"/>
          </p:nvPr>
        </p:nvSpPr>
        <p:spPr>
          <a:xfrm>
            <a:off x="4648730" y="1316037"/>
            <a:ext cx="4288536" cy="3941763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</a:lstStyle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10" name="Дата 9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8E76E9-BD76-4760-82E9-DDA3DDE45D65}" type="datetimeFigureOut">
              <a:rPr lang="ru-RU" smtClean="0"/>
              <a:pPr/>
              <a:t>16.02.2017</a:t>
            </a:fld>
            <a:endParaRPr lang="ru-RU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>
          <a:xfrm>
            <a:off x="8229600" y="6477000"/>
            <a:ext cx="762000" cy="246888"/>
          </a:xfrm>
        </p:spPr>
        <p:txBody>
          <a:bodyPr/>
          <a:lstStyle/>
          <a:p>
            <a:fld id="{807BCE3B-6DE5-4042-99B3-234974D0515C}" type="slidenum">
              <a:rPr lang="ru-RU" smtClean="0"/>
              <a:pPr/>
              <a:t>‹#›</a:t>
            </a:fld>
            <a:endParaRPr lang="ru-RU"/>
          </a:p>
        </p:txBody>
      </p:sp>
      <p:sp>
        <p:nvSpPr>
          <p:cNvPr id="11" name="Прямая соединительная линия 10"/>
          <p:cNvSpPr>
            <a:spLocks noChangeShapeType="1"/>
          </p:cNvSpPr>
          <p:nvPr/>
        </p:nvSpPr>
        <p:spPr bwMode="auto">
          <a:xfrm>
            <a:off x="514350" y="6019800"/>
            <a:ext cx="8629650" cy="2381"/>
          </a:xfrm>
          <a:prstGeom prst="line">
            <a:avLst/>
          </a:prstGeom>
          <a:noFill/>
          <a:ln w="9525" cap="flat" cmpd="sng" algn="ctr">
            <a:gradFill flip="none" rotWithShape="1">
              <a:gsLst>
                <a:gs pos="0">
                  <a:schemeClr val="accent1">
                    <a:alpha val="0"/>
                  </a:schemeClr>
                </a:gs>
                <a:gs pos="17000">
                  <a:schemeClr val="accent1"/>
                </a:gs>
                <a:gs pos="100000">
                  <a:schemeClr val="accent1"/>
                </a:gs>
              </a:gsLst>
              <a:lin ang="0" scaled="1"/>
              <a:tileRect/>
            </a:gra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kumimoji="0" lang="en-US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Только заголовок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" name="Заголовок 29"/>
          <p:cNvSpPr>
            <a:spLocks noGrp="1"/>
          </p:cNvSpPr>
          <p:nvPr>
            <p:ph type="title"/>
          </p:nvPr>
        </p:nvSpPr>
        <p:spPr>
          <a:xfrm>
            <a:off x="301752" y="457200"/>
            <a:ext cx="8686800" cy="841248"/>
          </a:xfrm>
        </p:spPr>
        <p:txBody>
          <a:bodyPr/>
          <a:lstStyle/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12" name="Дата 1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8E76E9-BD76-4760-82E9-DDA3DDE45D65}" type="datetimeFigureOut">
              <a:rPr lang="ru-RU" smtClean="0"/>
              <a:pPr/>
              <a:t>16.02.2017</a:t>
            </a:fld>
            <a:endParaRPr lang="ru-RU"/>
          </a:p>
        </p:txBody>
      </p:sp>
      <p:sp>
        <p:nvSpPr>
          <p:cNvPr id="21" name="Нижний колонтитул 20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07BCE3B-6DE5-4042-99B3-234974D0515C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blank" preserve="1">
  <p:cSld name="Пусто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Дата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8E76E9-BD76-4760-82E9-DDA3DDE45D65}" type="datetimeFigureOut">
              <a:rPr lang="ru-RU" smtClean="0"/>
              <a:pPr/>
              <a:t>16.02.2017</a:t>
            </a:fld>
            <a:endParaRPr lang="ru-RU"/>
          </a:p>
        </p:txBody>
      </p:sp>
      <p:sp>
        <p:nvSpPr>
          <p:cNvPr id="24" name="Нижний колонтитул 2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07BCE3B-6DE5-4042-99B3-234974D0515C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objTx" preserve="1">
  <p:cSld name="Объект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Прямая соединительная линия 7"/>
          <p:cNvSpPr>
            <a:spLocks noChangeShapeType="1"/>
          </p:cNvSpPr>
          <p:nvPr/>
        </p:nvSpPr>
        <p:spPr bwMode="auto">
          <a:xfrm>
            <a:off x="514350" y="5849117"/>
            <a:ext cx="8629650" cy="2381"/>
          </a:xfrm>
          <a:prstGeom prst="line">
            <a:avLst/>
          </a:prstGeom>
          <a:noFill/>
          <a:ln w="9525" cap="flat" cmpd="sng" algn="ctr">
            <a:gradFill flip="none" rotWithShape="1">
              <a:gsLst>
                <a:gs pos="0">
                  <a:schemeClr val="accent1">
                    <a:alpha val="0"/>
                  </a:schemeClr>
                </a:gs>
                <a:gs pos="17000">
                  <a:schemeClr val="accent1"/>
                </a:gs>
                <a:gs pos="100000">
                  <a:schemeClr val="accent1"/>
                </a:gs>
              </a:gsLst>
              <a:lin ang="0" scaled="1"/>
              <a:tileRect/>
            </a:gra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kumimoji="0" lang="en-US"/>
          </a:p>
        </p:txBody>
      </p:sp>
      <p:sp>
        <p:nvSpPr>
          <p:cNvPr id="12" name="Заголовок 11"/>
          <p:cNvSpPr>
            <a:spLocks noGrp="1"/>
          </p:cNvSpPr>
          <p:nvPr>
            <p:ph type="title"/>
          </p:nvPr>
        </p:nvSpPr>
        <p:spPr>
          <a:xfrm>
            <a:off x="457200" y="5486400"/>
            <a:ext cx="8458200" cy="520700"/>
          </a:xfrm>
        </p:spPr>
        <p:txBody>
          <a:bodyPr anchor="ctr"/>
          <a:lstStyle>
            <a:lvl1pPr algn="l">
              <a:buNone/>
              <a:defRPr sz="2000" b="1"/>
            </a:lvl1pPr>
          </a:lstStyle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26" name="Текст 25"/>
          <p:cNvSpPr>
            <a:spLocks noGrp="1"/>
          </p:cNvSpPr>
          <p:nvPr>
            <p:ph type="body" idx="2"/>
          </p:nvPr>
        </p:nvSpPr>
        <p:spPr>
          <a:xfrm>
            <a:off x="457200" y="609600"/>
            <a:ext cx="3008313" cy="4800600"/>
          </a:xfrm>
        </p:spPr>
        <p:txBody>
          <a:bodyPr/>
          <a:lstStyle>
            <a:lvl1pPr marL="0" indent="0">
              <a:buNone/>
              <a:defRPr sz="1400"/>
            </a:lvl1pPr>
            <a:lvl2pPr>
              <a:buNone/>
              <a:defRPr sz="1200"/>
            </a:lvl2pPr>
            <a:lvl3pPr>
              <a:buNone/>
              <a:defRPr sz="1000"/>
            </a:lvl3pPr>
            <a:lvl4pPr>
              <a:buNone/>
              <a:defRPr sz="900"/>
            </a:lvl4pPr>
            <a:lvl5pPr>
              <a:buNone/>
              <a:defRPr sz="900"/>
            </a:lvl5pPr>
          </a:lstStyle>
          <a:p>
            <a:pPr lvl="0" eaLnBrk="1" latinLnBrk="0" hangingPunct="1"/>
            <a:r>
              <a:rPr kumimoji="0" lang="ru-RU" smtClean="0"/>
              <a:t>Образец текста</a:t>
            </a:r>
          </a:p>
        </p:txBody>
      </p:sp>
      <p:sp>
        <p:nvSpPr>
          <p:cNvPr id="14" name="Содержимое 13"/>
          <p:cNvSpPr>
            <a:spLocks noGrp="1"/>
          </p:cNvSpPr>
          <p:nvPr>
            <p:ph sz="half" idx="1"/>
          </p:nvPr>
        </p:nvSpPr>
        <p:spPr>
          <a:xfrm>
            <a:off x="3575050" y="609600"/>
            <a:ext cx="5340350" cy="4800600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</a:lstStyle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25" name="Дата 2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8E76E9-BD76-4760-82E9-DDA3DDE45D65}" type="datetimeFigureOut">
              <a:rPr lang="ru-RU" smtClean="0"/>
              <a:pPr/>
              <a:t>16.02.2017</a:t>
            </a:fld>
            <a:endParaRPr lang="ru-RU"/>
          </a:p>
        </p:txBody>
      </p:sp>
      <p:sp>
        <p:nvSpPr>
          <p:cNvPr id="29" name="Нижний колонтитул 28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07BCE3B-6DE5-4042-99B3-234974D0515C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Рисунок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" name="Рисунок 12"/>
          <p:cNvSpPr>
            <a:spLocks noGrp="1"/>
          </p:cNvSpPr>
          <p:nvPr>
            <p:ph type="pic" idx="1"/>
          </p:nvPr>
        </p:nvSpPr>
        <p:spPr>
          <a:xfrm>
            <a:off x="3505200" y="616634"/>
            <a:ext cx="5029200" cy="3657600"/>
          </a:xfrm>
          <a:solidFill>
            <a:schemeClr val="bg1"/>
          </a:solidFill>
          <a:ln w="6350">
            <a:solidFill>
              <a:schemeClr val="accent1"/>
            </a:solidFill>
          </a:ln>
          <a:effectLst>
            <a:reflection blurRad="1000" stA="49000" endA="500" endPos="10000" dist="900" dir="5400000" sy="-90000" algn="bl" rotWithShape="0"/>
          </a:effectLst>
        </p:spPr>
        <p:txBody>
          <a:bodyPr/>
          <a:lstStyle>
            <a:lvl1pPr marL="0" indent="0">
              <a:buNone/>
              <a:defRPr sz="3200"/>
            </a:lvl1pPr>
          </a:lstStyle>
          <a:p>
            <a:r>
              <a:rPr kumimoji="0" lang="ru-RU" smtClean="0"/>
              <a:t>Вставка рисунка</a:t>
            </a:r>
            <a:endParaRPr kumimoji="0" lang="en-US" dirty="0"/>
          </a:p>
        </p:txBody>
      </p:sp>
      <p:sp>
        <p:nvSpPr>
          <p:cNvPr id="7" name="Дата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8E76E9-BD76-4760-82E9-DDA3DDE45D65}" type="datetimeFigureOut">
              <a:rPr lang="ru-RU" smtClean="0"/>
              <a:pPr/>
              <a:t>16.02.2017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31" name="Номер слайда 30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07BCE3B-6DE5-4042-99B3-234974D0515C}" type="slidenum">
              <a:rPr lang="ru-RU" smtClean="0"/>
              <a:pPr/>
              <a:t>‹#›</a:t>
            </a:fld>
            <a:endParaRPr lang="ru-RU"/>
          </a:p>
        </p:txBody>
      </p:sp>
      <p:sp>
        <p:nvSpPr>
          <p:cNvPr id="17" name="Заголовок 16"/>
          <p:cNvSpPr>
            <a:spLocks noGrp="1"/>
          </p:cNvSpPr>
          <p:nvPr>
            <p:ph type="title"/>
          </p:nvPr>
        </p:nvSpPr>
        <p:spPr>
          <a:xfrm>
            <a:off x="381000" y="4993760"/>
            <a:ext cx="5867400" cy="522288"/>
          </a:xfrm>
        </p:spPr>
        <p:txBody>
          <a:bodyPr anchor="ctr"/>
          <a:lstStyle>
            <a:lvl1pPr algn="l">
              <a:buNone/>
              <a:defRPr sz="2000" b="1"/>
            </a:lvl1pPr>
          </a:lstStyle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26" name="Текст 25"/>
          <p:cNvSpPr>
            <a:spLocks noGrp="1"/>
          </p:cNvSpPr>
          <p:nvPr>
            <p:ph type="body" sz="half" idx="2"/>
          </p:nvPr>
        </p:nvSpPr>
        <p:spPr>
          <a:xfrm>
            <a:off x="381000" y="5533218"/>
            <a:ext cx="5867400" cy="768350"/>
          </a:xfrm>
        </p:spPr>
        <p:txBody>
          <a:bodyPr lIns="109728" tIns="0"/>
          <a:lstStyle>
            <a:lvl1pPr marL="0" indent="0">
              <a:buNone/>
              <a:defRPr sz="1400"/>
            </a:lvl1pPr>
            <a:lvl2pPr>
              <a:defRPr sz="1200"/>
            </a:lvl2pPr>
            <a:lvl3pPr>
              <a:defRPr sz="1000"/>
            </a:lvl3pPr>
            <a:lvl4pPr>
              <a:defRPr sz="900"/>
            </a:lvl4pPr>
            <a:lvl5pPr>
              <a:defRPr sz="900"/>
            </a:lvl5pPr>
          </a:lstStyle>
          <a:p>
            <a:pPr lvl="0" eaLnBrk="1" latinLnBrk="0" hangingPunct="1"/>
            <a:r>
              <a:rPr kumimoji="0" lang="ru-RU" smtClean="0"/>
              <a:t>Образец текста</a:t>
            </a:r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Заголовок и вертикальный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" name="Вертикальный текст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8E76E9-BD76-4760-82E9-DDA3DDE45D65}" type="datetimeFigureOut">
              <a:rPr lang="ru-RU" smtClean="0"/>
              <a:pPr/>
              <a:t>16.02.2017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07BCE3B-6DE5-4042-99B3-234974D0515C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vertTitleAndTx" preserve="1">
  <p:cSld name="Вертикальный заголовок и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Вертикальный заголовок 1"/>
          <p:cNvSpPr>
            <a:spLocks noGrp="1"/>
          </p:cNvSpPr>
          <p:nvPr>
            <p:ph type="title" orient="vert"/>
          </p:nvPr>
        </p:nvSpPr>
        <p:spPr>
          <a:xfrm>
            <a:off x="6858000" y="549276"/>
            <a:ext cx="1828800" cy="5851525"/>
          </a:xfrm>
        </p:spPr>
        <p:txBody>
          <a:bodyPr vert="eaVert"/>
          <a:lstStyle/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" name="Вертикальный текст 2"/>
          <p:cNvSpPr>
            <a:spLocks noGrp="1"/>
          </p:cNvSpPr>
          <p:nvPr>
            <p:ph type="body" orient="vert" idx="1"/>
          </p:nvPr>
        </p:nvSpPr>
        <p:spPr>
          <a:xfrm>
            <a:off x="457200" y="549276"/>
            <a:ext cx="6248400" cy="5851525"/>
          </a:xfrm>
        </p:spPr>
        <p:txBody>
          <a:bodyPr vert="eaVert"/>
          <a:lstStyle/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8E76E9-BD76-4760-82E9-DDA3DDE45D65}" type="datetimeFigureOut">
              <a:rPr lang="ru-RU" smtClean="0"/>
              <a:pPr/>
              <a:t>16.02.2017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07BCE3B-6DE5-4042-99B3-234974D0515C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3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Прямая соединительная линия 6"/>
          <p:cNvSpPr>
            <a:spLocks noChangeShapeType="1"/>
          </p:cNvSpPr>
          <p:nvPr/>
        </p:nvSpPr>
        <p:spPr bwMode="auto">
          <a:xfrm>
            <a:off x="514350" y="1050898"/>
            <a:ext cx="8629650" cy="2381"/>
          </a:xfrm>
          <a:prstGeom prst="line">
            <a:avLst/>
          </a:prstGeom>
          <a:noFill/>
          <a:ln w="9525" cap="flat" cmpd="sng" algn="ctr">
            <a:gradFill flip="none" rotWithShape="1">
              <a:gsLst>
                <a:gs pos="0">
                  <a:schemeClr val="accent1">
                    <a:alpha val="0"/>
                  </a:schemeClr>
                </a:gs>
                <a:gs pos="17000">
                  <a:schemeClr val="accent1"/>
                </a:gs>
                <a:gs pos="100000">
                  <a:schemeClr val="accent1"/>
                </a:gs>
              </a:gsLst>
              <a:lin ang="0" scaled="1"/>
              <a:tileRect/>
            </a:gra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kumimoji="0" lang="en-US"/>
          </a:p>
        </p:txBody>
      </p:sp>
      <p:sp>
        <p:nvSpPr>
          <p:cNvPr id="8" name="Текст 7"/>
          <p:cNvSpPr>
            <a:spLocks noGrp="1"/>
          </p:cNvSpPr>
          <p:nvPr>
            <p:ph type="body" idx="1"/>
          </p:nvPr>
        </p:nvSpPr>
        <p:spPr>
          <a:xfrm>
            <a:off x="304800" y="1554162"/>
            <a:ext cx="8686800" cy="4525963"/>
          </a:xfrm>
          <a:prstGeom prst="rect">
            <a:avLst/>
          </a:prstGeom>
        </p:spPr>
        <p:txBody>
          <a:bodyPr vert="horz">
            <a:normAutofit/>
          </a:bodyPr>
          <a:lstStyle/>
          <a:p>
            <a:pPr lvl="0" eaLnBrk="1" latinLnBrk="0" hangingPunct="1"/>
            <a:r>
              <a:rPr kumimoji="0" lang="ru-RU" smtClean="0"/>
              <a:t>Образец текста</a:t>
            </a:r>
          </a:p>
          <a:p>
            <a:pPr lvl="1" eaLnBrk="1" latinLnBrk="0" hangingPunct="1"/>
            <a:r>
              <a:rPr kumimoji="0" lang="ru-RU" smtClean="0"/>
              <a:t>Второй уровень</a:t>
            </a:r>
          </a:p>
          <a:p>
            <a:pPr lvl="2" eaLnBrk="1" latinLnBrk="0" hangingPunct="1"/>
            <a:r>
              <a:rPr kumimoji="0" lang="ru-RU" smtClean="0"/>
              <a:t>Третий уровень</a:t>
            </a:r>
          </a:p>
          <a:p>
            <a:pPr lvl="3" eaLnBrk="1" latinLnBrk="0" hangingPunct="1"/>
            <a:r>
              <a:rPr kumimoji="0" lang="ru-RU" smtClean="0"/>
              <a:t>Четвертый уровень</a:t>
            </a:r>
          </a:p>
          <a:p>
            <a:pPr lvl="4" eaLnBrk="1" latinLnBrk="0" hangingPunct="1"/>
            <a:r>
              <a:rPr kumimoji="0" lang="ru-RU" smtClean="0"/>
              <a:t>Пятый уровень</a:t>
            </a:r>
            <a:endParaRPr kumimoji="0" lang="en-US"/>
          </a:p>
        </p:txBody>
      </p:sp>
      <p:sp>
        <p:nvSpPr>
          <p:cNvPr id="11" name="Дата 10"/>
          <p:cNvSpPr>
            <a:spLocks noGrp="1"/>
          </p:cNvSpPr>
          <p:nvPr>
            <p:ph type="dt" sz="half" idx="2"/>
          </p:nvPr>
        </p:nvSpPr>
        <p:spPr>
          <a:xfrm>
            <a:off x="6477000" y="76200"/>
            <a:ext cx="2514600" cy="288925"/>
          </a:xfrm>
          <a:prstGeom prst="rect">
            <a:avLst/>
          </a:prstGeom>
        </p:spPr>
        <p:txBody>
          <a:bodyPr vert="horz"/>
          <a:lstStyle>
            <a:lvl1pPr algn="l" eaLnBrk="1" latinLnBrk="0" hangingPunct="1">
              <a:defRPr kumimoji="0" sz="1200">
                <a:solidFill>
                  <a:schemeClr val="accent1">
                    <a:shade val="75000"/>
                  </a:schemeClr>
                </a:solidFill>
              </a:defRPr>
            </a:lvl1pPr>
          </a:lstStyle>
          <a:p>
            <a:fld id="{F08E76E9-BD76-4760-82E9-DDA3DDE45D65}" type="datetimeFigureOut">
              <a:rPr lang="ru-RU" smtClean="0"/>
              <a:pPr/>
              <a:t>16.02.2017</a:t>
            </a:fld>
            <a:endParaRPr lang="ru-RU"/>
          </a:p>
        </p:txBody>
      </p:sp>
      <p:sp>
        <p:nvSpPr>
          <p:cNvPr id="28" name="Нижний колонтитул 27"/>
          <p:cNvSpPr>
            <a:spLocks noGrp="1"/>
          </p:cNvSpPr>
          <p:nvPr>
            <p:ph type="ftr" sz="quarter" idx="3"/>
          </p:nvPr>
        </p:nvSpPr>
        <p:spPr>
          <a:xfrm>
            <a:off x="3124200" y="76200"/>
            <a:ext cx="3352800" cy="288925"/>
          </a:xfrm>
          <a:prstGeom prst="rect">
            <a:avLst/>
          </a:prstGeom>
        </p:spPr>
        <p:txBody>
          <a:bodyPr vert="horz"/>
          <a:lstStyle>
            <a:lvl1pPr algn="r" eaLnBrk="1" latinLnBrk="0" hangingPunct="1">
              <a:defRPr kumimoji="0" sz="1200">
                <a:solidFill>
                  <a:schemeClr val="accent1">
                    <a:shade val="75000"/>
                  </a:schemeClr>
                </a:solidFill>
              </a:defRPr>
            </a:lvl1pPr>
          </a:lstStyle>
          <a:p>
            <a:endParaRPr lang="ru-RU"/>
          </a:p>
        </p:txBody>
      </p:sp>
      <p:sp>
        <p:nvSpPr>
          <p:cNvPr id="5" name="Номер слайда 4"/>
          <p:cNvSpPr>
            <a:spLocks noGrp="1"/>
          </p:cNvSpPr>
          <p:nvPr>
            <p:ph type="sldNum" sz="quarter" idx="4"/>
          </p:nvPr>
        </p:nvSpPr>
        <p:spPr>
          <a:xfrm>
            <a:off x="8229600" y="6477000"/>
            <a:ext cx="762000" cy="244475"/>
          </a:xfrm>
          <a:prstGeom prst="rect">
            <a:avLst/>
          </a:prstGeom>
        </p:spPr>
        <p:txBody>
          <a:bodyPr vert="horz"/>
          <a:lstStyle>
            <a:lvl1pPr algn="r" eaLnBrk="1" latinLnBrk="0" hangingPunct="1">
              <a:defRPr kumimoji="0" sz="1200">
                <a:solidFill>
                  <a:schemeClr val="accent1">
                    <a:shade val="75000"/>
                  </a:schemeClr>
                </a:solidFill>
              </a:defRPr>
            </a:lvl1pPr>
          </a:lstStyle>
          <a:p>
            <a:fld id="{807BCE3B-6DE5-4042-99B3-234974D0515C}" type="slidenum">
              <a:rPr lang="ru-RU" smtClean="0"/>
              <a:pPr/>
              <a:t>‹#›</a:t>
            </a:fld>
            <a:endParaRPr lang="ru-RU"/>
          </a:p>
        </p:txBody>
      </p:sp>
      <p:sp>
        <p:nvSpPr>
          <p:cNvPr id="10" name="Заголовок 9"/>
          <p:cNvSpPr>
            <a:spLocks noGrp="1"/>
          </p:cNvSpPr>
          <p:nvPr>
            <p:ph type="title"/>
          </p:nvPr>
        </p:nvSpPr>
        <p:spPr>
          <a:xfrm>
            <a:off x="304800" y="457200"/>
            <a:ext cx="8686800" cy="838200"/>
          </a:xfrm>
          <a:prstGeom prst="rect">
            <a:avLst/>
          </a:prstGeom>
        </p:spPr>
        <p:txBody>
          <a:bodyPr vert="horz" anchor="ctr">
            <a:normAutofit/>
          </a:bodyPr>
          <a:lstStyle/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9" name="Прямая соединительная линия 8"/>
          <p:cNvSpPr>
            <a:spLocks noChangeShapeType="1"/>
          </p:cNvSpPr>
          <p:nvPr/>
        </p:nvSpPr>
        <p:spPr bwMode="auto">
          <a:xfrm>
            <a:off x="514350" y="1050898"/>
            <a:ext cx="8629650" cy="2381"/>
          </a:xfrm>
          <a:prstGeom prst="line">
            <a:avLst/>
          </a:prstGeom>
          <a:noFill/>
          <a:ln w="9525" cap="flat" cmpd="sng" algn="ctr">
            <a:gradFill flip="none" rotWithShape="1">
              <a:gsLst>
                <a:gs pos="0">
                  <a:schemeClr val="accent1">
                    <a:alpha val="0"/>
                  </a:schemeClr>
                </a:gs>
                <a:gs pos="17000">
                  <a:schemeClr val="accent1"/>
                </a:gs>
                <a:gs pos="100000">
                  <a:schemeClr val="accent1"/>
                </a:gs>
              </a:gsLst>
              <a:lin ang="0" scaled="1"/>
              <a:tileRect/>
            </a:gra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kumimoji="0" lang="en-US"/>
          </a:p>
        </p:txBody>
      </p:sp>
      <p:sp>
        <p:nvSpPr>
          <p:cNvPr id="12" name="Прямая соединительная линия 11"/>
          <p:cNvSpPr>
            <a:spLocks noChangeShapeType="1"/>
          </p:cNvSpPr>
          <p:nvPr/>
        </p:nvSpPr>
        <p:spPr bwMode="auto">
          <a:xfrm>
            <a:off x="514350" y="1057986"/>
            <a:ext cx="8629650" cy="2381"/>
          </a:xfrm>
          <a:prstGeom prst="line">
            <a:avLst/>
          </a:prstGeom>
          <a:noFill/>
          <a:ln w="9525" cap="flat" cmpd="sng" algn="ctr">
            <a:gradFill flip="none" rotWithShape="1">
              <a:gsLst>
                <a:gs pos="0">
                  <a:schemeClr val="accent1">
                    <a:alpha val="0"/>
                  </a:schemeClr>
                </a:gs>
                <a:gs pos="17000">
                  <a:schemeClr val="accent1"/>
                </a:gs>
                <a:gs pos="100000">
                  <a:schemeClr val="accent1"/>
                </a:gs>
              </a:gsLst>
              <a:lin ang="0" scaled="1"/>
              <a:tileRect/>
            </a:gra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kumimoji="0"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757" r:id="rId1"/>
    <p:sldLayoutId id="2147483758" r:id="rId2"/>
    <p:sldLayoutId id="2147483759" r:id="rId3"/>
    <p:sldLayoutId id="2147483760" r:id="rId4"/>
    <p:sldLayoutId id="2147483761" r:id="rId5"/>
    <p:sldLayoutId id="2147483762" r:id="rId6"/>
    <p:sldLayoutId id="2147483763" r:id="rId7"/>
    <p:sldLayoutId id="2147483764" r:id="rId8"/>
    <p:sldLayoutId id="2147483765" r:id="rId9"/>
    <p:sldLayoutId id="2147483766" r:id="rId10"/>
    <p:sldLayoutId id="2147483767" r:id="rId11"/>
  </p:sldLayoutIdLst>
  <p:txStyles>
    <p:titleStyle>
      <a:lvl1pPr algn="l" rtl="0" eaLnBrk="1" latinLnBrk="0" hangingPunct="1">
        <a:spcBef>
          <a:spcPct val="0"/>
        </a:spcBef>
        <a:buNone/>
        <a:defRPr kumimoji="0" sz="3600" kern="1200" cap="all" baseline="0">
          <a:solidFill>
            <a:schemeClr val="tx2"/>
          </a:solidFill>
          <a:effectLst>
            <a:reflection blurRad="12700" stA="48000" endA="300" endPos="55000" dir="5400000" sy="-90000" algn="bl" rotWithShape="0"/>
          </a:effectLst>
          <a:latin typeface="+mj-lt"/>
          <a:ea typeface="+mj-ea"/>
          <a:cs typeface="+mj-cs"/>
        </a:defRPr>
      </a:lvl1pPr>
    </p:titleStyle>
    <p:bodyStyle>
      <a:lvl1pPr marL="342900" indent="-342900" algn="l" rtl="0" eaLnBrk="1" latinLnBrk="0" hangingPunct="1">
        <a:spcBef>
          <a:spcPct val="20000"/>
        </a:spcBef>
        <a:buClr>
          <a:schemeClr val="accent1"/>
        </a:buClr>
        <a:buSzPct val="70000"/>
        <a:buFont typeface="Wingdings 2"/>
        <a:buChar char=""/>
        <a:defRPr kumimoji="0" sz="3200" kern="1200">
          <a:solidFill>
            <a:schemeClr val="tx2"/>
          </a:solidFill>
          <a:latin typeface="+mn-lt"/>
          <a:ea typeface="+mn-ea"/>
          <a:cs typeface="+mn-cs"/>
        </a:defRPr>
      </a:lvl1pPr>
      <a:lvl2pPr marL="742950" indent="-285750" algn="l" rtl="0" eaLnBrk="1" latinLnBrk="0" hangingPunct="1">
        <a:spcBef>
          <a:spcPct val="20000"/>
        </a:spcBef>
        <a:buClr>
          <a:schemeClr val="accent1"/>
        </a:buClr>
        <a:buSzPct val="70000"/>
        <a:buFont typeface="Wingdings 2"/>
        <a:buChar char=""/>
        <a:defRPr kumimoji="0" sz="2800" kern="1200">
          <a:solidFill>
            <a:schemeClr val="tx2"/>
          </a:solidFill>
          <a:latin typeface="+mn-lt"/>
          <a:ea typeface="+mn-ea"/>
          <a:cs typeface="+mn-cs"/>
        </a:defRPr>
      </a:lvl2pPr>
      <a:lvl3pPr marL="1143000" indent="-228600" algn="l" rtl="0" eaLnBrk="1" latinLnBrk="0" hangingPunct="1">
        <a:spcBef>
          <a:spcPct val="20000"/>
        </a:spcBef>
        <a:buClr>
          <a:schemeClr val="accent1"/>
        </a:buClr>
        <a:buSzPct val="70000"/>
        <a:buFont typeface="Wingdings 2"/>
        <a:buChar char=""/>
        <a:defRPr kumimoji="0" sz="2400" kern="1200">
          <a:solidFill>
            <a:schemeClr val="tx2"/>
          </a:solidFill>
          <a:latin typeface="+mn-lt"/>
          <a:ea typeface="+mn-ea"/>
          <a:cs typeface="+mn-cs"/>
        </a:defRPr>
      </a:lvl3pPr>
      <a:lvl4pPr marL="1600200" indent="-228600" algn="l" rtl="0" eaLnBrk="1" latinLnBrk="0" hangingPunct="1">
        <a:spcBef>
          <a:spcPct val="20000"/>
        </a:spcBef>
        <a:buClr>
          <a:schemeClr val="accent1"/>
        </a:buClr>
        <a:buSzPct val="70000"/>
        <a:buFont typeface="Wingdings 2"/>
        <a:buChar char=""/>
        <a:defRPr kumimoji="0" sz="2000" kern="1200">
          <a:solidFill>
            <a:schemeClr val="tx2"/>
          </a:solidFill>
          <a:latin typeface="+mn-lt"/>
          <a:ea typeface="+mn-ea"/>
          <a:cs typeface="+mn-cs"/>
        </a:defRPr>
      </a:lvl4pPr>
      <a:lvl5pPr marL="2057400" indent="-228600" algn="l" rtl="0" eaLnBrk="1" latinLnBrk="0" hangingPunct="1">
        <a:spcBef>
          <a:spcPct val="20000"/>
        </a:spcBef>
        <a:buClr>
          <a:schemeClr val="accent1"/>
        </a:buClr>
        <a:buSzPct val="60000"/>
        <a:buFont typeface="Wingdings 2"/>
        <a:buChar char=""/>
        <a:defRPr kumimoji="0" sz="1800" kern="1200">
          <a:solidFill>
            <a:schemeClr val="tx2"/>
          </a:solidFill>
          <a:latin typeface="+mn-lt"/>
          <a:ea typeface="+mn-ea"/>
          <a:cs typeface="+mn-cs"/>
        </a:defRPr>
      </a:lvl5pPr>
      <a:lvl6pPr marL="2514600" indent="-228600" algn="l" rtl="0" eaLnBrk="1" latinLnBrk="0" hangingPunct="1">
        <a:spcBef>
          <a:spcPct val="20000"/>
        </a:spcBef>
        <a:buClr>
          <a:schemeClr val="accent1"/>
        </a:buClr>
        <a:buSzPct val="60000"/>
        <a:buFont typeface="Wingdings 2"/>
        <a:buChar char=""/>
        <a:defRPr kumimoji="0" sz="1800" kern="1200">
          <a:solidFill>
            <a:schemeClr val="tx2"/>
          </a:solidFill>
          <a:latin typeface="+mn-lt"/>
          <a:ea typeface="+mn-ea"/>
          <a:cs typeface="+mn-cs"/>
        </a:defRPr>
      </a:lvl6pPr>
      <a:lvl7pPr marL="2971800" indent="-228600" algn="l" rtl="0" eaLnBrk="1" latinLnBrk="0" hangingPunct="1">
        <a:spcBef>
          <a:spcPct val="20000"/>
        </a:spcBef>
        <a:buClr>
          <a:schemeClr val="accent1"/>
        </a:buClr>
        <a:buSzPct val="60000"/>
        <a:buFont typeface="Wingdings 2"/>
        <a:buChar char=""/>
        <a:defRPr kumimoji="0" sz="1600" kern="1200">
          <a:solidFill>
            <a:schemeClr val="tx2"/>
          </a:solidFill>
          <a:latin typeface="+mn-lt"/>
          <a:ea typeface="+mn-ea"/>
          <a:cs typeface="+mn-cs"/>
        </a:defRPr>
      </a:lvl7pPr>
      <a:lvl8pPr marL="3429000" indent="-228600" algn="l" rtl="0" eaLnBrk="1" latinLnBrk="0" hangingPunct="1">
        <a:spcBef>
          <a:spcPct val="20000"/>
        </a:spcBef>
        <a:buClr>
          <a:schemeClr val="accent1"/>
        </a:buClr>
        <a:buSzPct val="60000"/>
        <a:buFont typeface="Wingdings 2"/>
        <a:buChar char=""/>
        <a:defRPr kumimoji="0" sz="1600" kern="1200" baseline="0">
          <a:solidFill>
            <a:schemeClr val="tx2"/>
          </a:solidFill>
          <a:latin typeface="+mn-lt"/>
          <a:ea typeface="+mn-ea"/>
          <a:cs typeface="+mn-cs"/>
        </a:defRPr>
      </a:lvl8pPr>
      <a:lvl9pPr marL="3886200" indent="-228600" algn="l" rtl="0" eaLnBrk="1" latinLnBrk="0" hangingPunct="1">
        <a:spcBef>
          <a:spcPct val="20000"/>
        </a:spcBef>
        <a:buClr>
          <a:schemeClr val="accent1"/>
        </a:buClr>
        <a:buSzPct val="60000"/>
        <a:buFont typeface="Wingdings 2"/>
        <a:buChar char=""/>
        <a:defRPr kumimoji="0" sz="1400" kern="1200" baseline="0">
          <a:solidFill>
            <a:schemeClr val="tx2"/>
          </a:solidFill>
          <a:latin typeface="+mn-lt"/>
          <a:ea typeface="+mn-ea"/>
          <a:cs typeface="+mn-cs"/>
        </a:defRPr>
      </a:lvl9pPr>
    </p:bodyStyle>
    <p:otherStyle>
      <a:lvl1pPr marL="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jpeg"/><Relationship Id="rId2" Type="http://schemas.openxmlformats.org/officeDocument/2006/relationships/image" Target="../media/image4.jpe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6.jpeg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jpeg"/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jpeg"/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jpeg"/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jpeg"/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jpeg"/><Relationship Id="rId2" Type="http://schemas.openxmlformats.org/officeDocument/2006/relationships/image" Target="../media/image11.jpeg"/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jpeg"/><Relationship Id="rId2" Type="http://schemas.openxmlformats.org/officeDocument/2006/relationships/image" Target="../media/image13.jpeg"/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ctrTitle"/>
          </p:nvPr>
        </p:nvSpPr>
        <p:spPr>
          <a:xfrm>
            <a:off x="785786" y="357166"/>
            <a:ext cx="7772400" cy="1470025"/>
          </a:xfrm>
        </p:spPr>
        <p:txBody>
          <a:bodyPr>
            <a:normAutofit/>
          </a:bodyPr>
          <a:lstStyle/>
          <a:p>
            <a:r>
              <a:rPr lang="ru-RU" sz="4000" b="1" i="1" dirty="0" smtClean="0">
                <a:solidFill>
                  <a:srgbClr val="C00000"/>
                </a:solidFill>
              </a:rPr>
              <a:t>Норма и отклонение в развитии детей 5-7 лет.</a:t>
            </a:r>
            <a:endParaRPr lang="ru-RU" sz="4000" b="1" i="1" dirty="0">
              <a:solidFill>
                <a:srgbClr val="C00000"/>
              </a:solidFill>
            </a:endParaRPr>
          </a:p>
        </p:txBody>
      </p:sp>
      <p:sp>
        <p:nvSpPr>
          <p:cNvPr id="3" name="Подзаголовок 2"/>
          <p:cNvSpPr>
            <a:spLocks noGrp="1"/>
          </p:cNvSpPr>
          <p:nvPr>
            <p:ph type="subTitle" idx="1"/>
          </p:nvPr>
        </p:nvSpPr>
        <p:spPr>
          <a:xfrm>
            <a:off x="2428860" y="3857628"/>
            <a:ext cx="6400800" cy="1752600"/>
          </a:xfrm>
        </p:spPr>
        <p:txBody>
          <a:bodyPr>
            <a:normAutofit/>
          </a:bodyPr>
          <a:lstStyle/>
          <a:p>
            <a:pPr algn="r"/>
            <a:r>
              <a:rPr lang="ru-RU" sz="1600" dirty="0">
                <a:solidFill>
                  <a:schemeClr val="tx1"/>
                </a:solidFill>
              </a:rPr>
              <a:t>п</a:t>
            </a:r>
            <a:r>
              <a:rPr lang="ru-RU" sz="1600" dirty="0" smtClean="0">
                <a:solidFill>
                  <a:schemeClr val="tx1"/>
                </a:solidFill>
              </a:rPr>
              <a:t>одготовила</a:t>
            </a:r>
          </a:p>
          <a:p>
            <a:pPr algn="r"/>
            <a:r>
              <a:rPr lang="ru-RU" sz="1600" dirty="0" smtClean="0">
                <a:solidFill>
                  <a:schemeClr val="tx1"/>
                </a:solidFill>
              </a:rPr>
              <a:t>педагог-психолог 1-й</a:t>
            </a:r>
          </a:p>
          <a:p>
            <a:pPr algn="r"/>
            <a:r>
              <a:rPr lang="ru-RU" sz="1600" dirty="0">
                <a:solidFill>
                  <a:schemeClr val="tx1"/>
                </a:solidFill>
              </a:rPr>
              <a:t>к</a:t>
            </a:r>
            <a:r>
              <a:rPr lang="ru-RU" sz="1600" dirty="0" smtClean="0">
                <a:solidFill>
                  <a:schemeClr val="tx1"/>
                </a:solidFill>
              </a:rPr>
              <a:t>валификационной категории</a:t>
            </a:r>
          </a:p>
          <a:p>
            <a:pPr algn="r"/>
            <a:r>
              <a:rPr lang="ru-RU" sz="1600" dirty="0" smtClean="0">
                <a:solidFill>
                  <a:schemeClr val="tx1"/>
                </a:solidFill>
              </a:rPr>
              <a:t>МБДОУ </a:t>
            </a:r>
            <a:r>
              <a:rPr lang="ru-RU" sz="1600" dirty="0" err="1" smtClean="0">
                <a:solidFill>
                  <a:schemeClr val="tx1"/>
                </a:solidFill>
              </a:rPr>
              <a:t>д</a:t>
            </a:r>
            <a:r>
              <a:rPr lang="ru-RU" sz="1600" dirty="0" smtClean="0">
                <a:solidFill>
                  <a:schemeClr val="tx1"/>
                </a:solidFill>
              </a:rPr>
              <a:t>/с №13 «Сказка»</a:t>
            </a:r>
          </a:p>
          <a:p>
            <a:pPr algn="r"/>
            <a:r>
              <a:rPr lang="ru-RU" sz="1600" dirty="0" smtClean="0">
                <a:solidFill>
                  <a:schemeClr val="tx1"/>
                </a:solidFill>
              </a:rPr>
              <a:t>Чекалина Лариса Владимировна</a:t>
            </a:r>
          </a:p>
          <a:p>
            <a:pPr algn="r"/>
            <a:endParaRPr lang="ru-RU" sz="1600" dirty="0">
              <a:solidFill>
                <a:schemeClr val="tx1"/>
              </a:solidFill>
            </a:endParaRPr>
          </a:p>
        </p:txBody>
      </p:sp>
      <p:pic>
        <p:nvPicPr>
          <p:cNvPr id="1026" name="Picture 2" descr="C:\Users\Сказка\Desktop\1439138439gwwe.jpg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214282" y="2643182"/>
            <a:ext cx="5473422" cy="3290895"/>
          </a:xfrm>
          <a:prstGeom prst="rect">
            <a:avLst/>
          </a:prstGeom>
          <a:noFill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ru-RU" sz="4000" b="1" i="1" dirty="0" smtClean="0">
                <a:solidFill>
                  <a:srgbClr val="C00000"/>
                </a:solidFill>
              </a:rPr>
              <a:t>Понятие нормы</a:t>
            </a:r>
            <a:endParaRPr lang="ru-RU" sz="4000" b="1" i="1" dirty="0">
              <a:solidFill>
                <a:srgbClr val="C00000"/>
              </a:solidFill>
            </a:endParaRPr>
          </a:p>
        </p:txBody>
      </p:sp>
      <p:sp>
        <p:nvSpPr>
          <p:cNvPr id="3" name="Содержимое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r>
              <a:rPr lang="ru-RU" sz="1600" b="1" u="sng" dirty="0"/>
              <a:t>Норма</a:t>
            </a:r>
            <a:r>
              <a:rPr lang="ru-RU" sz="1600" dirty="0"/>
              <a:t> – уровень психосоциального развития человека, которое соответствует количественным показателям, полученным при обследовании группы популяции людей того же возраста, пола, культуры.</a:t>
            </a:r>
          </a:p>
          <a:p>
            <a:endParaRPr lang="ru-RU" dirty="0"/>
          </a:p>
        </p:txBody>
      </p:sp>
      <p:pic>
        <p:nvPicPr>
          <p:cNvPr id="2050" name="Picture 2" descr="C:\Users\Сказка\Desktop\igrov.studiya.jpg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2571736" y="4419363"/>
            <a:ext cx="3667124" cy="2438637"/>
          </a:xfrm>
          <a:prstGeom prst="rect">
            <a:avLst/>
          </a:prstGeom>
          <a:noFill/>
        </p:spPr>
      </p:pic>
      <p:pic>
        <p:nvPicPr>
          <p:cNvPr id="2051" name="Picture 3" descr="C:\Users\Сказка\Desktop\baby5_00001.jpg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5317613" y="2357431"/>
            <a:ext cx="3112018" cy="2428892"/>
          </a:xfrm>
          <a:prstGeom prst="rect">
            <a:avLst/>
          </a:prstGeom>
          <a:noFill/>
        </p:spPr>
      </p:pic>
      <p:pic>
        <p:nvPicPr>
          <p:cNvPr id="2052" name="Picture 4" descr="C:\Users\Сказка\Desktop\9.jpg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642910" y="2571744"/>
            <a:ext cx="3333742" cy="2000264"/>
          </a:xfrm>
          <a:prstGeom prst="rect">
            <a:avLst/>
          </a:prstGeom>
          <a:noFill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28596" y="714356"/>
            <a:ext cx="8229600" cy="1143000"/>
          </a:xfrm>
        </p:spPr>
        <p:txBody>
          <a:bodyPr>
            <a:normAutofit fontScale="90000"/>
          </a:bodyPr>
          <a:lstStyle/>
          <a:p>
            <a:r>
              <a:rPr lang="ru-RU" sz="3600" b="1" i="1" cap="all" dirty="0" smtClean="0">
                <a:solidFill>
                  <a:srgbClr val="C00000"/>
                </a:solidFill>
              </a:rPr>
              <a:t>ОПРЕДЕЛЕНИЕ НОРМЫ В РАЗВИТИИ РЕБЕНКА</a:t>
            </a:r>
            <a:r>
              <a:rPr lang="ru-RU" dirty="0" smtClean="0"/>
              <a:t/>
            </a:r>
            <a:br>
              <a:rPr lang="ru-RU" dirty="0" smtClean="0"/>
            </a:br>
            <a:endParaRPr lang="ru-RU" dirty="0"/>
          </a:p>
        </p:txBody>
      </p:sp>
      <p:sp>
        <p:nvSpPr>
          <p:cNvPr id="3" name="Содержимое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pPr lvl="0"/>
            <a:r>
              <a:rPr lang="ru-RU" sz="2300" dirty="0" smtClean="0"/>
              <a:t>Его </a:t>
            </a:r>
            <a:r>
              <a:rPr lang="ru-RU" sz="2300" dirty="0" smtClean="0"/>
              <a:t>уровень развития соответствует большинству ровесникам, среди которых он растет.</a:t>
            </a:r>
          </a:p>
          <a:p>
            <a:pPr lvl="0"/>
            <a:r>
              <a:rPr lang="ru-RU" sz="2300" dirty="0" smtClean="0"/>
              <a:t>Его поведение соответствует требованиям общества: ребенок не асоциален.</a:t>
            </a:r>
          </a:p>
          <a:p>
            <a:pPr lvl="0"/>
            <a:r>
              <a:rPr lang="ru-RU" sz="2300" dirty="0" smtClean="0"/>
              <a:t>Он развивается соответственно индивидуальным наклонностям, при этом четко преодолевает негативные влияния как со стороны своего организма, так и окружающей среды.</a:t>
            </a:r>
          </a:p>
          <a:p>
            <a:endParaRPr lang="ru-RU" sz="2300" dirty="0" smtClean="0"/>
          </a:p>
          <a:p>
            <a:endParaRPr lang="ru-RU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785794"/>
            <a:ext cx="8229600" cy="631844"/>
          </a:xfrm>
        </p:spPr>
        <p:txBody>
          <a:bodyPr>
            <a:normAutofit fontScale="90000"/>
          </a:bodyPr>
          <a:lstStyle/>
          <a:p>
            <a:r>
              <a:rPr lang="ru-RU" sz="3600" b="1" i="1" dirty="0">
                <a:solidFill>
                  <a:srgbClr val="C00000"/>
                </a:solidFill>
              </a:rPr>
              <a:t>ВОЗРАСТНЫЕ НОРМЫ РАЗВИТИЯ ДЕТЕЙ ОТ 5 ДО 6 ЛЕТ</a:t>
            </a:r>
            <a:r>
              <a:rPr lang="ru-RU" sz="4000" dirty="0">
                <a:solidFill>
                  <a:srgbClr val="C00000"/>
                </a:solidFill>
              </a:rPr>
              <a:t/>
            </a:r>
            <a:br>
              <a:rPr lang="ru-RU" sz="4000" dirty="0">
                <a:solidFill>
                  <a:srgbClr val="C00000"/>
                </a:solidFill>
              </a:rPr>
            </a:br>
            <a:endParaRPr lang="ru-RU" sz="4000" b="1" i="1" dirty="0">
              <a:solidFill>
                <a:srgbClr val="C00000"/>
              </a:solidFill>
            </a:endParaRPr>
          </a:p>
        </p:txBody>
      </p:sp>
      <p:sp>
        <p:nvSpPr>
          <p:cNvPr id="3" name="Содержимое 2"/>
          <p:cNvSpPr>
            <a:spLocks noGrp="1"/>
          </p:cNvSpPr>
          <p:nvPr>
            <p:ph idx="1"/>
          </p:nvPr>
        </p:nvSpPr>
        <p:spPr/>
        <p:txBody>
          <a:bodyPr>
            <a:normAutofit fontScale="55000" lnSpcReduction="20000"/>
          </a:bodyPr>
          <a:lstStyle/>
          <a:p>
            <a:r>
              <a:rPr lang="ru-RU" b="1" i="1" u="sng" dirty="0"/>
              <a:t>ОБЩАЯ МОТОРИКА:</a:t>
            </a:r>
          </a:p>
          <a:p>
            <a:r>
              <a:rPr lang="ru-RU" dirty="0"/>
              <a:t>Хорошо прыгает, бегает, прыгает через веревочку, прыгает попеременно на одной и другой ноге, бегает на носках. Катается на двухколесном велосипеде, на коньках.</a:t>
            </a:r>
          </a:p>
          <a:p>
            <a:r>
              <a:rPr lang="ru-RU" b="1" i="1" u="sng" dirty="0"/>
              <a:t>ЗРИТЕЛЬНО-ДВИГАТЕЛЬНАЯ КООРДИНАЦИЯ:</a:t>
            </a:r>
          </a:p>
          <a:p>
            <a:r>
              <a:rPr lang="ru-RU" dirty="0"/>
              <a:t>Аккуратно вырезает картинки. Пишет буквы и числа. Дополняет недостающие детали к картинке. Бьет молотком по гвоздю. Воспроизводит геометрические фигуры по образцу. Обводит рисунки по контуру, заштриховывает фигуры.</a:t>
            </a:r>
          </a:p>
          <a:p>
            <a:r>
              <a:rPr lang="ru-RU" b="1" i="1" u="sng" dirty="0"/>
              <a:t>РЕЧЕВОЕ РАЗВИТИЕ:</a:t>
            </a:r>
          </a:p>
          <a:p>
            <a:r>
              <a:rPr lang="ru-RU" dirty="0"/>
              <a:t>Использует в речи синонимы, антонимы; слова, обозначающие материалы, из которых сделаны предметы (бумажный, деревянный и т. д.). К 6 годам знает и умеет писать печатные буквы алфавита. Определяет количество слогов в словах, количество звуков в словах, определяет место звука в слове (начало, середина, конец слова). Определяет ударные слоги, гласные. Понимает значение слов звук, слог, слово. Различает гласные и согласные звуки (буквы), твердые и мягкие согласные. Выразительно рассказывает стихотворения, пересказывает небольшие рассказы</a:t>
            </a:r>
            <a:r>
              <a:rPr lang="ru-RU" dirty="0" smtClean="0"/>
              <a:t>.</a:t>
            </a:r>
            <a:endParaRPr lang="ru-RU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Заголовок 1"/>
          <p:cNvSpPr>
            <a:spLocks noGrp="1"/>
          </p:cNvSpPr>
          <p:nvPr>
            <p:ph type="title"/>
          </p:nvPr>
        </p:nvSpPr>
        <p:spPr>
          <a:xfrm>
            <a:off x="714348" y="357166"/>
            <a:ext cx="8229600" cy="1143000"/>
          </a:xfrm>
        </p:spPr>
        <p:txBody>
          <a:bodyPr>
            <a:normAutofit fontScale="90000"/>
          </a:bodyPr>
          <a:lstStyle/>
          <a:p>
            <a:r>
              <a:rPr lang="ru-RU" sz="3600" b="1" i="1" dirty="0">
                <a:solidFill>
                  <a:srgbClr val="C00000"/>
                </a:solidFill>
              </a:rPr>
              <a:t>ВОЗРАСТНЫЕ НОРМЫ РАЗВИТИЯ ДЕТЕЙ ОТ 5 ДО 6 ЛЕТ</a:t>
            </a:r>
            <a:r>
              <a:rPr lang="ru-RU" sz="4000" dirty="0">
                <a:solidFill>
                  <a:srgbClr val="C00000"/>
                </a:solidFill>
              </a:rPr>
              <a:t/>
            </a:r>
            <a:br>
              <a:rPr lang="ru-RU" sz="4000" dirty="0">
                <a:solidFill>
                  <a:srgbClr val="C00000"/>
                </a:solidFill>
              </a:rPr>
            </a:br>
            <a:endParaRPr lang="ru-RU" sz="4000" b="1" i="1" dirty="0">
              <a:solidFill>
                <a:srgbClr val="C00000"/>
              </a:solidFill>
            </a:endParaRPr>
          </a:p>
        </p:txBody>
      </p:sp>
      <p:sp>
        <p:nvSpPr>
          <p:cNvPr id="3" name="Содержимое 2"/>
          <p:cNvSpPr>
            <a:spLocks noGrp="1"/>
          </p:cNvSpPr>
          <p:nvPr>
            <p:ph idx="1"/>
          </p:nvPr>
        </p:nvSpPr>
        <p:spPr/>
        <p:txBody>
          <a:bodyPr>
            <a:normAutofit fontScale="62500" lnSpcReduction="20000"/>
          </a:bodyPr>
          <a:lstStyle/>
          <a:p>
            <a:r>
              <a:rPr lang="ru-RU" sz="2900" b="1" i="1" u="sng" dirty="0" smtClean="0"/>
              <a:t>МАТЕМАТИЧЕСКИЕ ПРЕДСТАВЛЕНИЯ:</a:t>
            </a:r>
          </a:p>
          <a:p>
            <a:r>
              <a:rPr lang="ru-RU" sz="2900" dirty="0" smtClean="0"/>
              <a:t>Пишет цифры от 0 до 10, соотносит цифру с количеством предметов. Умеет из неравенства делать равенство. Умеет писать и пользоваться математическими знаками. Умеет раскладывать предметы (10 предметов) от самого большого к самому маленькому и наоборот. Умеет рисовать в тетради в клетку геометрические фигуры. Выделяет в предметах детали, похожие на эти фигуры. Ориентируется на листе бумаги.</a:t>
            </a:r>
          </a:p>
          <a:p>
            <a:r>
              <a:rPr lang="ru-RU" sz="2900" dirty="0" smtClean="0"/>
              <a:t>Называет дни недели, последовательность частей суток, времен года. Дает им описание.</a:t>
            </a:r>
          </a:p>
          <a:p>
            <a:r>
              <a:rPr lang="ru-RU" sz="2900" b="1" i="1" u="sng" dirty="0" smtClean="0"/>
              <a:t>ПСИХИЧЕСКОЕ РАЗВИТИЕ:</a:t>
            </a:r>
          </a:p>
          <a:p>
            <a:r>
              <a:rPr lang="ru-RU" sz="2900" dirty="0" smtClean="0"/>
              <a:t>Особенности памяти: Покажите ребенку по очереди 10 картинок. Время демонстрации каждой картинки 1-2 сек. В норме ребенок запоминает 5-6 предметов из 10. Прочитайте ребенку 10 слов: стол, тетрадь, часы, конь, яблоко, собака, окно, диван, карандаш, ложка. Попросите его повторить слова. Ребенок должен вспомнить не менее 4-5 слов.</a:t>
            </a:r>
          </a:p>
          <a:p>
            <a:r>
              <a:rPr lang="ru-RU" sz="2900" dirty="0" smtClean="0"/>
              <a:t>Называет свое имя, фамилию, адрес, имена родителей и их профессии.</a:t>
            </a:r>
          </a:p>
          <a:p>
            <a:endParaRPr lang="ru-RU" dirty="0" smtClean="0"/>
          </a:p>
          <a:p>
            <a:endParaRPr lang="ru-RU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ru-RU" sz="3200" b="1" i="1" dirty="0">
                <a:solidFill>
                  <a:srgbClr val="C00000"/>
                </a:solidFill>
              </a:rPr>
              <a:t>ВОЗРАСТНЫЕ НОРМЫ РАЗВИТИЯ РЕБЕНКА ОТ 6 ДО 7 ЛЕТ. </a:t>
            </a:r>
          </a:p>
        </p:txBody>
      </p:sp>
      <p:sp>
        <p:nvSpPr>
          <p:cNvPr id="3" name="Содержимое 2"/>
          <p:cNvSpPr>
            <a:spLocks noGrp="1"/>
          </p:cNvSpPr>
          <p:nvPr>
            <p:ph idx="1"/>
          </p:nvPr>
        </p:nvSpPr>
        <p:spPr/>
        <p:txBody>
          <a:bodyPr>
            <a:normAutofit fontScale="47500" lnSpcReduction="20000"/>
          </a:bodyPr>
          <a:lstStyle/>
          <a:p>
            <a:r>
              <a:rPr lang="ru-RU" b="1" i="1" u="sng" dirty="0"/>
              <a:t>Математические представления:</a:t>
            </a:r>
          </a:p>
          <a:p>
            <a:r>
              <a:rPr lang="ru-RU" dirty="0"/>
              <a:t>Определяет время по часам. Называет цвета радуги. Называет дни недели, части суток, времена года, месяцы. Умеет писать числа от 0 до 20, решает примеры.</a:t>
            </a:r>
          </a:p>
          <a:p>
            <a:r>
              <a:rPr lang="ru-RU" b="1" i="1" u="sng" dirty="0"/>
              <a:t>Память:</a:t>
            </a:r>
          </a:p>
          <a:p>
            <a:r>
              <a:rPr lang="ru-RU" dirty="0"/>
              <a:t>Попросите ребенка запомнить ряд цифр на слух (например, 5 8 3 9 1 2 2 0). Нормой для детей 6-7 лет считается повторение 5-6 цифр. Запоминание 10 слов (например: год, слон, мяч, мыло, соль, шум, рука, пол, весна, сын). Ребенок прослушивает этот ряд слов и повторяет те, которые он запомнил. После одного предъявления ребенок 6-7 лет должен вспомнить не менее 5 слов из 10, после 3-4 прочтений называет 9-10 слов, через 1 час забывает не более 2 слов.</a:t>
            </a:r>
          </a:p>
          <a:p>
            <a:r>
              <a:rPr lang="ru-RU" b="1" i="1" u="sng" dirty="0"/>
              <a:t>Мышление:</a:t>
            </a:r>
          </a:p>
          <a:p>
            <a:r>
              <a:rPr lang="ru-RU" dirty="0"/>
              <a:t>Умеет классифицировать предметы, называть сходства и различия между предметами и явлениями.</a:t>
            </a:r>
          </a:p>
          <a:p>
            <a:r>
              <a:rPr lang="ru-RU" b="1" i="1" u="sng" dirty="0"/>
              <a:t>Речевое развитие:</a:t>
            </a:r>
          </a:p>
          <a:p>
            <a:r>
              <a:rPr lang="ru-RU" dirty="0"/>
              <a:t>Самостоятельно читает текст и передает его содержание. Умеет записывать простые слова.</a:t>
            </a:r>
          </a:p>
          <a:p>
            <a:r>
              <a:rPr lang="ru-RU" b="1" i="1" u="sng" dirty="0"/>
              <a:t>Представления об окружающем мире:</a:t>
            </a:r>
            <a:endParaRPr lang="ru-RU" i="1" u="sng" dirty="0"/>
          </a:p>
          <a:p>
            <a:r>
              <a:rPr lang="ru-RU" dirty="0"/>
              <a:t>Хорошо, если ребенок имеет представления о природе - о диких и домашних животных, хищных и травоядных, о зимующих и перелетных птицах; о травах, кустарниках и деревьях, о садовых и полевых цветах, о плодах растений; о явлениях природы. Также необходим запас географических знаний - о городах и странах, реках, морях и озерах, о планетах. Ребенок должен быть ознакомлен с профессиями людей; видами спорта.</a:t>
            </a:r>
          </a:p>
          <a:p>
            <a:endParaRPr lang="ru-RU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ru-RU" b="1" i="1" dirty="0" smtClean="0">
                <a:solidFill>
                  <a:srgbClr val="C00000"/>
                </a:solidFill>
              </a:rPr>
              <a:t>Понятие отклонения от нормы</a:t>
            </a:r>
            <a:endParaRPr lang="ru-RU" b="1" i="1" dirty="0">
              <a:solidFill>
                <a:srgbClr val="C00000"/>
              </a:solidFill>
            </a:endParaRPr>
          </a:p>
        </p:txBody>
      </p:sp>
      <p:sp>
        <p:nvSpPr>
          <p:cNvPr id="3" name="Содержимое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pPr algn="ctr">
              <a:buNone/>
            </a:pPr>
            <a:r>
              <a:rPr lang="ru-RU" sz="2000" b="1" i="1" u="sng" dirty="0" smtClean="0"/>
              <a:t>Типы отклонений:</a:t>
            </a:r>
          </a:p>
          <a:p>
            <a:pPr algn="ctr">
              <a:buNone/>
            </a:pPr>
            <a:endParaRPr lang="ru-RU" sz="2000" b="1" i="1" u="sng" dirty="0" smtClean="0"/>
          </a:p>
          <a:p>
            <a:r>
              <a:rPr lang="ru-RU" sz="1600" dirty="0" smtClean="0"/>
              <a:t> физические</a:t>
            </a:r>
          </a:p>
          <a:p>
            <a:r>
              <a:rPr lang="ru-RU" sz="1600" dirty="0" smtClean="0"/>
              <a:t> психические </a:t>
            </a:r>
          </a:p>
          <a:p>
            <a:r>
              <a:rPr lang="ru-RU" sz="1600" dirty="0" smtClean="0"/>
              <a:t>педагогические </a:t>
            </a:r>
          </a:p>
          <a:p>
            <a:r>
              <a:rPr lang="ru-RU" sz="1600" dirty="0" smtClean="0"/>
              <a:t>социальные</a:t>
            </a:r>
            <a:r>
              <a:rPr lang="ru-RU" sz="1600" dirty="0"/>
              <a:t>. </a:t>
            </a:r>
          </a:p>
          <a:p>
            <a:pPr>
              <a:buNone/>
            </a:pPr>
            <a:endParaRPr lang="ru-RU" sz="1600" dirty="0" smtClean="0"/>
          </a:p>
          <a:p>
            <a:pPr>
              <a:buNone/>
            </a:pPr>
            <a:r>
              <a:rPr lang="ru-RU" sz="1600" b="1" u="sng" dirty="0" smtClean="0"/>
              <a:t> </a:t>
            </a:r>
            <a:r>
              <a:rPr lang="ru-RU" sz="1600" b="1" u="sng" dirty="0"/>
              <a:t>Физические отклонения от нормы </a:t>
            </a:r>
            <a:r>
              <a:rPr lang="ru-RU" sz="1600" dirty="0"/>
              <a:t>прежде всего связаны со здоровьем человека и определяются медицинскими показателями. В медицине для каждой возрастной и половой группы детей определяются свои показатели (вес, рост, объем груди и пр.), которые характеризуют здоровье ребенка. Фактически это – идеальные показатели, и вряд ли можно найти такого ребенка, который точно соответствовал бы им.</a:t>
            </a:r>
          </a:p>
          <a:p>
            <a:endParaRPr lang="ru-RU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ru-RU" sz="4000" b="1" i="1" dirty="0" smtClean="0">
                <a:solidFill>
                  <a:srgbClr val="C00000"/>
                </a:solidFill>
              </a:rPr>
              <a:t>Психические отклонения у детей</a:t>
            </a:r>
            <a:endParaRPr lang="ru-RU" sz="4000" i="1" dirty="0">
              <a:solidFill>
                <a:srgbClr val="C00000"/>
              </a:solidFill>
            </a:endParaRPr>
          </a:p>
        </p:txBody>
      </p:sp>
      <p:sp>
        <p:nvSpPr>
          <p:cNvPr id="3" name="Содержимое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pPr fontAlgn="base"/>
            <a:r>
              <a:rPr lang="ru-RU" sz="1600" b="1" u="sng" dirty="0"/>
              <a:t>Психические отклонения </a:t>
            </a:r>
            <a:r>
              <a:rPr lang="ru-RU" sz="1600" b="1" dirty="0"/>
              <a:t>у детей – заболевания, возникающие вследствие нарушения развития психики.</a:t>
            </a:r>
            <a:r>
              <a:rPr lang="ru-RU" sz="1600" dirty="0"/>
              <a:t> </a:t>
            </a:r>
            <a:r>
              <a:rPr lang="ru-RU" sz="1600" dirty="0" smtClean="0"/>
              <a:t>Тяжесть</a:t>
            </a:r>
            <a:r>
              <a:rPr lang="ru-RU" sz="1600" dirty="0"/>
              <a:t>, течение болезни и её обратимость во многом зависят от возраста ребенка и этапа, на котором обнаружили отклонение.</a:t>
            </a:r>
          </a:p>
          <a:p>
            <a:pPr marL="0" indent="0" algn="ctr">
              <a:buNone/>
            </a:pPr>
            <a:r>
              <a:rPr lang="ru-RU" sz="2800" b="1" i="1" dirty="0" smtClean="0"/>
              <a:t>Психические </a:t>
            </a:r>
            <a:r>
              <a:rPr lang="ru-RU" sz="2800" b="1" i="1" dirty="0"/>
              <a:t>заболевания, </a:t>
            </a:r>
            <a:endParaRPr lang="ru-RU" sz="2800" b="1" i="1" dirty="0" smtClean="0"/>
          </a:p>
          <a:p>
            <a:pPr marL="0" indent="0" algn="ctr">
              <a:buNone/>
            </a:pPr>
            <a:r>
              <a:rPr lang="ru-RU" sz="2800" b="1" i="1" dirty="0" smtClean="0"/>
              <a:t>которые </a:t>
            </a:r>
            <a:r>
              <a:rPr lang="ru-RU" sz="2800" b="1" i="1" dirty="0"/>
              <a:t>возникают у детей:</a:t>
            </a:r>
            <a:br>
              <a:rPr lang="ru-RU" sz="2800" b="1" i="1" dirty="0"/>
            </a:br>
            <a:endParaRPr lang="ru-RU" sz="2800" b="1" i="1" dirty="0"/>
          </a:p>
        </p:txBody>
      </p:sp>
      <p:sp>
        <p:nvSpPr>
          <p:cNvPr id="4" name="Прямоугольник 3"/>
          <p:cNvSpPr/>
          <p:nvPr/>
        </p:nvSpPr>
        <p:spPr>
          <a:xfrm>
            <a:off x="971600" y="3786067"/>
            <a:ext cx="4572000" cy="1200329"/>
          </a:xfrm>
          <a:prstGeom prst="rect">
            <a:avLst/>
          </a:prstGeom>
        </p:spPr>
        <p:txBody>
          <a:bodyPr>
            <a:spAutoFit/>
          </a:bodyPr>
          <a:lstStyle/>
          <a:p>
            <a:r>
              <a:rPr lang="ru-RU" dirty="0" smtClean="0"/>
              <a:t>-умственная </a:t>
            </a:r>
            <a:r>
              <a:rPr lang="ru-RU" dirty="0"/>
              <a:t>отсталость или олигофрения;</a:t>
            </a:r>
          </a:p>
          <a:p>
            <a:r>
              <a:rPr lang="ru-RU" dirty="0" smtClean="0"/>
              <a:t>-задержка </a:t>
            </a:r>
            <a:r>
              <a:rPr lang="ru-RU" dirty="0"/>
              <a:t>психического развития или ЗПР;</a:t>
            </a:r>
          </a:p>
          <a:p>
            <a:r>
              <a:rPr lang="ru-RU" dirty="0" smtClean="0"/>
              <a:t>-синдром </a:t>
            </a:r>
            <a:r>
              <a:rPr lang="ru-RU" dirty="0"/>
              <a:t>дефицита внимания;</a:t>
            </a:r>
          </a:p>
          <a:p>
            <a:r>
              <a:rPr lang="ru-RU" dirty="0" smtClean="0"/>
              <a:t>-ранний </a:t>
            </a:r>
            <a:r>
              <a:rPr lang="ru-RU" dirty="0"/>
              <a:t>детский аутизм.</a:t>
            </a:r>
          </a:p>
        </p:txBody>
      </p:sp>
    </p:spTree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ru-RU" b="1" i="1" dirty="0">
                <a:solidFill>
                  <a:srgbClr val="C00000"/>
                </a:solidFill>
              </a:rPr>
              <a:t>Олигофрения</a:t>
            </a:r>
            <a:br>
              <a:rPr lang="ru-RU" b="1" i="1" dirty="0">
                <a:solidFill>
                  <a:srgbClr val="C00000"/>
                </a:solidFill>
              </a:rPr>
            </a:br>
            <a:endParaRPr lang="ru-RU" b="1" i="1" dirty="0">
              <a:solidFill>
                <a:srgbClr val="C00000"/>
              </a:solidFill>
            </a:endParaRPr>
          </a:p>
        </p:txBody>
      </p:sp>
      <p:pic>
        <p:nvPicPr>
          <p:cNvPr id="4" name="Содержимое 3" descr="Олигофрения"/>
          <p:cNvPicPr>
            <a:picLocks noGrp="1"/>
          </p:cNvPicPr>
          <p:nvPr>
            <p:ph idx="1"/>
          </p:nvPr>
        </p:nvPicPr>
        <p:blipFill>
          <a:blip r:embed="rId2" cstate="print"/>
          <a:stretch>
            <a:fillRect/>
          </a:stretch>
        </p:blipFill>
        <p:spPr bwMode="auto">
          <a:xfrm>
            <a:off x="1691680" y="3429000"/>
            <a:ext cx="5089198" cy="322840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3073" name="Rectangle 1"/>
          <p:cNvSpPr>
            <a:spLocks noChangeArrowheads="1"/>
          </p:cNvSpPr>
          <p:nvPr/>
        </p:nvSpPr>
        <p:spPr bwMode="auto">
          <a:xfrm>
            <a:off x="285720" y="1320900"/>
            <a:ext cx="8112477" cy="181588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non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>
                <a:tab pos="457200" algn="l"/>
              </a:tabLst>
            </a:pPr>
            <a:r>
              <a:rPr kumimoji="0" lang="ru-RU" sz="1400" b="1" i="1" u="sng" strike="noStrike" cap="none" normalizeH="0" baseline="0" dirty="0" smtClean="0">
                <a:ln>
                  <a:noFill/>
                </a:ln>
                <a:effectLst/>
                <a:latin typeface="inherit"/>
                <a:ea typeface="Times New Roman" pitchFamily="18" charset="0"/>
                <a:cs typeface="Arial" pitchFamily="34" charset="0"/>
              </a:rPr>
              <a:t>Олигофрения </a:t>
            </a:r>
            <a:r>
              <a:rPr kumimoji="0" lang="ru-RU" sz="1400" b="0" i="1" u="none" strike="noStrike" cap="none" normalizeH="0" baseline="0" dirty="0" smtClean="0">
                <a:ln>
                  <a:noFill/>
                </a:ln>
                <a:effectLst/>
                <a:latin typeface="Calibri"/>
                <a:ea typeface="Times New Roman" pitchFamily="18" charset="0"/>
                <a:cs typeface="Arial" pitchFamily="34" charset="0"/>
              </a:rPr>
              <a:t>–</a:t>
            </a:r>
            <a:r>
              <a:rPr kumimoji="0" lang="ru-RU" sz="1400" b="0" i="1" u="none" strike="noStrike" cap="none" normalizeH="0" baseline="0" dirty="0" smtClean="0">
                <a:ln>
                  <a:noFill/>
                </a:ln>
                <a:effectLst/>
                <a:latin typeface="inherit"/>
                <a:ea typeface="Times New Roman" pitchFamily="18" charset="0"/>
                <a:cs typeface="Arial" pitchFamily="34" charset="0"/>
              </a:rPr>
              <a:t> отставание ребенка в психическом и умственном развитии.</a:t>
            </a:r>
            <a:endParaRPr kumimoji="0" lang="ru-RU" sz="1400" b="0" i="0" u="none" strike="noStrike" cap="none" normalizeH="0" baseline="0" dirty="0" smtClean="0">
              <a:ln>
                <a:noFill/>
              </a:ln>
              <a:effectLst/>
              <a:latin typeface="Calibri"/>
              <a:ea typeface="Times New Roman" pitchFamily="18" charset="0"/>
              <a:cs typeface="Arial" pitchFamily="34" charset="0"/>
            </a:endParaRPr>
          </a:p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>
                <a:tab pos="457200" algn="l"/>
              </a:tabLst>
            </a:pPr>
            <a:r>
              <a:rPr kumimoji="0" lang="ru-RU" sz="1400" b="0" i="0" u="none" strike="noStrike" cap="none" normalizeH="0" baseline="0" dirty="0" smtClean="0">
                <a:ln>
                  <a:noFill/>
                </a:ln>
                <a:effectLst/>
                <a:latin typeface="Arial" pitchFamily="34" charset="0"/>
                <a:ea typeface="Times New Roman" pitchFamily="18" charset="0"/>
                <a:cs typeface="Arial" pitchFamily="34" charset="0"/>
              </a:rPr>
              <a:t>По статистике в мире от олигофрении страдает до 3% всего населения,</a:t>
            </a:r>
          </a:p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>
                <a:tab pos="457200" algn="l"/>
              </a:tabLst>
            </a:pPr>
            <a:r>
              <a:rPr kumimoji="0" lang="ru-RU" sz="1400" b="0" i="0" u="none" strike="noStrike" cap="none" normalizeH="0" baseline="0" dirty="0" smtClean="0">
                <a:ln>
                  <a:noFill/>
                </a:ln>
                <a:effectLst/>
                <a:latin typeface="Arial" pitchFamily="34" charset="0"/>
                <a:ea typeface="Times New Roman" pitchFamily="18" charset="0"/>
                <a:cs typeface="Arial" pitchFamily="34" charset="0"/>
              </a:rPr>
              <a:t> в основном это легкая или умеренная степень отсталости. Основные симптомы заболевания:</a:t>
            </a:r>
            <a:endParaRPr kumimoji="0" lang="ru-RU" sz="1400" b="0" i="0" u="none" strike="noStrike" cap="none" normalizeH="0" baseline="0" dirty="0" smtClean="0">
              <a:ln>
                <a:noFill/>
              </a:ln>
              <a:effectLst/>
              <a:latin typeface="Arial" pitchFamily="34" charset="0"/>
              <a:cs typeface="Arial" pitchFamily="34" charset="0"/>
            </a:endParaRPr>
          </a:p>
          <a:p>
            <a:pPr marL="0" marR="0" lvl="0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Char char="•"/>
              <a:tabLst>
                <a:tab pos="457200" algn="l"/>
              </a:tabLst>
            </a:pPr>
            <a:r>
              <a:rPr kumimoji="0" lang="ru-RU" sz="1400" b="0" i="0" u="none" strike="noStrike" cap="none" normalizeH="0" baseline="0" dirty="0" smtClean="0">
                <a:ln>
                  <a:noFill/>
                </a:ln>
                <a:effectLst/>
                <a:latin typeface="inherit"/>
                <a:ea typeface="Times New Roman" pitchFamily="18" charset="0"/>
                <a:cs typeface="Arial" pitchFamily="34" charset="0"/>
              </a:rPr>
              <a:t>ограниченный словарный запас, прерывистая речь, часто с дефектами;</a:t>
            </a:r>
            <a:endParaRPr kumimoji="0" lang="ru-RU" sz="1400" b="0" i="0" u="none" strike="noStrike" cap="none" normalizeH="0" baseline="0" dirty="0" smtClean="0">
              <a:ln>
                <a:noFill/>
              </a:ln>
              <a:effectLst/>
              <a:latin typeface="Arial" pitchFamily="34" charset="0"/>
              <a:cs typeface="Arial" pitchFamily="34" charset="0"/>
            </a:endParaRPr>
          </a:p>
          <a:p>
            <a:pPr marL="0" marR="0" lvl="0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Char char="•"/>
              <a:tabLst>
                <a:tab pos="457200" algn="l"/>
              </a:tabLst>
            </a:pPr>
            <a:r>
              <a:rPr kumimoji="0" lang="ru-RU" sz="1400" b="0" i="0" u="none" strike="noStrike" cap="none" normalizeH="0" baseline="0" dirty="0" smtClean="0">
                <a:ln>
                  <a:noFill/>
                </a:ln>
                <a:effectLst/>
                <a:latin typeface="inherit"/>
                <a:ea typeface="Times New Roman" pitchFamily="18" charset="0"/>
                <a:cs typeface="Arial" pitchFamily="34" charset="0"/>
              </a:rPr>
              <a:t>снижение интеллекта (чаще всего IQ от 50 до 69);</a:t>
            </a:r>
            <a:endParaRPr kumimoji="0" lang="ru-RU" sz="1400" b="0" i="0" u="none" strike="noStrike" cap="none" normalizeH="0" baseline="0" dirty="0" smtClean="0">
              <a:ln>
                <a:noFill/>
              </a:ln>
              <a:effectLst/>
              <a:latin typeface="Arial" pitchFamily="34" charset="0"/>
              <a:cs typeface="Arial" pitchFamily="34" charset="0"/>
            </a:endParaRPr>
          </a:p>
          <a:p>
            <a:pPr marL="0" marR="0" lvl="0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Char char="•"/>
              <a:tabLst>
                <a:tab pos="457200" algn="l"/>
              </a:tabLst>
            </a:pPr>
            <a:r>
              <a:rPr kumimoji="0" lang="ru-RU" sz="1400" b="0" i="0" u="none" strike="noStrike" cap="none" normalizeH="0" baseline="0" dirty="0" smtClean="0">
                <a:ln>
                  <a:noFill/>
                </a:ln>
                <a:effectLst/>
                <a:latin typeface="inherit"/>
                <a:ea typeface="Times New Roman" pitchFamily="18" charset="0"/>
                <a:cs typeface="Arial" pitchFamily="34" charset="0"/>
              </a:rPr>
              <a:t>сложности с концентрацией внимания;</a:t>
            </a:r>
            <a:endParaRPr kumimoji="0" lang="ru-RU" sz="1400" b="0" i="0" u="none" strike="noStrike" cap="none" normalizeH="0" baseline="0" dirty="0" smtClean="0">
              <a:ln>
                <a:noFill/>
              </a:ln>
              <a:effectLst/>
              <a:latin typeface="Arial" pitchFamily="34" charset="0"/>
              <a:cs typeface="Arial" pitchFamily="34" charset="0"/>
            </a:endParaRPr>
          </a:p>
          <a:p>
            <a:pPr marL="0" marR="0" lvl="0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Char char="•"/>
              <a:tabLst>
                <a:tab pos="457200" algn="l"/>
              </a:tabLst>
            </a:pPr>
            <a:r>
              <a:rPr kumimoji="0" lang="ru-RU" sz="1400" b="0" i="0" u="none" strike="noStrike" cap="none" normalizeH="0" baseline="0" dirty="0" smtClean="0">
                <a:ln>
                  <a:noFill/>
                </a:ln>
                <a:effectLst/>
                <a:latin typeface="inherit"/>
                <a:ea typeface="Times New Roman" pitchFamily="18" charset="0"/>
                <a:cs typeface="Arial" pitchFamily="34" charset="0"/>
              </a:rPr>
              <a:t>трудности в обучении;</a:t>
            </a:r>
            <a:endParaRPr kumimoji="0" lang="ru-RU" sz="1400" b="0" i="0" u="none" strike="noStrike" cap="none" normalizeH="0" baseline="0" dirty="0" smtClean="0">
              <a:ln>
                <a:noFill/>
              </a:ln>
              <a:effectLst/>
              <a:latin typeface="Arial" pitchFamily="34" charset="0"/>
              <a:cs typeface="Arial" pitchFamily="34" charset="0"/>
            </a:endParaRPr>
          </a:p>
          <a:p>
            <a:pPr marL="0" marR="0" lvl="0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Char char="•"/>
              <a:tabLst>
                <a:tab pos="457200" algn="l"/>
              </a:tabLst>
            </a:pPr>
            <a:r>
              <a:rPr kumimoji="0" lang="ru-RU" sz="1400" b="0" i="0" u="none" strike="noStrike" cap="none" normalizeH="0" baseline="0" dirty="0" smtClean="0">
                <a:ln>
                  <a:noFill/>
                </a:ln>
                <a:effectLst/>
                <a:latin typeface="inherit"/>
                <a:ea typeface="Times New Roman" pitchFamily="18" charset="0"/>
                <a:cs typeface="Arial" pitchFamily="34" charset="0"/>
              </a:rPr>
              <a:t>высокая внушаемость, доверчивость. Многие зависимы от взрослых.</a:t>
            </a:r>
            <a:endParaRPr kumimoji="0" lang="ru-RU" sz="1400" b="0" i="0" u="none" strike="noStrike" cap="none" normalizeH="0" baseline="0" dirty="0" smtClean="0">
              <a:ln>
                <a:noFill/>
              </a:ln>
              <a:effectLst/>
              <a:latin typeface="Arial" pitchFamily="34" charset="0"/>
              <a:cs typeface="Arial" pitchFamily="34" charset="0"/>
            </a:endParaRPr>
          </a:p>
        </p:txBody>
      </p:sp>
    </p:spTree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ru-RU" b="1" i="1" dirty="0">
                <a:solidFill>
                  <a:srgbClr val="C00000"/>
                </a:solidFill>
              </a:rPr>
              <a:t>Задержка </a:t>
            </a:r>
            <a:r>
              <a:rPr lang="ru-RU" b="1" i="1" dirty="0" smtClean="0">
                <a:solidFill>
                  <a:srgbClr val="C00000"/>
                </a:solidFill>
              </a:rPr>
              <a:t>психического развития</a:t>
            </a:r>
            <a:r>
              <a:rPr lang="ru-RU" dirty="0"/>
              <a:t/>
            </a:r>
            <a:br>
              <a:rPr lang="ru-RU" dirty="0"/>
            </a:br>
            <a:endParaRPr lang="ru-RU" dirty="0"/>
          </a:p>
        </p:txBody>
      </p:sp>
      <p:sp>
        <p:nvSpPr>
          <p:cNvPr id="3" name="Содержимое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r>
              <a:rPr lang="ru-RU" sz="1600" b="1" i="1" u="sng" dirty="0"/>
              <a:t>Задержка психического развития или ЗПР </a:t>
            </a:r>
            <a:r>
              <a:rPr lang="ru-RU" sz="1600" dirty="0"/>
              <a:t>– заболевание, название которого полностью отражает его симптомы. У детей с ЗПР наблюдается отсталость в психическом развитии, они инфантильны, часто несамостоятельны, у некоторых отмечается отсталость в развитии интеллектуальных навыков, связанных с моторикой и познавательной деятельностью, </a:t>
            </a:r>
            <a:endParaRPr lang="ru-RU" dirty="0"/>
          </a:p>
        </p:txBody>
      </p:sp>
      <p:pic>
        <p:nvPicPr>
          <p:cNvPr id="4" name="Рисунок 3" descr="симптомы ЗПР"/>
          <p:cNvPicPr/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933568" y="3167064"/>
            <a:ext cx="5429264" cy="314327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ru-RU" b="1" i="1" dirty="0">
                <a:solidFill>
                  <a:srgbClr val="C00000"/>
                </a:solidFill>
              </a:rPr>
              <a:t>Синдром дефицита внимания</a:t>
            </a:r>
            <a:r>
              <a:rPr lang="ru-RU" dirty="0"/>
              <a:t/>
            </a:r>
            <a:br>
              <a:rPr lang="ru-RU" dirty="0"/>
            </a:br>
            <a:endParaRPr lang="ru-RU" dirty="0"/>
          </a:p>
        </p:txBody>
      </p:sp>
      <p:sp>
        <p:nvSpPr>
          <p:cNvPr id="3" name="Содержимое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pPr fontAlgn="base"/>
            <a:r>
              <a:rPr lang="ru-RU" sz="1400" b="1" u="sng" dirty="0"/>
              <a:t>Синдром дефицита внимания </a:t>
            </a:r>
            <a:r>
              <a:rPr lang="ru-RU" sz="1400" dirty="0" smtClean="0"/>
              <a:t> </a:t>
            </a:r>
            <a:r>
              <a:rPr lang="ru-RU" sz="1400" dirty="0"/>
              <a:t>характеризуется неспособностью концентрировать внимание на чем-либо, </a:t>
            </a:r>
            <a:r>
              <a:rPr lang="ru-RU" sz="1400" dirty="0" err="1"/>
              <a:t>гиперактивностью</a:t>
            </a:r>
            <a:r>
              <a:rPr lang="ru-RU" sz="1400" dirty="0"/>
              <a:t>, слабым контролем над своим поведением.</a:t>
            </a:r>
          </a:p>
          <a:p>
            <a:endParaRPr lang="ru-RU" dirty="0"/>
          </a:p>
        </p:txBody>
      </p:sp>
      <p:pic>
        <p:nvPicPr>
          <p:cNvPr id="4" name="Рисунок 3" descr="Синдром дефицита внимания у детей "/>
          <p:cNvPicPr/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763688" y="2438632"/>
            <a:ext cx="5500702" cy="364333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ru-RU" b="1" i="1" dirty="0" smtClean="0">
                <a:solidFill>
                  <a:srgbClr val="C00000"/>
                </a:solidFill>
              </a:rPr>
              <a:t>Синдром дефицита внимания</a:t>
            </a:r>
            <a:r>
              <a:rPr lang="ru-RU" dirty="0" smtClean="0"/>
              <a:t/>
            </a:r>
            <a:br>
              <a:rPr lang="ru-RU" dirty="0" smtClean="0"/>
            </a:br>
            <a:endParaRPr lang="ru-RU" dirty="0"/>
          </a:p>
        </p:txBody>
      </p:sp>
      <p:sp>
        <p:nvSpPr>
          <p:cNvPr id="3" name="Содержимое 2"/>
          <p:cNvSpPr>
            <a:spLocks noGrp="1"/>
          </p:cNvSpPr>
          <p:nvPr>
            <p:ph idx="1"/>
          </p:nvPr>
        </p:nvSpPr>
        <p:spPr/>
        <p:txBody>
          <a:bodyPr>
            <a:normAutofit fontScale="70000" lnSpcReduction="20000"/>
          </a:bodyPr>
          <a:lstStyle/>
          <a:p>
            <a:pPr marL="0" indent="0" fontAlgn="base">
              <a:buNone/>
            </a:pPr>
            <a:r>
              <a:rPr lang="ru-RU" dirty="0"/>
              <a:t> </a:t>
            </a:r>
            <a:r>
              <a:rPr lang="ru-RU" dirty="0" smtClean="0"/>
              <a:t> </a:t>
            </a:r>
            <a:r>
              <a:rPr lang="ru-RU" u="sng" dirty="0" smtClean="0"/>
              <a:t>У </a:t>
            </a:r>
            <a:r>
              <a:rPr lang="ru-RU" u="sng" dirty="0" smtClean="0"/>
              <a:t>ребенка возможен синдром дефицита внимания, если он:</a:t>
            </a:r>
          </a:p>
          <a:p>
            <a:pPr lvl="0" fontAlgn="base"/>
            <a:r>
              <a:rPr lang="ru-RU" dirty="0" smtClean="0"/>
              <a:t>взбудораженный, легковозбудимый;</a:t>
            </a:r>
          </a:p>
          <a:p>
            <a:pPr lvl="0" fontAlgn="base"/>
            <a:r>
              <a:rPr lang="ru-RU" dirty="0" smtClean="0"/>
              <a:t>быстро отвлекается от дел, не может сконцентрироваться на конкретном занятии;</a:t>
            </a:r>
          </a:p>
          <a:p>
            <a:pPr lvl="0" fontAlgn="base"/>
            <a:r>
              <a:rPr lang="ru-RU" dirty="0" smtClean="0"/>
              <a:t>часто перебивает взрослых и других детей, пытается стать первым участником во всех играх, на </a:t>
            </a:r>
            <a:r>
              <a:rPr lang="ru-RU" dirty="0" smtClean="0"/>
              <a:t>занятиях</a:t>
            </a:r>
            <a:r>
              <a:rPr lang="ru-RU" dirty="0" smtClean="0"/>
              <a:t>, </a:t>
            </a:r>
            <a:r>
              <a:rPr lang="ru-RU" dirty="0" smtClean="0"/>
              <a:t>не дожидаясь своей очереди;</a:t>
            </a:r>
          </a:p>
          <a:p>
            <a:pPr lvl="0" fontAlgn="base"/>
            <a:r>
              <a:rPr lang="ru-RU" dirty="0" smtClean="0"/>
              <a:t>рассеянный;</a:t>
            </a:r>
          </a:p>
          <a:p>
            <a:pPr lvl="0" fontAlgn="base"/>
            <a:r>
              <a:rPr lang="ru-RU" dirty="0" smtClean="0"/>
              <a:t>много и без остановки болтает;</a:t>
            </a:r>
          </a:p>
          <a:p>
            <a:pPr lvl="0" fontAlgn="base"/>
            <a:r>
              <a:rPr lang="ru-RU" dirty="0" smtClean="0"/>
              <a:t>хочет участвовать во всех играх, даже в тех, что являются заведомо опасными;</a:t>
            </a:r>
          </a:p>
          <a:p>
            <a:pPr lvl="0" fontAlgn="base"/>
            <a:r>
              <a:rPr lang="ru-RU" dirty="0" smtClean="0"/>
              <a:t>не может посвятить даже короткий промежуток времени одному занятию.</a:t>
            </a:r>
          </a:p>
          <a:p>
            <a:endParaRPr lang="ru-RU" dirty="0"/>
          </a:p>
        </p:txBody>
      </p:sp>
    </p:spTree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ru-RU" b="1" i="1" dirty="0">
                <a:solidFill>
                  <a:srgbClr val="C00000"/>
                </a:solidFill>
              </a:rPr>
              <a:t>Ранний детский аутизм</a:t>
            </a:r>
            <a:br>
              <a:rPr lang="ru-RU" b="1" i="1" dirty="0">
                <a:solidFill>
                  <a:srgbClr val="C00000"/>
                </a:solidFill>
              </a:rPr>
            </a:br>
            <a:endParaRPr lang="ru-RU" b="1" i="1" dirty="0">
              <a:solidFill>
                <a:srgbClr val="C00000"/>
              </a:solidFill>
            </a:endParaRPr>
          </a:p>
        </p:txBody>
      </p:sp>
      <p:sp>
        <p:nvSpPr>
          <p:cNvPr id="3" name="Содержимое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r>
              <a:rPr lang="ru-RU" sz="1400" b="1" i="1" u="sng" dirty="0"/>
              <a:t>Аутизм </a:t>
            </a:r>
            <a:r>
              <a:rPr lang="ru-RU" sz="1400" dirty="0"/>
              <a:t>– сложное отклонение в </a:t>
            </a:r>
            <a:r>
              <a:rPr lang="ru-RU" sz="1400" dirty="0" smtClean="0"/>
              <a:t>развитии. </a:t>
            </a:r>
          </a:p>
          <a:p>
            <a:r>
              <a:rPr lang="ru-RU" sz="1400" dirty="0" smtClean="0"/>
              <a:t>трудности </a:t>
            </a:r>
            <a:r>
              <a:rPr lang="ru-RU" sz="1400" dirty="0"/>
              <a:t>в установлении контакта с </a:t>
            </a:r>
            <a:r>
              <a:rPr lang="ru-RU" sz="1400" dirty="0" smtClean="0"/>
              <a:t>людьми</a:t>
            </a:r>
          </a:p>
          <a:p>
            <a:r>
              <a:rPr lang="ru-RU" sz="1400" dirty="0" smtClean="0"/>
              <a:t> </a:t>
            </a:r>
            <a:r>
              <a:rPr lang="ru-RU" sz="1400" dirty="0"/>
              <a:t>тяга к </a:t>
            </a:r>
            <a:r>
              <a:rPr lang="ru-RU" sz="1400" dirty="0" smtClean="0"/>
              <a:t>одиночеству</a:t>
            </a:r>
          </a:p>
          <a:p>
            <a:r>
              <a:rPr lang="ru-RU" sz="1400" dirty="0" smtClean="0"/>
              <a:t>сложности </a:t>
            </a:r>
            <a:r>
              <a:rPr lang="ru-RU" sz="1400" dirty="0"/>
              <a:t>в выражении своего эмоционального состояния и чувств. </a:t>
            </a:r>
            <a:endParaRPr lang="ru-RU" sz="1400" dirty="0" smtClean="0"/>
          </a:p>
          <a:p>
            <a:r>
              <a:rPr lang="ru-RU" sz="1400" dirty="0" smtClean="0"/>
              <a:t>не </a:t>
            </a:r>
            <a:r>
              <a:rPr lang="ru-RU" sz="1400" dirty="0"/>
              <a:t>желают менять свой привычный распорядок </a:t>
            </a:r>
            <a:r>
              <a:rPr lang="ru-RU" sz="1400" dirty="0" smtClean="0"/>
              <a:t>дня. </a:t>
            </a:r>
          </a:p>
          <a:p>
            <a:r>
              <a:rPr lang="ru-RU" sz="1400" dirty="0" smtClean="0"/>
              <a:t>наблюдаются </a:t>
            </a:r>
            <a:r>
              <a:rPr lang="ru-RU" sz="1400" dirty="0"/>
              <a:t>трудности в освоении </a:t>
            </a:r>
            <a:r>
              <a:rPr lang="ru-RU" sz="1400" dirty="0" smtClean="0"/>
              <a:t>речи. </a:t>
            </a:r>
          </a:p>
          <a:p>
            <a:r>
              <a:rPr lang="ru-RU" sz="1400" dirty="0" smtClean="0"/>
              <a:t>Часто </a:t>
            </a:r>
            <a:r>
              <a:rPr lang="ru-RU" sz="1400" dirty="0"/>
              <a:t>малыши не обращаются даже за жизненно необходимой </a:t>
            </a:r>
            <a:endParaRPr lang="ru-RU" sz="1400" dirty="0" smtClean="0"/>
          </a:p>
          <a:p>
            <a:r>
              <a:rPr lang="ru-RU" sz="1400" dirty="0" smtClean="0"/>
              <a:t>возникают </a:t>
            </a:r>
            <a:r>
              <a:rPr lang="ru-RU" sz="1400" dirty="0"/>
              <a:t>проблемы в освоении таких правил речи, как правильный подбор местоимений, падежей, времен.</a:t>
            </a:r>
          </a:p>
          <a:p>
            <a:endParaRPr lang="ru-RU" dirty="0"/>
          </a:p>
        </p:txBody>
      </p:sp>
      <p:pic>
        <p:nvPicPr>
          <p:cNvPr id="4" name="Рисунок 3" descr="Ранний детский аутизм"/>
          <p:cNvPicPr/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2843808" y="4000508"/>
            <a:ext cx="4000528" cy="2338379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ru-RU" sz="4000" b="1" i="1" dirty="0" smtClean="0">
                <a:solidFill>
                  <a:srgbClr val="C00000"/>
                </a:solidFill>
              </a:rPr>
              <a:t>Одарённые дети</a:t>
            </a:r>
            <a:endParaRPr lang="ru-RU" sz="4000" b="1" i="1" dirty="0">
              <a:solidFill>
                <a:srgbClr val="C00000"/>
              </a:solidFill>
            </a:endParaRPr>
          </a:p>
        </p:txBody>
      </p:sp>
      <p:sp>
        <p:nvSpPr>
          <p:cNvPr id="3" name="Содержимое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r>
              <a:rPr lang="ru-RU" sz="1600" dirty="0"/>
              <a:t>Особую группу отклонений представляет одаренность детей. Это своеобразное сочетание способностей, обеспечивающее успешность выполнения какой-либо деятельности. </a:t>
            </a:r>
            <a:r>
              <a:rPr lang="ru-RU" sz="1600" dirty="0" smtClean="0"/>
              <a:t>Мера </a:t>
            </a:r>
            <a:r>
              <a:rPr lang="ru-RU" sz="1600" dirty="0"/>
              <a:t>одаренности и таланта устанавливается не по характеристикам самих способностей, а по характеру продуктов деятельности, отличающихся новизной, нестандартностью, оригинальностью и другими показателями.</a:t>
            </a:r>
          </a:p>
          <a:p>
            <a:endParaRPr lang="ru-RU" dirty="0"/>
          </a:p>
        </p:txBody>
      </p:sp>
      <p:pic>
        <p:nvPicPr>
          <p:cNvPr id="6145" name="Picture 1" descr="C:\Users\Сказка\Desktop\detiodar.jpg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928662" y="3643314"/>
            <a:ext cx="3325835" cy="2495566"/>
          </a:xfrm>
          <a:prstGeom prst="rect">
            <a:avLst/>
          </a:prstGeom>
          <a:noFill/>
        </p:spPr>
      </p:pic>
      <p:pic>
        <p:nvPicPr>
          <p:cNvPr id="6146" name="Picture 2" descr="C:\Users\Сказка\Desktop\1559373_1024x768.jpg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4643439" y="3571876"/>
            <a:ext cx="3922722" cy="2571768"/>
          </a:xfrm>
          <a:prstGeom prst="rect">
            <a:avLst/>
          </a:prstGeom>
          <a:noFill/>
        </p:spPr>
      </p:pic>
    </p:spTree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ru-RU" sz="4000" b="1" i="1" dirty="0" smtClean="0">
                <a:solidFill>
                  <a:srgbClr val="C00000"/>
                </a:solidFill>
              </a:rPr>
              <a:t>Педагогические отклонения</a:t>
            </a:r>
            <a:endParaRPr lang="ru-RU" sz="4000" b="1" i="1" dirty="0">
              <a:solidFill>
                <a:srgbClr val="C00000"/>
              </a:solidFill>
            </a:endParaRPr>
          </a:p>
        </p:txBody>
      </p:sp>
      <p:sp>
        <p:nvSpPr>
          <p:cNvPr id="3" name="Содержимое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r>
              <a:rPr lang="ru-RU" sz="1400" b="1" i="1" u="sng" dirty="0"/>
              <a:t>Педагогические отклонения </a:t>
            </a:r>
            <a:r>
              <a:rPr lang="ru-RU" sz="1400" dirty="0"/>
              <a:t>— такое понятие пока что редко употребляется в педагогике и социальной </a:t>
            </a:r>
            <a:r>
              <a:rPr lang="ru-RU" sz="1400" dirty="0" smtClean="0"/>
              <a:t>педагогике.</a:t>
            </a:r>
          </a:p>
          <a:p>
            <a:r>
              <a:rPr lang="ru-RU" sz="1400" dirty="0" smtClean="0"/>
              <a:t>С </a:t>
            </a:r>
            <a:r>
              <a:rPr lang="ru-RU" sz="1400" dirty="0"/>
              <a:t>наибольшей точностью и определенностью можно говорить о нормах получения или неполучения (что является отклонением) образования. </a:t>
            </a:r>
            <a:endParaRPr lang="ru-RU" sz="1400" dirty="0" smtClean="0"/>
          </a:p>
          <a:p>
            <a:r>
              <a:rPr lang="ru-RU" sz="1400" dirty="0" smtClean="0"/>
              <a:t>В </a:t>
            </a:r>
            <a:r>
              <a:rPr lang="ru-RU" sz="1400" dirty="0"/>
              <a:t>последние годы в России появились дети, которые в силу определенных обстоятельств не получили образование. Такие отклонения от нормы могут быть названы педагогическими. </a:t>
            </a:r>
          </a:p>
        </p:txBody>
      </p:sp>
    </p:spTree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ru-RU" sz="4000" b="1" i="1" dirty="0" smtClean="0">
                <a:solidFill>
                  <a:srgbClr val="C00000"/>
                </a:solidFill>
              </a:rPr>
              <a:t>Социальные отклонения</a:t>
            </a:r>
            <a:endParaRPr lang="ru-RU" sz="4000" b="1" i="1" dirty="0">
              <a:solidFill>
                <a:srgbClr val="C00000"/>
              </a:solidFill>
            </a:endParaRPr>
          </a:p>
        </p:txBody>
      </p:sp>
      <p:sp>
        <p:nvSpPr>
          <p:cNvPr id="3" name="Содержимое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r>
              <a:rPr lang="ru-RU" sz="1400" b="1" dirty="0"/>
              <a:t>Социальные </a:t>
            </a:r>
            <a:r>
              <a:rPr lang="ru-RU" sz="1400" b="1" dirty="0" smtClean="0"/>
              <a:t>отклонения</a:t>
            </a:r>
            <a:r>
              <a:rPr lang="ru-RU" sz="1400" dirty="0" smtClean="0"/>
              <a:t> </a:t>
            </a:r>
            <a:r>
              <a:rPr lang="ru-RU" sz="1400" dirty="0"/>
              <a:t>связаны с понятием "социальная норма</a:t>
            </a:r>
            <a:r>
              <a:rPr lang="ru-RU" sz="1400" b="1" dirty="0"/>
              <a:t>". Социальная норма</a:t>
            </a:r>
            <a:r>
              <a:rPr lang="ru-RU" sz="1400" dirty="0"/>
              <a:t> — это правила, образец действия или мера допустимого (дозволенного или обязательного) поведения или деятельности людей или социальных групп, которое официально установлено или сложилось на том или ином этапе развития общества</a:t>
            </a:r>
            <a:r>
              <a:rPr lang="ru-RU" sz="1400" dirty="0" smtClean="0"/>
              <a:t>.</a:t>
            </a:r>
          </a:p>
          <a:p>
            <a:r>
              <a:rPr lang="ru-RU" sz="1400" b="1" dirty="0" smtClean="0"/>
              <a:t>Социальные </a:t>
            </a:r>
            <a:r>
              <a:rPr lang="ru-RU" sz="1400" b="1" dirty="0" smtClean="0"/>
              <a:t>отклонения:</a:t>
            </a:r>
            <a:r>
              <a:rPr lang="ru-RU" sz="1400" dirty="0"/>
              <a:t> сиротство; отклоняющееся поведение: </a:t>
            </a:r>
            <a:r>
              <a:rPr lang="ru-RU" sz="1400" dirty="0" smtClean="0"/>
              <a:t>беспризорность</a:t>
            </a:r>
            <a:r>
              <a:rPr lang="ru-RU" sz="1400" dirty="0"/>
              <a:t>, безнадзорность, бродяжничество, правонарушения, преступность.</a:t>
            </a:r>
          </a:p>
        </p:txBody>
      </p:sp>
      <p:pic>
        <p:nvPicPr>
          <p:cNvPr id="26626" name="Picture 2" descr="C:\Users\Сказка\Desktop\дитяча безпритульність 1.jpg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000100" y="4000504"/>
            <a:ext cx="3286148" cy="2484439"/>
          </a:xfrm>
          <a:prstGeom prst="rect">
            <a:avLst/>
          </a:prstGeom>
          <a:noFill/>
        </p:spPr>
      </p:pic>
      <p:pic>
        <p:nvPicPr>
          <p:cNvPr id="26627" name="Picture 3" descr="C:\Users\Сказка\Desktop\shutterstock_235036771.jpg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4857752" y="4000504"/>
            <a:ext cx="3571900" cy="2421753"/>
          </a:xfrm>
          <a:prstGeom prst="rect">
            <a:avLst/>
          </a:prstGeom>
          <a:noFill/>
        </p:spPr>
      </p:pic>
    </p:spTree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b="1" i="1" dirty="0" smtClean="0">
                <a:solidFill>
                  <a:srgbClr val="C00000"/>
                </a:solidFill>
              </a:rPr>
              <a:t>Выводы</a:t>
            </a:r>
            <a:endParaRPr lang="ru-RU" b="1" i="1" dirty="0">
              <a:solidFill>
                <a:srgbClr val="C00000"/>
              </a:solidFill>
            </a:endParaRPr>
          </a:p>
        </p:txBody>
      </p:sp>
      <p:sp>
        <p:nvSpPr>
          <p:cNvPr id="3" name="Содержимое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r>
              <a:rPr lang="ru-RU" sz="1600" dirty="0" smtClean="0"/>
              <a:t>Итак, вывод можно сделать следующий: не каждый ребенок с отклонениями в развитии от рождения уже есть не норма и, наоборот, здоровый ребенок при рождении не всегда дотягивает до нормы в результате развития.</a:t>
            </a:r>
          </a:p>
          <a:p>
            <a:r>
              <a:rPr lang="ru-RU" sz="1600" dirty="0" smtClean="0"/>
              <a:t>Ребенок развивается соответственно норме при:</a:t>
            </a:r>
          </a:p>
          <a:p>
            <a:pPr lvl="0"/>
            <a:r>
              <a:rPr lang="ru-RU" sz="1600" dirty="0" smtClean="0"/>
              <a:t>правильной работе головного мозга и его коры;</a:t>
            </a:r>
          </a:p>
          <a:p>
            <a:pPr lvl="0"/>
            <a:r>
              <a:rPr lang="ru-RU" sz="1600" dirty="0" smtClean="0"/>
              <a:t>нормальном психическом развитии;</a:t>
            </a:r>
          </a:p>
          <a:p>
            <a:pPr lvl="0"/>
            <a:r>
              <a:rPr lang="ru-RU" sz="1600" dirty="0" smtClean="0"/>
              <a:t>сохранности органов чувств;</a:t>
            </a:r>
          </a:p>
          <a:p>
            <a:pPr lvl="0"/>
            <a:r>
              <a:rPr lang="ru-RU" sz="1600" dirty="0" smtClean="0"/>
              <a:t>последовательном обучении.</a:t>
            </a:r>
            <a:endParaRPr lang="ru-RU" sz="1600" dirty="0"/>
          </a:p>
        </p:txBody>
      </p:sp>
    </p:spTree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571472" y="2714620"/>
            <a:ext cx="8229600" cy="1143000"/>
          </a:xfrm>
        </p:spPr>
        <p:txBody>
          <a:bodyPr>
            <a:noAutofit/>
          </a:bodyPr>
          <a:lstStyle/>
          <a:p>
            <a:r>
              <a:rPr lang="ru-RU" sz="7200" i="1" dirty="0" smtClean="0">
                <a:solidFill>
                  <a:srgbClr val="C00000"/>
                </a:solidFill>
              </a:rPr>
              <a:t>Спасибо за внимание!</a:t>
            </a:r>
            <a:endParaRPr lang="ru-RU" sz="7200" i="1" dirty="0">
              <a:solidFill>
                <a:srgbClr val="C00000"/>
              </a:solidFill>
            </a:endParaRPr>
          </a:p>
        </p:txBody>
      </p:sp>
    </p:spTree>
  </p:cSld>
  <p:clrMapOvr>
    <a:masterClrMapping/>
  </p:clrMapOvr>
</p:sld>
</file>

<file path=ppt/theme/_rels/them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image" Target="../media/image1.jpeg"/></Relationships>
</file>

<file path=ppt/theme/theme1.xml><?xml version="1.0" encoding="utf-8"?>
<a:theme xmlns:a="http://schemas.openxmlformats.org/drawingml/2006/main" name="Трек">
  <a:themeElements>
    <a:clrScheme name="Трек">
      <a:dk1>
        <a:sysClr val="windowText" lastClr="000000"/>
      </a:dk1>
      <a:lt1>
        <a:sysClr val="window" lastClr="FFFFFF"/>
      </a:lt1>
      <a:dk2>
        <a:srgbClr val="4E3B30"/>
      </a:dk2>
      <a:lt2>
        <a:srgbClr val="FBEEC9"/>
      </a:lt2>
      <a:accent1>
        <a:srgbClr val="F0A22E"/>
      </a:accent1>
      <a:accent2>
        <a:srgbClr val="A5644E"/>
      </a:accent2>
      <a:accent3>
        <a:srgbClr val="B58B80"/>
      </a:accent3>
      <a:accent4>
        <a:srgbClr val="C3986D"/>
      </a:accent4>
      <a:accent5>
        <a:srgbClr val="A19574"/>
      </a:accent5>
      <a:accent6>
        <a:srgbClr val="C17529"/>
      </a:accent6>
      <a:hlink>
        <a:srgbClr val="AD1F1F"/>
      </a:hlink>
      <a:folHlink>
        <a:srgbClr val="FFC42F"/>
      </a:folHlink>
    </a:clrScheme>
    <a:fontScheme name="Трек">
      <a:majorFont>
        <a:latin typeface="Franklin Gothic Medium"/>
        <a:ea typeface=""/>
        <a:cs typeface=""/>
        <a:font script="Jpan" typeface="HG創英角ｺﾞｼｯｸUB"/>
        <a:font script="Hang" typeface="돋움"/>
        <a:font script="Hans" typeface="隶书"/>
        <a:font script="Hant" typeface="微軟正黑體"/>
        <a:font script="Arab" typeface="Tahoma"/>
        <a:font script="Hebr" typeface="Aharoni"/>
        <a:font script="Thai" typeface="Lily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ajorFont>
      <a:minorFont>
        <a:latin typeface="Franklin Gothic Book"/>
        <a:ea typeface=""/>
        <a:cs typeface=""/>
        <a:font script="Jpan" typeface="HGｺﾞｼｯｸE"/>
        <a:font script="Hang" typeface="돋움"/>
        <a:font script="Hans" typeface="华文楷体"/>
        <a:font script="Hant" typeface="微軟正黑體"/>
        <a:font script="Arab" typeface="Tahoma"/>
        <a:font script="Hebr" typeface="Aharoni"/>
        <a:font script="Thai" typeface="Lily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</a:minorFont>
    </a:fontScheme>
    <a:fmtScheme name="Трек">
      <a:fillStyleLst>
        <a:solidFill>
          <a:schemeClr val="phClr"/>
        </a:solidFill>
        <a:gradFill rotWithShape="1">
          <a:gsLst>
            <a:gs pos="0">
              <a:schemeClr val="phClr">
                <a:tint val="30000"/>
                <a:satMod val="250000"/>
              </a:schemeClr>
            </a:gs>
            <a:gs pos="72000">
              <a:schemeClr val="phClr">
                <a:tint val="75000"/>
                <a:satMod val="210000"/>
              </a:schemeClr>
            </a:gs>
            <a:gs pos="100000">
              <a:schemeClr val="phClr">
                <a:tint val="85000"/>
                <a:satMod val="210000"/>
              </a:schemeClr>
            </a:gs>
          </a:gsLst>
          <a:lin ang="5400000" scaled="1"/>
        </a:gradFill>
        <a:gradFill rotWithShape="1">
          <a:gsLst>
            <a:gs pos="0">
              <a:schemeClr val="phClr">
                <a:tint val="75000"/>
                <a:shade val="85000"/>
                <a:satMod val="230000"/>
              </a:schemeClr>
            </a:gs>
            <a:gs pos="25000">
              <a:schemeClr val="phClr">
                <a:tint val="90000"/>
                <a:shade val="70000"/>
                <a:satMod val="220000"/>
              </a:schemeClr>
            </a:gs>
            <a:gs pos="50000">
              <a:schemeClr val="phClr">
                <a:tint val="90000"/>
                <a:shade val="58000"/>
                <a:satMod val="225000"/>
              </a:schemeClr>
            </a:gs>
            <a:gs pos="65000">
              <a:schemeClr val="phClr">
                <a:tint val="90000"/>
                <a:shade val="58000"/>
                <a:satMod val="225000"/>
              </a:schemeClr>
            </a:gs>
            <a:gs pos="80000">
              <a:schemeClr val="phClr">
                <a:tint val="90000"/>
                <a:shade val="69000"/>
                <a:satMod val="220000"/>
              </a:schemeClr>
            </a:gs>
            <a:gs pos="100000">
              <a:schemeClr val="phClr">
                <a:tint val="77000"/>
                <a:shade val="80000"/>
                <a:satMod val="230000"/>
              </a:schemeClr>
            </a:gs>
          </a:gsLst>
          <a:lin ang="5400000" scaled="1"/>
        </a:gradFill>
      </a:fillStyleLst>
      <a:lnStyleLst>
        <a:ln w="10000" cap="flat" cmpd="sng" algn="ctr">
          <a:solidFill>
            <a:schemeClr val="phClr"/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76200" dist="50800" dir="5400000" rotWithShape="0">
              <a:srgbClr val="4E3B30">
                <a:alpha val="60000"/>
              </a:srgbClr>
            </a:outerShdw>
          </a:effectLst>
        </a:effectStyle>
        <a:effectStyle>
          <a:effectLst>
            <a:outerShdw blurRad="76200" dist="50800" dir="5400000" rotWithShape="0">
              <a:srgbClr val="4E3B30">
                <a:alpha val="60000"/>
              </a:srgbClr>
            </a:outerShdw>
          </a:effectLst>
          <a:scene3d>
            <a:camera prst="orthographicFront">
              <a:rot lat="0" lon="0" rev="0"/>
            </a:camera>
            <a:lightRig rig="threePt" dir="tl">
              <a:rot lat="0" lon="0" rev="0"/>
            </a:lightRig>
          </a:scene3d>
          <a:sp3d prstMaterial="metal">
            <a:bevelT w="10000" h="10000"/>
          </a:sp3d>
        </a:effectStyle>
        <a:effectStyle>
          <a:effectLst>
            <a:outerShdw blurRad="76200" dist="50800" dir="5400000" rotWithShape="0">
              <a:srgbClr val="4E3B30">
                <a:alpha val="60000"/>
              </a:srgbClr>
            </a:outerShdw>
          </a:effectLst>
          <a:scene3d>
            <a:camera prst="obliqueTopLeft" fov="600000">
              <a:rot lat="0" lon="0" rev="0"/>
            </a:camera>
            <a:lightRig rig="balanced" dir="t">
              <a:rot lat="0" lon="0" rev="19200000"/>
            </a:lightRig>
          </a:scene3d>
          <a:sp3d contourW="12700" prstMaterial="matte">
            <a:bevelT w="60000" h="50800"/>
            <a:contourClr>
              <a:schemeClr val="phClr">
                <a:shade val="60000"/>
                <a:satMod val="110000"/>
              </a:schemeClr>
            </a:contourClr>
          </a:sp3d>
        </a:effectStyle>
      </a:effectStyleLst>
      <a:bgFillStyleLst>
        <a:solidFill>
          <a:schemeClr val="phClr"/>
        </a:solidFill>
        <a:blipFill>
          <a:blip xmlns:r="http://schemas.openxmlformats.org/officeDocument/2006/relationships" r:embed="rId1">
            <a:duotone>
              <a:schemeClr val="phClr">
                <a:shade val="90000"/>
                <a:satMod val="150000"/>
              </a:schemeClr>
              <a:schemeClr val="phClr">
                <a:tint val="88000"/>
                <a:satMod val="105000"/>
              </a:schemeClr>
            </a:duotone>
          </a:blip>
          <a:tile tx="0" ty="0" sx="95000" sy="95000" flip="none" algn="t"/>
        </a:blipFill>
        <a:blipFill>
          <a:blip xmlns:r="http://schemas.openxmlformats.org/officeDocument/2006/relationships" r:embed="rId2">
            <a:duotone>
              <a:schemeClr val="phClr">
                <a:shade val="30000"/>
                <a:satMod val="455000"/>
              </a:schemeClr>
              <a:schemeClr val="phClr">
                <a:tint val="95000"/>
                <a:satMod val="120000"/>
              </a:schemeClr>
            </a:duotone>
          </a:blip>
          <a:stretch>
            <a:fillRect/>
          </a:stretch>
        </a:blip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Trek</Template>
  <TotalTime>542</TotalTime>
  <Words>1189</Words>
  <Application>Microsoft Office PowerPoint</Application>
  <PresentationFormat>Экран (4:3)</PresentationFormat>
  <Paragraphs>102</Paragraphs>
  <Slides>18</Slides>
  <Notes>0</Notes>
  <HiddenSlides>0</HiddenSlides>
  <MMClips>0</MMClips>
  <ScaleCrop>false</ScaleCrop>
  <HeadingPairs>
    <vt:vector size="6" baseType="variant">
      <vt:variant>
        <vt:lpstr>Использованные шрифты</vt:lpstr>
      </vt:variant>
      <vt:variant>
        <vt:i4>7</vt:i4>
      </vt:variant>
      <vt:variant>
        <vt:lpstr>Тема</vt:lpstr>
      </vt:variant>
      <vt:variant>
        <vt:i4>1</vt:i4>
      </vt:variant>
      <vt:variant>
        <vt:lpstr>Заголовки слайдов</vt:lpstr>
      </vt:variant>
      <vt:variant>
        <vt:i4>18</vt:i4>
      </vt:variant>
    </vt:vector>
  </HeadingPairs>
  <TitlesOfParts>
    <vt:vector size="26" baseType="lpstr">
      <vt:lpstr>Arial</vt:lpstr>
      <vt:lpstr>Calibri</vt:lpstr>
      <vt:lpstr>Franklin Gothic Book</vt:lpstr>
      <vt:lpstr>Franklin Gothic Medium</vt:lpstr>
      <vt:lpstr>inherit</vt:lpstr>
      <vt:lpstr>Times New Roman</vt:lpstr>
      <vt:lpstr>Wingdings 2</vt:lpstr>
      <vt:lpstr>Трек</vt:lpstr>
      <vt:lpstr>Норма и отклонение в развитии детей 5-7 лет.</vt:lpstr>
      <vt:lpstr>Понятие нормы</vt:lpstr>
      <vt:lpstr>ОПРЕДЕЛЕНИЕ НОРМЫ В РАЗВИТИИ РЕБЕНКА </vt:lpstr>
      <vt:lpstr>ВОЗРАСТНЫЕ НОРМЫ РАЗВИТИЯ ДЕТЕЙ ОТ 5 ДО 6 ЛЕТ </vt:lpstr>
      <vt:lpstr>ВОЗРАСТНЫЕ НОРМЫ РАЗВИТИЯ ДЕТЕЙ ОТ 5 ДО 6 ЛЕТ </vt:lpstr>
      <vt:lpstr>ВОЗРАСТНЫЕ НОРМЫ РАЗВИТИЯ РЕБЕНКА ОТ 6 ДО 7 ЛЕТ. </vt:lpstr>
      <vt:lpstr>Понятие отклонения от нормы</vt:lpstr>
      <vt:lpstr>Психические отклонения у детей</vt:lpstr>
      <vt:lpstr>Олигофрения </vt:lpstr>
      <vt:lpstr>Задержка психического развития </vt:lpstr>
      <vt:lpstr>Синдром дефицита внимания </vt:lpstr>
      <vt:lpstr>Синдром дефицита внимания </vt:lpstr>
      <vt:lpstr>Ранний детский аутизм </vt:lpstr>
      <vt:lpstr>Одарённые дети</vt:lpstr>
      <vt:lpstr>Педагогические отклонения</vt:lpstr>
      <vt:lpstr>Социальные отклонения</vt:lpstr>
      <vt:lpstr>Выводы</vt:lpstr>
      <vt:lpstr>Спасибо за внимание!</vt:lpstr>
    </vt:vector>
  </TitlesOfParts>
  <Company>Microsoft</Company>
  <LinksUpToDate>false</LinksUpToDate>
  <SharedDoc>false</SharedDoc>
  <HyperlinksChanged>false</HyperlinksChanged>
  <AppVersion>15.0000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Норма и отклонение в развитии детей 5-7 лет.</dc:title>
  <dc:creator>Сказка</dc:creator>
  <cp:lastModifiedBy>максим ященко</cp:lastModifiedBy>
  <cp:revision>43</cp:revision>
  <dcterms:created xsi:type="dcterms:W3CDTF">2017-02-16T05:48:39Z</dcterms:created>
  <dcterms:modified xsi:type="dcterms:W3CDTF">2017-02-16T21:17:19Z</dcterms:modified>
</cp:coreProperties>
</file>