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28D1-0D43-4F60-BADE-1289EBC6976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F86B0-E5E0-4FF8-8EE5-CEA9225E5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833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28D1-0D43-4F60-BADE-1289EBC6976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F86B0-E5E0-4FF8-8EE5-CEA9225E5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519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28D1-0D43-4F60-BADE-1289EBC6976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F86B0-E5E0-4FF8-8EE5-CEA9225E5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477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28D1-0D43-4F60-BADE-1289EBC6976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F86B0-E5E0-4FF8-8EE5-CEA9225E5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001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28D1-0D43-4F60-BADE-1289EBC6976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F86B0-E5E0-4FF8-8EE5-CEA9225E5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159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28D1-0D43-4F60-BADE-1289EBC6976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F86B0-E5E0-4FF8-8EE5-CEA9225E5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422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28D1-0D43-4F60-BADE-1289EBC6976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F86B0-E5E0-4FF8-8EE5-CEA9225E5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923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28D1-0D43-4F60-BADE-1289EBC6976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F86B0-E5E0-4FF8-8EE5-CEA9225E5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570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28D1-0D43-4F60-BADE-1289EBC6976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F86B0-E5E0-4FF8-8EE5-CEA9225E5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922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28D1-0D43-4F60-BADE-1289EBC6976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F86B0-E5E0-4FF8-8EE5-CEA9225E5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797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28D1-0D43-4F60-BADE-1289EBC6976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F86B0-E5E0-4FF8-8EE5-CEA9225E5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063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D28D1-0D43-4F60-BADE-1289EBC69765}" type="datetimeFigureOut">
              <a:rPr lang="ru-RU" smtClean="0"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F86B0-E5E0-4FF8-8EE5-CEA9225E58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144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/>
              <a:t>Консультация для воспитателей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Тема: «Предупреждение нарушений письма и формирование предпосылок для овладения грамотой у дошкольников»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4725144"/>
            <a:ext cx="6400800" cy="17526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Подготовила учитель-логопед ГБОУ </a:t>
            </a:r>
            <a:r>
              <a:rPr lang="ru-RU" sz="2000" dirty="0" smtClean="0"/>
              <a:t>Школа №1996</a:t>
            </a:r>
            <a:endParaRPr lang="ru-RU" sz="2000" dirty="0" smtClean="0"/>
          </a:p>
          <a:p>
            <a:r>
              <a:rPr lang="ru-RU" sz="2000" dirty="0" smtClean="0"/>
              <a:t>		</a:t>
            </a:r>
            <a:r>
              <a:rPr lang="ru-RU" sz="2000" dirty="0" smtClean="0"/>
              <a:t>Каламашвили Елена Васильевна</a:t>
            </a:r>
            <a:endParaRPr lang="ru-RU" sz="2000" dirty="0" smtClean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905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147248" cy="61926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Б</a:t>
            </a:r>
            <a:r>
              <a:rPr lang="ru-RU" sz="2400" u="sng" dirty="0" smtClean="0"/>
              <a:t>) Формируя графо-моторные навыки мы:</a:t>
            </a:r>
          </a:p>
          <a:p>
            <a:pPr marL="0" indent="0" algn="just">
              <a:buNone/>
            </a:pPr>
            <a:endParaRPr lang="ru-RU" sz="2400" u="sng" dirty="0" smtClean="0"/>
          </a:p>
          <a:p>
            <a:pPr algn="just">
              <a:buFont typeface="Arial" charset="0"/>
              <a:buChar char="•"/>
            </a:pPr>
            <a:r>
              <a:rPr lang="ru-RU" sz="2400" dirty="0" smtClean="0"/>
              <a:t>знакомим детей с направлениями штриховки (слева направо, справа налево, сверху вниз, снизу вверх, диагональной штриховкой);</a:t>
            </a:r>
          </a:p>
          <a:p>
            <a:pPr marL="0" indent="0" algn="just">
              <a:buNone/>
            </a:pPr>
            <a:endParaRPr lang="ru-RU" sz="2400" dirty="0" smtClean="0"/>
          </a:p>
          <a:p>
            <a:pPr algn="just">
              <a:buFont typeface="Arial" charset="0"/>
              <a:buChar char="•"/>
            </a:pPr>
            <a:r>
              <a:rPr lang="ru-RU" sz="2400" dirty="0" smtClean="0"/>
              <a:t>знакомим с видами штриховки (сплошная, параллельная частая и редкая, прерывистая);</a:t>
            </a:r>
          </a:p>
          <a:p>
            <a:pPr marL="0" indent="0" algn="just">
              <a:buNone/>
            </a:pPr>
            <a:endParaRPr lang="ru-RU" sz="2400" dirty="0" smtClean="0"/>
          </a:p>
          <a:p>
            <a:pPr algn="just">
              <a:buFont typeface="Arial" charset="0"/>
              <a:buChar char="•"/>
            </a:pPr>
            <a:r>
              <a:rPr lang="ru-RU" sz="2400" dirty="0" smtClean="0"/>
              <a:t>знакомим с трафаретами и шаблонами;</a:t>
            </a:r>
          </a:p>
          <a:p>
            <a:pPr marL="0" indent="0" algn="just">
              <a:buNone/>
            </a:pPr>
            <a:endParaRPr lang="ru-RU" sz="2400" dirty="0" smtClean="0"/>
          </a:p>
          <a:p>
            <a:pPr algn="just">
              <a:buFont typeface="Arial" charset="0"/>
              <a:buChar char="•"/>
            </a:pPr>
            <a:r>
              <a:rPr lang="ru-RU" sz="2400" dirty="0" smtClean="0"/>
              <a:t>рисуем ломаные  и изогнутые линии («заборы», «волны», «пружинки», «клубочки»).</a:t>
            </a:r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622824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/>
          <a:lstStyle/>
          <a:p>
            <a:pPr algn="l"/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6146" name="Picture 2" descr="C:\Users\Дом\Desktop\картинки\82215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916832"/>
            <a:ext cx="4762500" cy="450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052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Одной  из </a:t>
            </a:r>
            <a:r>
              <a:rPr lang="ru-RU" sz="2800" b="1" dirty="0" smtClean="0"/>
              <a:t>задач</a:t>
            </a:r>
            <a:r>
              <a:rPr lang="ru-RU" sz="2800" dirty="0" smtClean="0"/>
              <a:t> дошкольного образования является подготовка детей к школе, в том числе к овладению письменной речью. </a:t>
            </a:r>
            <a:endParaRPr lang="ru-RU" sz="2800" dirty="0"/>
          </a:p>
        </p:txBody>
      </p:sp>
      <p:pic>
        <p:nvPicPr>
          <p:cNvPr id="1026" name="Picture 2" descr="C:\Users\Дом\Desktop\зачем-мы-ходим-в-школу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652" y="2348880"/>
            <a:ext cx="6375090" cy="425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1239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45624" cy="2664296"/>
          </a:xfrm>
        </p:spPr>
        <p:txBody>
          <a:bodyPr>
            <a:noAutofit/>
          </a:bodyPr>
          <a:lstStyle/>
          <a:p>
            <a:pPr algn="just"/>
            <a:r>
              <a:rPr lang="ru-RU" sz="2200" b="1" dirty="0" smtClean="0"/>
              <a:t>Процесс письма </a:t>
            </a:r>
            <a:r>
              <a:rPr lang="ru-RU" sz="2200" dirty="0" smtClean="0"/>
              <a:t>– это сложный психофизиологический процесс, в осуществлении которого участвуют различные отделы коры головного мозга. Для овладения письмом необходима достаточная </a:t>
            </a:r>
            <a:r>
              <a:rPr lang="ru-RU" sz="2200" dirty="0" err="1" smtClean="0"/>
              <a:t>сформированность</a:t>
            </a:r>
            <a:r>
              <a:rPr lang="ru-RU" sz="2200" dirty="0" smtClean="0"/>
              <a:t> целого ряда психических процессов, таких как память, внимание, мышление. В отличие от устной речи, которую ребенок усваивает непроизвольно, по подражанию, </a:t>
            </a:r>
            <a:r>
              <a:rPr lang="ru-RU" sz="2200" b="1" dirty="0" smtClean="0"/>
              <a:t>письменная речь</a:t>
            </a:r>
            <a:r>
              <a:rPr lang="ru-RU" sz="2200" dirty="0" smtClean="0"/>
              <a:t> с самого начала усваивается сознательно и </a:t>
            </a:r>
            <a:r>
              <a:rPr lang="ru-RU" sz="2200" b="1" dirty="0" smtClean="0"/>
              <a:t>только в процессе специального обучения. </a:t>
            </a:r>
            <a:endParaRPr lang="ru-RU" sz="2200" b="1" dirty="0"/>
          </a:p>
        </p:txBody>
      </p:sp>
      <p:pic>
        <p:nvPicPr>
          <p:cNvPr id="2050" name="Picture 2" descr="C:\Users\Дом\Desktop\2828069_l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212976"/>
            <a:ext cx="5187190" cy="3447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6870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404664"/>
            <a:ext cx="807524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err="1" smtClean="0"/>
              <a:t>Дисграфия</a:t>
            </a:r>
            <a:r>
              <a:rPr lang="ru-RU" sz="2400" dirty="0" smtClean="0"/>
              <a:t> – это частичное специфическое нарушение процесса письма.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 Существует несколько </a:t>
            </a:r>
            <a:r>
              <a:rPr lang="ru-RU" sz="2400" b="1" dirty="0" smtClean="0"/>
              <a:t>видов </a:t>
            </a:r>
            <a:r>
              <a:rPr lang="ru-RU" sz="2400" b="1" dirty="0" err="1" smtClean="0"/>
              <a:t>дисграфии</a:t>
            </a:r>
            <a:r>
              <a:rPr lang="ru-RU" sz="2400" dirty="0" smtClean="0"/>
              <a:t>:</a:t>
            </a:r>
          </a:p>
          <a:p>
            <a:pPr marL="0" indent="0">
              <a:buNone/>
            </a:pPr>
            <a:endParaRPr lang="ru-RU" sz="2400" dirty="0" smtClean="0"/>
          </a:p>
          <a:p>
            <a:r>
              <a:rPr lang="ru-RU" sz="2400" dirty="0" smtClean="0"/>
              <a:t>1)	</a:t>
            </a:r>
            <a:r>
              <a:rPr lang="ru-RU" sz="2400" dirty="0" err="1" smtClean="0"/>
              <a:t>Артикуляторно</a:t>
            </a:r>
            <a:r>
              <a:rPr lang="ru-RU" sz="2400" dirty="0" smtClean="0"/>
              <a:t>-акустическая </a:t>
            </a:r>
            <a:r>
              <a:rPr lang="ru-RU" sz="2400" dirty="0" err="1" smtClean="0"/>
              <a:t>дисграфия</a:t>
            </a:r>
            <a:r>
              <a:rPr lang="ru-RU" sz="2400" dirty="0" smtClean="0"/>
              <a:t>. </a:t>
            </a:r>
          </a:p>
          <a:p>
            <a:r>
              <a:rPr lang="ru-RU" sz="2400" dirty="0" smtClean="0"/>
              <a:t>2)	Акустическая </a:t>
            </a:r>
            <a:r>
              <a:rPr lang="ru-RU" sz="2400" dirty="0" err="1" smtClean="0"/>
              <a:t>дисграфия</a:t>
            </a:r>
            <a:r>
              <a:rPr lang="ru-RU" sz="2400" dirty="0" smtClean="0"/>
              <a:t>. </a:t>
            </a:r>
          </a:p>
          <a:p>
            <a:r>
              <a:rPr lang="ru-RU" sz="2400" dirty="0" smtClean="0"/>
              <a:t>3)	</a:t>
            </a:r>
            <a:r>
              <a:rPr lang="ru-RU" sz="2400" dirty="0" err="1" smtClean="0"/>
              <a:t>Дисграфия</a:t>
            </a:r>
            <a:r>
              <a:rPr lang="ru-RU" sz="2400" dirty="0" smtClean="0"/>
              <a:t> на почве нарушения языкового анализа и синтеза.</a:t>
            </a:r>
          </a:p>
          <a:p>
            <a:r>
              <a:rPr lang="ru-RU" sz="2400" dirty="0" smtClean="0"/>
              <a:t>4)	</a:t>
            </a:r>
            <a:r>
              <a:rPr lang="ru-RU" sz="2400" dirty="0" err="1" smtClean="0"/>
              <a:t>Аграмматическая</a:t>
            </a:r>
            <a:r>
              <a:rPr lang="ru-RU" sz="2400" dirty="0" smtClean="0"/>
              <a:t> </a:t>
            </a:r>
            <a:r>
              <a:rPr lang="ru-RU" sz="2400" dirty="0" err="1" smtClean="0"/>
              <a:t>дисграфия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5)	Оптическая </a:t>
            </a:r>
            <a:r>
              <a:rPr lang="ru-RU" sz="2400" dirty="0" err="1" smtClean="0"/>
              <a:t>дисграфия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78909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404664"/>
            <a:ext cx="8075240" cy="572149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Для </a:t>
            </a:r>
            <a:r>
              <a:rPr lang="ru-RU" sz="2400" b="1" dirty="0" smtClean="0"/>
              <a:t>предупреждения </a:t>
            </a:r>
            <a:r>
              <a:rPr lang="ru-RU" sz="2400" b="1" dirty="0" err="1" smtClean="0"/>
              <a:t>дисграфии</a:t>
            </a:r>
            <a:r>
              <a:rPr lang="ru-RU" sz="2400" b="1" dirty="0" smtClean="0"/>
              <a:t> </a:t>
            </a:r>
            <a:r>
              <a:rPr lang="ru-RU" sz="2400" dirty="0" smtClean="0"/>
              <a:t>(особенно у детей с недостатками речи)</a:t>
            </a:r>
          </a:p>
          <a:p>
            <a:pPr marL="0" indent="0" algn="just">
              <a:buNone/>
            </a:pPr>
            <a:r>
              <a:rPr lang="ru-RU" sz="2400" dirty="0" smtClean="0"/>
              <a:t>в детском саду должна проводиться работа по следующим направлениям.</a:t>
            </a:r>
          </a:p>
          <a:p>
            <a:pPr marL="0" indent="0" algn="just">
              <a:buNone/>
            </a:pPr>
            <a:endParaRPr lang="ru-RU" sz="2400" dirty="0" smtClean="0"/>
          </a:p>
          <a:p>
            <a:pPr marL="457200" indent="-457200">
              <a:buAutoNum type="arabicPeriod"/>
            </a:pPr>
            <a:r>
              <a:rPr lang="ru-RU" sz="2400" b="1" dirty="0" smtClean="0"/>
              <a:t>Формирование психологической базы речи</a:t>
            </a:r>
            <a:r>
              <a:rPr lang="ru-RU" sz="2400" dirty="0" smtClean="0"/>
              <a:t>: </a:t>
            </a:r>
          </a:p>
          <a:p>
            <a:pPr>
              <a:buFont typeface="Arial" charset="0"/>
              <a:buChar char="•"/>
            </a:pPr>
            <a:r>
              <a:rPr lang="ru-RU" sz="2400" dirty="0" smtClean="0"/>
              <a:t>развитие внимания,</a:t>
            </a:r>
          </a:p>
          <a:p>
            <a:pPr>
              <a:buFont typeface="Arial" charset="0"/>
              <a:buChar char="•"/>
            </a:pPr>
            <a:r>
              <a:rPr lang="ru-RU" sz="2400" dirty="0" smtClean="0"/>
              <a:t>развитие </a:t>
            </a:r>
            <a:r>
              <a:rPr lang="ru-RU" sz="2400" dirty="0" err="1" smtClean="0"/>
              <a:t>слухо</a:t>
            </a:r>
            <a:r>
              <a:rPr lang="ru-RU" sz="2400" dirty="0" smtClean="0"/>
              <a:t>-речевой и зрительной памяти,</a:t>
            </a:r>
          </a:p>
          <a:p>
            <a:pPr>
              <a:buFont typeface="Arial" charset="0"/>
              <a:buChar char="•"/>
            </a:pPr>
            <a:r>
              <a:rPr lang="ru-RU" sz="2400" dirty="0" smtClean="0"/>
              <a:t> развитие слухового и зрительного восприятия,</a:t>
            </a:r>
          </a:p>
          <a:p>
            <a:pPr>
              <a:buFont typeface="Arial" charset="0"/>
              <a:buChar char="•"/>
            </a:pPr>
            <a:r>
              <a:rPr lang="ru-RU" sz="2400" dirty="0" smtClean="0"/>
              <a:t> развитие мышления,</a:t>
            </a:r>
          </a:p>
          <a:p>
            <a:pPr>
              <a:buFont typeface="Arial" charset="0"/>
              <a:buChar char="•"/>
            </a:pPr>
            <a:r>
              <a:rPr lang="ru-RU" sz="2400" dirty="0" smtClean="0"/>
              <a:t>формирование зрительно-пространственных представлений.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368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404664"/>
            <a:ext cx="8075240" cy="57214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/>
              <a:t>Ф</a:t>
            </a:r>
            <a:r>
              <a:rPr lang="ru-RU" sz="2400" b="1" dirty="0" smtClean="0"/>
              <a:t>ормирование зрительно-пространственных представлений</a:t>
            </a:r>
          </a:p>
          <a:p>
            <a:pPr marL="0" indent="0" algn="ctr">
              <a:buNone/>
            </a:pPr>
            <a:endParaRPr lang="ru-RU" sz="2400" b="1" dirty="0" smtClean="0"/>
          </a:p>
          <a:p>
            <a:pPr marL="0" indent="0" algn="just">
              <a:buNone/>
            </a:pPr>
            <a:r>
              <a:rPr lang="ru-RU" sz="2400" b="1" dirty="0" smtClean="0"/>
              <a:t>1 этап. </a:t>
            </a:r>
            <a:r>
              <a:rPr lang="ru-RU" sz="2400" dirty="0" smtClean="0"/>
              <a:t>Уточнение понятия о </a:t>
            </a:r>
            <a:r>
              <a:rPr lang="ru-RU" sz="2400" dirty="0" err="1" smtClean="0"/>
              <a:t>латерализации</a:t>
            </a:r>
            <a:r>
              <a:rPr lang="ru-RU" sz="2400" dirty="0" smtClean="0"/>
              <a:t> (ориентировка в схеме собственного тела).</a:t>
            </a:r>
          </a:p>
          <a:p>
            <a:pPr marL="0" indent="0" algn="just">
              <a:buNone/>
            </a:pPr>
            <a:r>
              <a:rPr lang="ru-RU" sz="2400" b="1" dirty="0" smtClean="0"/>
              <a:t>2 этап. </a:t>
            </a:r>
            <a:r>
              <a:rPr lang="ru-RU" sz="2400" dirty="0" smtClean="0"/>
              <a:t>Ориентировка в помещении.</a:t>
            </a:r>
          </a:p>
          <a:p>
            <a:pPr marL="0" indent="0" algn="just">
              <a:buNone/>
            </a:pPr>
            <a:r>
              <a:rPr lang="ru-RU" sz="2400" b="1" dirty="0" smtClean="0"/>
              <a:t>3 этап. </a:t>
            </a:r>
            <a:r>
              <a:rPr lang="ru-RU" sz="2400" dirty="0" smtClean="0"/>
              <a:t>Ориентировка с поворотом на 90ᵒ и 180ᵒ. Формирование умения определять правую и левую части тела человека (куклы), находящегося напротив.</a:t>
            </a:r>
          </a:p>
          <a:p>
            <a:pPr marL="0" indent="0" algn="just">
              <a:buNone/>
            </a:pPr>
            <a:r>
              <a:rPr lang="ru-RU" sz="2400" b="1" dirty="0" smtClean="0"/>
              <a:t>4 этап. </a:t>
            </a:r>
            <a:r>
              <a:rPr lang="ru-RU" sz="2400" dirty="0" smtClean="0"/>
              <a:t>Ориентировка на плоскости. Знакомство с понятиями «край листа» (правый, левый, верхний, нижний), «угол листа» (верхний правый, нижний левый и т.д.), «центр листа».</a:t>
            </a:r>
          </a:p>
          <a:p>
            <a:pPr marL="0" indent="0" algn="just">
              <a:buNone/>
            </a:pPr>
            <a:r>
              <a:rPr lang="ru-RU" sz="2400" b="1" dirty="0" smtClean="0"/>
              <a:t>5 этап.</a:t>
            </a:r>
            <a:r>
              <a:rPr lang="ru-RU" sz="2400" dirty="0" smtClean="0"/>
              <a:t> Ориентировка на клетке и строке.</a:t>
            </a:r>
          </a:p>
          <a:p>
            <a:pPr marL="0" indent="0" algn="just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70206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404664"/>
            <a:ext cx="8075240" cy="5721499"/>
          </a:xfrm>
        </p:spPr>
        <p:txBody>
          <a:bodyPr>
            <a:normAutofit fontScale="92500" lnSpcReduction="10000"/>
          </a:bodyPr>
          <a:lstStyle/>
          <a:p>
            <a:pPr marL="457200" indent="-457200" algn="ctr">
              <a:buAutoNum type="arabicPeriod" startAt="2"/>
            </a:pPr>
            <a:r>
              <a:rPr lang="ru-RU" sz="2600" b="1" dirty="0" smtClean="0"/>
              <a:t>Развитие фонематического слуха и формирование фонематического восприятия. </a:t>
            </a:r>
          </a:p>
          <a:p>
            <a:pPr marL="0" indent="0" algn="ctr">
              <a:buNone/>
            </a:pPr>
            <a:endParaRPr lang="ru-RU" sz="2600" b="1" dirty="0" smtClean="0"/>
          </a:p>
          <a:p>
            <a:pPr marL="0" indent="0" algn="just">
              <a:buNone/>
            </a:pPr>
            <a:r>
              <a:rPr lang="ru-RU" sz="2400" b="1" dirty="0"/>
              <a:t>Ф</a:t>
            </a:r>
            <a:r>
              <a:rPr lang="ru-RU" sz="2400" b="1" dirty="0" smtClean="0"/>
              <a:t>онематический слух </a:t>
            </a:r>
            <a:r>
              <a:rPr lang="ru-RU" sz="2400" dirty="0" smtClean="0"/>
              <a:t>- способность различать звуки родного языка в потоке речи в различном линейном порядке (нос-сон); в словах близких по звучанию, но разных по смыслу (паронимах): бочка-почка, миска-мишка, забор-собор. </a:t>
            </a:r>
          </a:p>
          <a:p>
            <a:pPr marL="0" indent="0" algn="just">
              <a:buNone/>
            </a:pPr>
            <a:r>
              <a:rPr lang="ru-RU" sz="2400" b="1" dirty="0" smtClean="0"/>
              <a:t>Фонематическое восприятие </a:t>
            </a:r>
            <a:r>
              <a:rPr lang="ru-RU" sz="2400" dirty="0" smtClean="0"/>
              <a:t>– это искусственный звуковой анализ, который самостоятельно не формируется, но лежит в основе процесса обучения грамоте. </a:t>
            </a:r>
          </a:p>
          <a:p>
            <a:pPr marL="0" indent="0" algn="just">
              <a:buNone/>
            </a:pPr>
            <a:r>
              <a:rPr lang="ru-RU" sz="2400" dirty="0" smtClean="0"/>
              <a:t>Формируя фонематическое восприятие, мы учим детей определять:</a:t>
            </a:r>
          </a:p>
          <a:p>
            <a:pPr marL="0" indent="0" algn="just">
              <a:buNone/>
            </a:pPr>
            <a:r>
              <a:rPr lang="ru-RU" sz="2400" dirty="0" smtClean="0"/>
              <a:t>*наличие или отсутствие звука в слове («Хлопни, если услышишь звук с»);</a:t>
            </a:r>
          </a:p>
          <a:p>
            <a:pPr marL="0" indent="0" algn="just">
              <a:buNone/>
            </a:pPr>
            <a:r>
              <a:rPr lang="ru-RU" sz="2400" dirty="0" smtClean="0"/>
              <a:t>* позицию звука в слове (начало, середина, конец слова);</a:t>
            </a:r>
          </a:p>
          <a:p>
            <a:pPr marL="0" indent="0" algn="just">
              <a:buNone/>
            </a:pPr>
            <a:r>
              <a:rPr lang="ru-RU" sz="2400" dirty="0" smtClean="0"/>
              <a:t>* последовательность звуков в слове и их количество.</a:t>
            </a:r>
          </a:p>
          <a:p>
            <a:pPr marL="0" indent="0" algn="just">
              <a:buNone/>
            </a:pPr>
            <a:endParaRPr lang="ru-RU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548102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404664"/>
            <a:ext cx="8075240" cy="5721499"/>
          </a:xfrm>
        </p:spPr>
        <p:txBody>
          <a:bodyPr>
            <a:normAutofit/>
          </a:bodyPr>
          <a:lstStyle/>
          <a:p>
            <a:pPr marL="457200" indent="-457200" algn="just">
              <a:buAutoNum type="arabicPeriod" startAt="3"/>
            </a:pPr>
            <a:r>
              <a:rPr lang="ru-RU" sz="2400" b="1" dirty="0" smtClean="0"/>
              <a:t>Развитие устной речи :</a:t>
            </a:r>
          </a:p>
          <a:p>
            <a:pPr marL="0" indent="0" algn="just">
              <a:buNone/>
            </a:pPr>
            <a:endParaRPr lang="ru-RU" sz="2400" b="1" dirty="0" smtClean="0"/>
          </a:p>
          <a:p>
            <a:pPr algn="just">
              <a:buFont typeface="Arial" charset="0"/>
              <a:buChar char="•"/>
            </a:pPr>
            <a:r>
              <a:rPr lang="ru-RU" sz="2400" dirty="0"/>
              <a:t>ф</a:t>
            </a:r>
            <a:r>
              <a:rPr lang="ru-RU" sz="2400" dirty="0" smtClean="0"/>
              <a:t>ормирование нормативного звукопроизношения,</a:t>
            </a:r>
          </a:p>
          <a:p>
            <a:pPr marL="0" indent="0" algn="just">
              <a:buNone/>
            </a:pPr>
            <a:endParaRPr lang="ru-RU" sz="2400" dirty="0" smtClean="0"/>
          </a:p>
          <a:p>
            <a:pPr algn="just">
              <a:buFont typeface="Arial" charset="0"/>
              <a:buChar char="•"/>
            </a:pPr>
            <a:r>
              <a:rPr lang="ru-RU" sz="2400" dirty="0" smtClean="0"/>
              <a:t>обогащение словарного запаса,</a:t>
            </a:r>
          </a:p>
          <a:p>
            <a:pPr marL="0" indent="0" algn="just">
              <a:buNone/>
            </a:pPr>
            <a:endParaRPr lang="ru-RU" sz="2400" dirty="0" smtClean="0"/>
          </a:p>
          <a:p>
            <a:pPr algn="just">
              <a:buFont typeface="Arial" charset="0"/>
              <a:buChar char="•"/>
            </a:pPr>
            <a:r>
              <a:rPr lang="ru-RU" sz="2400" dirty="0" smtClean="0"/>
              <a:t>усвоение грамматического строя речи на практическом уровне,</a:t>
            </a:r>
          </a:p>
          <a:p>
            <a:pPr marL="0" indent="0" algn="just">
              <a:buNone/>
            </a:pPr>
            <a:endParaRPr lang="ru-RU" sz="2400" dirty="0" smtClean="0"/>
          </a:p>
          <a:p>
            <a:pPr algn="just">
              <a:buFont typeface="Arial" charset="0"/>
              <a:buChar char="•"/>
            </a:pPr>
            <a:r>
              <a:rPr lang="ru-RU" sz="2400" dirty="0" smtClean="0"/>
              <a:t> формирование связной речи. </a:t>
            </a:r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r>
              <a:rPr lang="ru-RU" sz="2400" dirty="0" smtClean="0"/>
              <a:t>Осуществляется на </a:t>
            </a:r>
            <a:r>
              <a:rPr lang="ru-RU" sz="2400" b="1" dirty="0" smtClean="0"/>
              <a:t>занятиях по развитию речи</a:t>
            </a:r>
            <a:r>
              <a:rPr lang="ru-RU" sz="24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7014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147248" cy="6192688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buAutoNum type="arabicPeriod" startAt="4"/>
            </a:pPr>
            <a:r>
              <a:rPr lang="ru-RU" sz="2600" b="1" dirty="0" smtClean="0"/>
              <a:t>Развитие мелкой моторики, формирование графических навыков и подготовка руки к письму .</a:t>
            </a:r>
          </a:p>
          <a:p>
            <a:pPr marL="0" indent="0" algn="just">
              <a:buNone/>
            </a:pPr>
            <a:endParaRPr lang="ru-RU" sz="2600" b="1" dirty="0" smtClean="0"/>
          </a:p>
          <a:p>
            <a:pPr marL="0" indent="0" algn="just">
              <a:buNone/>
            </a:pPr>
            <a:r>
              <a:rPr lang="ru-RU" sz="2400" b="1" dirty="0"/>
              <a:t>О</a:t>
            </a:r>
            <a:r>
              <a:rPr lang="ru-RU" sz="2400" b="1" dirty="0" smtClean="0"/>
              <a:t>сновные задачи:</a:t>
            </a:r>
          </a:p>
          <a:p>
            <a:pPr marL="0" indent="0" algn="just">
              <a:buNone/>
            </a:pPr>
            <a:r>
              <a:rPr lang="ru-RU" sz="2400" u="sng" dirty="0" smtClean="0"/>
              <a:t>А) Развитие подвижности и силы кисти руки. </a:t>
            </a:r>
          </a:p>
          <a:p>
            <a:pPr marL="0" indent="0" algn="just">
              <a:buNone/>
            </a:pPr>
            <a:r>
              <a:rPr lang="ru-RU" sz="2400" dirty="0" smtClean="0"/>
              <a:t>Примерные упражнения для развития подвижности:</a:t>
            </a:r>
          </a:p>
          <a:p>
            <a:pPr marL="0" indent="0" algn="just">
              <a:buNone/>
            </a:pPr>
            <a:r>
              <a:rPr lang="ru-RU" sz="2400" dirty="0" smtClean="0"/>
              <a:t>* пальчиковая гимнастика;</a:t>
            </a:r>
          </a:p>
          <a:p>
            <a:pPr marL="0" indent="0" algn="just">
              <a:buNone/>
            </a:pPr>
            <a:r>
              <a:rPr lang="ru-RU" sz="2400" dirty="0" smtClean="0"/>
              <a:t>* пальчиковый, теневой театр, </a:t>
            </a:r>
            <a:r>
              <a:rPr lang="ru-RU" sz="2400" dirty="0" err="1" smtClean="0"/>
              <a:t>би</a:t>
            </a:r>
            <a:r>
              <a:rPr lang="ru-RU" sz="2400" dirty="0" smtClean="0"/>
              <a:t>-ба-</a:t>
            </a:r>
            <a:r>
              <a:rPr lang="ru-RU" sz="2400" dirty="0" err="1" smtClean="0"/>
              <a:t>бо</a:t>
            </a:r>
            <a:r>
              <a:rPr lang="ru-RU" sz="2400" dirty="0" smtClean="0"/>
              <a:t> театр;</a:t>
            </a:r>
          </a:p>
          <a:p>
            <a:pPr marL="0" indent="0" algn="just">
              <a:buNone/>
            </a:pPr>
            <a:r>
              <a:rPr lang="ru-RU" sz="2400" dirty="0" smtClean="0"/>
              <a:t>* шнуровка;</a:t>
            </a:r>
          </a:p>
          <a:p>
            <a:pPr marL="0" indent="0" algn="just">
              <a:buNone/>
            </a:pPr>
            <a:r>
              <a:rPr lang="ru-RU" sz="2400" dirty="0" smtClean="0"/>
              <a:t>* работа с пуговицами (перебор, расстегивание и др.);</a:t>
            </a:r>
          </a:p>
          <a:p>
            <a:pPr marL="0" indent="0" algn="just">
              <a:buNone/>
            </a:pPr>
            <a:r>
              <a:rPr lang="ru-RU" sz="2400" dirty="0" smtClean="0"/>
              <a:t>* игры в «Золушку» и др.</a:t>
            </a:r>
          </a:p>
          <a:p>
            <a:pPr marL="0" indent="0" algn="just">
              <a:buNone/>
            </a:pPr>
            <a:endParaRPr lang="ru-RU" sz="2400" dirty="0" smtClean="0"/>
          </a:p>
          <a:p>
            <a:pPr marL="0" indent="0" algn="just">
              <a:buNone/>
            </a:pPr>
            <a:r>
              <a:rPr lang="ru-RU" sz="2400" dirty="0" smtClean="0"/>
              <a:t>Примерные упражнения для развития силы:</a:t>
            </a:r>
          </a:p>
          <a:p>
            <a:pPr marL="0" indent="0" algn="just">
              <a:buNone/>
            </a:pPr>
            <a:r>
              <a:rPr lang="ru-RU" sz="2400" dirty="0" smtClean="0"/>
              <a:t>•сжимание-разжимание резиновых мячей, игрушек;</a:t>
            </a:r>
          </a:p>
          <a:p>
            <a:pPr marL="0" indent="0" algn="just">
              <a:buNone/>
            </a:pPr>
            <a:r>
              <a:rPr lang="ru-RU" sz="2400" dirty="0" smtClean="0"/>
              <a:t>•работа с пластилином;</a:t>
            </a:r>
          </a:p>
          <a:p>
            <a:pPr marL="0" indent="0" algn="just">
              <a:buNone/>
            </a:pPr>
            <a:r>
              <a:rPr lang="ru-RU" sz="2400" dirty="0" smtClean="0"/>
              <a:t>•отжимание губки (за один раз) поочередно каждой рукой;</a:t>
            </a:r>
          </a:p>
          <a:p>
            <a:pPr marL="0" indent="0" algn="just">
              <a:buNone/>
            </a:pPr>
            <a:r>
              <a:rPr lang="ru-RU" sz="2400" dirty="0" smtClean="0"/>
              <a:t>•</a:t>
            </a:r>
            <a:r>
              <a:rPr lang="ru-RU" sz="2400" dirty="0" err="1" smtClean="0"/>
              <a:t>сминание</a:t>
            </a:r>
            <a:r>
              <a:rPr lang="ru-RU" sz="2400" dirty="0" smtClean="0"/>
              <a:t> бумаги (сначала двумя руками, потом правой и левой рукой).</a:t>
            </a:r>
          </a:p>
          <a:p>
            <a:pPr marL="0" indent="0" algn="just">
              <a:buNone/>
            </a:pPr>
            <a:endParaRPr lang="ru-RU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4512443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583</Words>
  <Application>Microsoft Office PowerPoint</Application>
  <PresentationFormat>Экран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Консультация для воспитателей   Тема: «Предупреждение нарушений письма и формирование предпосылок для овладения грамотой у дошкольников»  </vt:lpstr>
      <vt:lpstr>Одной  из задач дошкольного образования является подготовка детей к школе, в том числе к овладению письменной речью. </vt:lpstr>
      <vt:lpstr>Процесс письма – это сложный психофизиологический процесс, в осуществлении которого участвуют различные отделы коры головного мозга. Для овладения письмом необходима достаточная сформированность целого ряда психических процессов, таких как память, внимание, мышление. В отличие от устной речи, которую ребенок усваивает непроизвольно, по подражанию, письменная речь с самого начала усваивается сознательно и только в процессе специального обучения.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Дом</dc:creator>
  <cp:lastModifiedBy>Дом</cp:lastModifiedBy>
  <cp:revision>23</cp:revision>
  <dcterms:created xsi:type="dcterms:W3CDTF">2012-12-15T15:21:23Z</dcterms:created>
  <dcterms:modified xsi:type="dcterms:W3CDTF">2017-04-05T15:22:47Z</dcterms:modified>
</cp:coreProperties>
</file>