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323" r:id="rId5"/>
    <p:sldId id="324" r:id="rId6"/>
    <p:sldId id="325" r:id="rId7"/>
    <p:sldId id="326" r:id="rId8"/>
    <p:sldId id="327" r:id="rId9"/>
    <p:sldId id="260" r:id="rId10"/>
    <p:sldId id="263" r:id="rId11"/>
    <p:sldId id="266" r:id="rId12"/>
    <p:sldId id="269" r:id="rId13"/>
    <p:sldId id="273" r:id="rId14"/>
    <p:sldId id="309" r:id="rId15"/>
    <p:sldId id="322" r:id="rId16"/>
    <p:sldId id="275" r:id="rId17"/>
    <p:sldId id="276" r:id="rId18"/>
    <p:sldId id="278" r:id="rId19"/>
    <p:sldId id="280" r:id="rId20"/>
    <p:sldId id="316" r:id="rId21"/>
    <p:sldId id="284" r:id="rId22"/>
    <p:sldId id="282" r:id="rId23"/>
    <p:sldId id="321" r:id="rId24"/>
    <p:sldId id="307" r:id="rId25"/>
    <p:sldId id="297" r:id="rId26"/>
    <p:sldId id="289" r:id="rId27"/>
    <p:sldId id="296" r:id="rId28"/>
    <p:sldId id="299" r:id="rId29"/>
    <p:sldId id="301" r:id="rId30"/>
    <p:sldId id="302" r:id="rId31"/>
    <p:sldId id="287" r:id="rId32"/>
    <p:sldId id="317" r:id="rId33"/>
    <p:sldId id="319" r:id="rId34"/>
    <p:sldId id="303" r:id="rId35"/>
    <p:sldId id="304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07" autoAdjust="0"/>
    <p:restoredTop sz="94660"/>
  </p:normalViewPr>
  <p:slideViewPr>
    <p:cSldViewPr>
      <p:cViewPr>
        <p:scale>
          <a:sx n="100" d="100"/>
          <a:sy n="100" d="100"/>
        </p:scale>
        <p:origin x="-300" y="12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03.09.2017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Елена\Downloads\ABPqHx-JduFiLlIL6tsezTl72eJkfbmt4t8yenImKBVvK0kTmF0xjctABnaLJIm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0" y="0"/>
            <a:ext cx="9252520" cy="6858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2200" b="1" dirty="0" smtClean="0"/>
              <a:t>Муниципальное дошкольное образовательное учреждение детский сад </a:t>
            </a:r>
            <a:br>
              <a:rPr lang="ru-RU" sz="2200" b="1" dirty="0" smtClean="0"/>
            </a:br>
            <a:r>
              <a:rPr lang="ru-RU" sz="2200" b="1" dirty="0" smtClean="0"/>
              <a:t>комбинированного вида № 131</a:t>
            </a:r>
            <a:br>
              <a:rPr lang="ru-RU" sz="2200" b="1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3100" b="1" dirty="0" smtClean="0"/>
              <a:t>СЕНСОРНОЕ РАЗВИТИЕ ДЕТЕЙ РАННЕГО ВОЗРАСТА </a:t>
            </a:r>
            <a:br>
              <a:rPr lang="ru-RU" sz="3100" b="1" dirty="0" smtClean="0"/>
            </a:br>
            <a:r>
              <a:rPr lang="ru-RU" sz="3100" b="1" dirty="0" smtClean="0"/>
              <a:t>«ФОРМИРОВАНИЕ ПРЕДСТАВЛЕНИЙ </a:t>
            </a:r>
            <a:br>
              <a:rPr lang="ru-RU" sz="3100" b="1" dirty="0" smtClean="0"/>
            </a:br>
            <a:r>
              <a:rPr lang="ru-RU" sz="3100" b="1" dirty="0" smtClean="0"/>
              <a:t>О ВЕЛИЧИНЕ И ЦВЕТЕ»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/>
              <a:t/>
            </a:r>
            <a:br>
              <a:rPr lang="ru-RU" sz="3100" dirty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221088"/>
            <a:ext cx="9144000" cy="2636912"/>
          </a:xfrm>
        </p:spPr>
        <p:txBody>
          <a:bodyPr>
            <a:normAutofit/>
          </a:bodyPr>
          <a:lstStyle/>
          <a:p>
            <a:endPara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</a:t>
            </a:r>
            <a:r>
              <a:rPr lang="ru-RU" sz="2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Горзей</a:t>
            </a: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Елена Анатольевна</a:t>
            </a:r>
            <a:endParaRPr lang="ru-RU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Комсомольск -  на – Амуре</a:t>
            </a:r>
          </a:p>
          <a:p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</a:t>
            </a: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73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>
                <a:alpha val="38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Фото Сенсорика\DSC027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3960440" cy="29707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Фото Сенсорика\DSC027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2656"/>
            <a:ext cx="4022360" cy="30171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:\DCIM\100MSDCF\DSC013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82984"/>
            <a:ext cx="4032448" cy="30247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G:\DCIM\100MSDCF\DSC013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73016"/>
            <a:ext cx="3963889" cy="29733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060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>
                <a:alpha val="38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Фото Сенсорика\DSC027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4032448" cy="30247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Фото Сенсорика\DSC027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764704"/>
            <a:ext cx="4016152" cy="30125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Фото Сенсорика\DSC027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29000"/>
            <a:ext cx="4262107" cy="31970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517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>
                <a:alpha val="38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Фото Сенсорика\DSC027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3822855" cy="28675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Фото Сенсорика\DSC027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60648"/>
            <a:ext cx="3893170" cy="29202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Фото Сенсорика\DSC027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17032"/>
            <a:ext cx="3600400" cy="27006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Фото Сенсорика\DSC0278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284984"/>
            <a:ext cx="4344938" cy="32591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062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>
                <a:alpha val="38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D:\Фото Сенсорика\DSC027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3240360" cy="24305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Фото Сенсорика\DSC027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8640"/>
            <a:ext cx="4104456" cy="30787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G:\DCIM\100MSDCF\DSC013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47"/>
          <a:stretch>
            <a:fillRect/>
          </a:stretch>
        </p:blipFill>
        <p:spPr bwMode="auto">
          <a:xfrm>
            <a:off x="755576" y="3212976"/>
            <a:ext cx="2952328" cy="34460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G:\DCIM\100MSDCF\DSC013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429000"/>
            <a:ext cx="4154066" cy="3115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83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>
                <a:alpha val="38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DCIM\100MSDCF\DSC013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392488" cy="3294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:\DCIM\100MSDCF\DSC013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02950"/>
            <a:ext cx="4208934" cy="31571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01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Елена\Downloads\ABPqHx-JduFiLlIL6tsezTl72eJkfbmt4t8yenImKBVvK0kTmF0xjctABnaLJIm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40960" cy="5760640"/>
          </a:xfrm>
        </p:spPr>
        <p:txBody>
          <a:bodyPr>
            <a:no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2400" dirty="0"/>
              <a:t/>
            </a:r>
            <a:br>
              <a:rPr lang="ru-RU" sz="2400" dirty="0"/>
            </a:br>
            <a:r>
              <a:rPr lang="ru-RU" sz="3600" b="1" dirty="0" smtClean="0"/>
              <a:t>Игра - это огромное светлое окно, через которое в духовный мир ребенка вливается живительный поток представлений, понятий.</a:t>
            </a:r>
            <a:br>
              <a:rPr lang="ru-RU" sz="3600" b="1" dirty="0" smtClean="0"/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Игра – это искра, зажигающая огонек пытливости и любознательности.</a:t>
            </a:r>
            <a:br>
              <a:rPr lang="ru-RU" sz="3600" b="1" dirty="0" smtClean="0"/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В.А. Сухомлинский</a:t>
            </a:r>
            <a:r>
              <a:rPr lang="ru-RU" sz="3600" b="1" dirty="0" smtClean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3600" b="1" dirty="0" smtClean="0">
                <a:solidFill>
                  <a:prstClr val="black"/>
                </a:solidFill>
                <a:ea typeface="+mn-ea"/>
                <a:cs typeface="+mn-cs"/>
              </a:rPr>
            </a:b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-171400"/>
            <a:ext cx="8229600" cy="1714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57669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>
                <a:alpha val="38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Фото Сенсорика\DSC027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4223913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:\DCIM\100MSDCF\DSC013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212976"/>
            <a:ext cx="4646166" cy="34850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75656" y="260648"/>
            <a:ext cx="7668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Мы играем и занимаемся</a:t>
            </a:r>
            <a:endParaRPr lang="ru-RU" sz="3600" dirty="0">
              <a:solidFill>
                <a:schemeClr val="accent3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38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>
                <a:alpha val="38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Фото Сенсорика\DSC027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4392488" cy="3294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Фото Сенсорика\DSC027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996952"/>
            <a:ext cx="4640511" cy="34808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71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>
                <a:alpha val="38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100MSDCF\DSC014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4104455" cy="30787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100MSDCF\DSC014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140940"/>
            <a:ext cx="4464496" cy="33488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517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>
                <a:alpha val="38000"/>
              </a:srgb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100MSDCF\DSC014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4467250" cy="33508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:\Фото Сенсорика\100_37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429000"/>
            <a:ext cx="3491880" cy="2960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08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Елена\Downloads\ABPqHx-JduFiLlIL6tsezTl72eJkfbmt4t8yenImKBVvK0kTmF0xjctABnaLJIm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570186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b="1" dirty="0" smtClean="0"/>
              <a:t>Ранний возраст – «золотая пора» </a:t>
            </a:r>
            <a:br>
              <a:rPr lang="ru-RU" sz="4000" b="1" dirty="0" smtClean="0"/>
            </a:br>
            <a:r>
              <a:rPr lang="ru-RU" sz="4000" b="1" dirty="0" smtClean="0"/>
              <a:t>сенсорного развития.</a:t>
            </a:r>
            <a:br>
              <a:rPr lang="ru-RU" sz="4000" b="1" dirty="0" smtClean="0"/>
            </a:br>
            <a:r>
              <a:rPr lang="ru-RU" b="1" dirty="0" smtClean="0"/>
              <a:t>                                      Н.М. </a:t>
            </a:r>
            <a:r>
              <a:rPr lang="ru-RU" b="1" dirty="0" err="1" smtClean="0"/>
              <a:t>Щелованов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V="1">
            <a:off x="457200" y="6812281"/>
            <a:ext cx="8229600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105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>
                <a:alpha val="38000"/>
              </a:srgb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G:\DCIM\100MSDCF\DSC013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19"/>
            <a:ext cx="4223950" cy="31683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:\Фото Сенсорика\DSC027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996952"/>
            <a:ext cx="4973710" cy="37307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335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>
                <a:alpha val="38000"/>
              </a:srgb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I:\Фото Сенсорика\DSC028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7"/>
            <a:ext cx="4536504" cy="34028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:\DCIM\100MSDCF\DSC013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02950"/>
            <a:ext cx="4413424" cy="33105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0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>
                <a:alpha val="38000"/>
              </a:srgb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I:\Фото Сенсорика\100_37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612880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:\фото\дс\100_36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716" y="3342198"/>
            <a:ext cx="4780284" cy="35158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500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>
                <a:alpha val="38000"/>
              </a:srgb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DCIM\100MSDCF\DSC013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1"/>
            <a:ext cx="4536504" cy="34028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:\DCIM\100MSDCF\DSC008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904" y="3356992"/>
            <a:ext cx="4511096" cy="33837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476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>
                <a:alpha val="38000"/>
              </a:srgb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G:\DCIM\100MSDCF\DSC013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392488" cy="3294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:\Фото Мамины помощники\DSC026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996952"/>
            <a:ext cx="4668950" cy="35021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83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>
                <a:alpha val="38000"/>
              </a:srgb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D:\100MSDCF\DSC028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5"/>
            <a:ext cx="3816424" cy="26356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:\Фото Мамины помощники\DSC026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780928"/>
            <a:ext cx="4897520" cy="36736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92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>
                <a:alpha val="38000"/>
              </a:srgb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:\Фото Мамины помощники\DSC025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4414983" cy="33116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:\DCIM\100MSDCF\DSC008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708920"/>
            <a:ext cx="4897520" cy="36736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17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>
                <a:alpha val="38000"/>
              </a:srgb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G:\DCIM\100MSDCF\DSC008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511907" cy="3384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:\DCIM\100MSDCF\DSC008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212976"/>
            <a:ext cx="4214852" cy="31615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080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>
                <a:alpha val="38000"/>
              </a:srgb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G:\DCIM\100MSDCF\DSC001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664"/>
            <a:ext cx="4248472" cy="31867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:\DCIM\100MSDCF\DSC001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212976"/>
            <a:ext cx="4703902" cy="3528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830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>
                <a:alpha val="38000"/>
              </a:srgb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G:\DCIM\100MSDCF\DSC002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846107"/>
            <a:ext cx="5348486" cy="40118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0" name="Picture 2" descr="G:\DCIM\100MSDCF\DSC002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4127915" cy="3096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91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Елена\Downloads\ABPqHx-JduFiLlIL6tsezTl72eJkfbmt4t8yenImKBVvK0kTmF0xjctABnaLJIm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32452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b="1" dirty="0" smtClean="0"/>
              <a:t>Сенсорное развитие – это развитие  восприятия и формирование представлений о внешних свойствах предметов: их форме, цвете, величине, положении в пространстве.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173416"/>
            <a:ext cx="8229600" cy="144015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621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>
                <a:alpha val="38000"/>
              </a:srgb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G:\DCIM\100MSDCF\DSC002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4703903" cy="3528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:\фото\дс\100_20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238" y="3645024"/>
            <a:ext cx="3997689" cy="30234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07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>
                <a:alpha val="38000"/>
              </a:srgb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I:\фото\дс\100_21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4283968" cy="35164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:\фото\дс\100_21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284984"/>
            <a:ext cx="4464496" cy="32302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63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>
                <a:alpha val="38000"/>
              </a:srgb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DCIM\100MSDCF\DSC013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3935919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G:\DCIM\100MSDCF\DSC013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84984"/>
            <a:ext cx="4516471" cy="3387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71600" y="116632"/>
            <a:ext cx="7488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Родительское собрание</a:t>
            </a:r>
            <a:endParaRPr lang="ru-RU" sz="4000" dirty="0">
              <a:solidFill>
                <a:schemeClr val="accent3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48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>
                <a:alpha val="38000"/>
              </a:srgb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G:\DCIM\100MSDCF\DSC013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4424065" cy="33184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:\DCIM\100MSDCF\DSC013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852936"/>
            <a:ext cx="5018319" cy="37642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25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Елена\Downloads\ABPqHx-JduFiLlIL6tsezTl72eJkfbmt4t8yenImKBVvK0kTmF0xjctABnaLJIm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Выводы: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У детей повысился интерес к сенсорно – игровой деятельности;</a:t>
            </a:r>
          </a:p>
          <a:p>
            <a:r>
              <a:rPr lang="ru-RU" b="1" dirty="0" smtClean="0"/>
              <a:t>Расширились представления у детей о сенсорных эталонах;</a:t>
            </a:r>
          </a:p>
          <a:p>
            <a:r>
              <a:rPr lang="ru-RU" b="1" dirty="0" smtClean="0"/>
              <a:t>Повысилась компетентность родителей по сенсорному развитию детей.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57510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Елена\Downloads\ABPqHx-JduFiLlIL6tsezTl72eJkfbmt4t8yenImKBVvK0kTmF0xjctABnaLJIm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СПАСИБО ЗА ВНИМАНИЕ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"/>
            <a:ext cx="9144000" cy="7173416"/>
          </a:xfrm>
        </p:spPr>
        <p:txBody>
          <a:bodyPr>
            <a:normAutofit/>
          </a:bodyPr>
          <a:lstStyle/>
          <a:p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65604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chemeClr val="accent4">
                <a:lumMod val="20000"/>
                <a:lumOff val="80000"/>
              </a:schemeClr>
            </a:gs>
            <a:gs pos="50000">
              <a:srgbClr val="9CB86E"/>
            </a:gs>
            <a:gs pos="100000">
              <a:srgbClr val="156B13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95288" y="0"/>
            <a:ext cx="8748712" cy="640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Целью</a:t>
            </a:r>
            <a:r>
              <a:rPr lang="ru-RU" sz="2800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сенсорного воспитания является формирование сенсорных способностей у малышей.</a:t>
            </a:r>
          </a:p>
          <a:p>
            <a:pPr>
              <a:defRPr/>
            </a:pPr>
            <a:r>
              <a:rPr lang="ru-RU" sz="28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На этой основе выделяются следующие</a:t>
            </a:r>
            <a:r>
              <a:rPr lang="ru-RU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ru-RU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algn="just">
              <a:lnSpc>
                <a:spcPct val="135000"/>
              </a:lnSpc>
              <a:buClr>
                <a:srgbClr val="FF3300"/>
              </a:buClr>
              <a:buFont typeface="Wingdings" pitchFamily="2" charset="2"/>
              <a:buChar char="Ø"/>
              <a:defRPr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b="1" dirty="0">
                <a:solidFill>
                  <a:srgbClr val="0000B4"/>
                </a:solidFill>
                <a:latin typeface="Times New Roman" pitchFamily="18" charset="0"/>
                <a:cs typeface="Times New Roman" pitchFamily="18" charset="0"/>
              </a:rPr>
              <a:t>Формирование у детей систем </a:t>
            </a:r>
            <a:r>
              <a:rPr lang="ru-RU" sz="2800" b="1" dirty="0" err="1">
                <a:solidFill>
                  <a:srgbClr val="0000B4"/>
                </a:solidFill>
                <a:latin typeface="Times New Roman" pitchFamily="18" charset="0"/>
                <a:cs typeface="Times New Roman" pitchFamily="18" charset="0"/>
              </a:rPr>
              <a:t>перцептивных</a:t>
            </a:r>
            <a:r>
              <a:rPr lang="ru-RU" sz="2800" b="1" dirty="0">
                <a:solidFill>
                  <a:srgbClr val="0000B4"/>
                </a:solidFill>
                <a:latin typeface="Times New Roman" pitchFamily="18" charset="0"/>
                <a:cs typeface="Times New Roman" pitchFamily="18" charset="0"/>
              </a:rPr>
              <a:t> действий.</a:t>
            </a:r>
          </a:p>
          <a:p>
            <a:pPr algn="just">
              <a:lnSpc>
                <a:spcPct val="135000"/>
              </a:lnSpc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ru-RU" sz="2800" b="1" dirty="0">
                <a:solidFill>
                  <a:srgbClr val="0000B4"/>
                </a:solidFill>
                <a:latin typeface="Times New Roman" pitchFamily="18" charset="0"/>
                <a:cs typeface="Times New Roman" pitchFamily="18" charset="0"/>
              </a:rPr>
              <a:t>   Формирование у детей систем сенсорных эталонов.</a:t>
            </a:r>
          </a:p>
          <a:p>
            <a:pPr algn="just">
              <a:lnSpc>
                <a:spcPct val="135000"/>
              </a:lnSpc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ru-RU" sz="2800" b="1" dirty="0">
                <a:solidFill>
                  <a:srgbClr val="0000B4"/>
                </a:solidFill>
                <a:latin typeface="Times New Roman" pitchFamily="18" charset="0"/>
                <a:cs typeface="Times New Roman" pitchFamily="18" charset="0"/>
              </a:rPr>
              <a:t>  Формирование у детей умений самостоятельно применять системы </a:t>
            </a:r>
            <a:r>
              <a:rPr lang="ru-RU" sz="2800" b="1" dirty="0" err="1">
                <a:solidFill>
                  <a:srgbClr val="0000B4"/>
                </a:solidFill>
                <a:latin typeface="Times New Roman" pitchFamily="18" charset="0"/>
                <a:cs typeface="Times New Roman" pitchFamily="18" charset="0"/>
              </a:rPr>
              <a:t>перцептивных</a:t>
            </a:r>
            <a:r>
              <a:rPr lang="ru-RU" sz="2800" b="1" dirty="0">
                <a:solidFill>
                  <a:srgbClr val="0000B4"/>
                </a:solidFill>
                <a:latin typeface="Times New Roman" pitchFamily="18" charset="0"/>
                <a:cs typeface="Times New Roman" pitchFamily="18" charset="0"/>
              </a:rPr>
              <a:t> действий и системы эталонов в практической и познавательной деятельности.</a:t>
            </a:r>
          </a:p>
        </p:txBody>
      </p:sp>
      <p:sp>
        <p:nvSpPr>
          <p:cNvPr id="6147" name="Text Box 5"/>
          <p:cNvSpPr txBox="1">
            <a:spLocks noChangeArrowheads="1"/>
          </p:cNvSpPr>
          <p:nvPr/>
        </p:nvSpPr>
        <p:spPr bwMode="auto">
          <a:xfrm>
            <a:off x="684213" y="4508500"/>
            <a:ext cx="27352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ru-RU">
              <a:latin typeface="Poor Richard" pitchFamily="18" charset="0"/>
            </a:endParaRPr>
          </a:p>
        </p:txBody>
      </p:sp>
      <p:sp>
        <p:nvSpPr>
          <p:cNvPr id="6148" name="Text Box 7"/>
          <p:cNvSpPr txBox="1">
            <a:spLocks noChangeArrowheads="1"/>
          </p:cNvSpPr>
          <p:nvPr/>
        </p:nvSpPr>
        <p:spPr bwMode="auto">
          <a:xfrm>
            <a:off x="1042988" y="4508500"/>
            <a:ext cx="33131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ru-RU">
              <a:latin typeface="Poor Richard" pitchFamily="18" charset="0"/>
            </a:endParaRPr>
          </a:p>
        </p:txBody>
      </p:sp>
      <p:sp>
        <p:nvSpPr>
          <p:cNvPr id="6149" name="Text Box 10"/>
          <p:cNvSpPr txBox="1">
            <a:spLocks noChangeArrowheads="1"/>
          </p:cNvSpPr>
          <p:nvPr/>
        </p:nvSpPr>
        <p:spPr bwMode="auto">
          <a:xfrm>
            <a:off x="755650" y="4365625"/>
            <a:ext cx="24479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ru-RU">
              <a:latin typeface="Poor Richard" pitchFamily="18" charset="0"/>
            </a:endParaRPr>
          </a:p>
        </p:txBody>
      </p:sp>
      <p:pic>
        <p:nvPicPr>
          <p:cNvPr id="6150" name="Picture 11" descr="логический домик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15125" y="5715000"/>
            <a:ext cx="16557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1" name="Text Box 12"/>
          <p:cNvSpPr txBox="1">
            <a:spLocks noChangeArrowheads="1"/>
          </p:cNvSpPr>
          <p:nvPr/>
        </p:nvSpPr>
        <p:spPr bwMode="auto">
          <a:xfrm>
            <a:off x="3492500" y="4437063"/>
            <a:ext cx="33115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ru-RU">
              <a:latin typeface="Poor Richard" pitchFamily="18" charset="0"/>
            </a:endParaRPr>
          </a:p>
        </p:txBody>
      </p:sp>
      <p:sp>
        <p:nvSpPr>
          <p:cNvPr id="6152" name="Text Box 14"/>
          <p:cNvSpPr txBox="1">
            <a:spLocks noChangeArrowheads="1"/>
          </p:cNvSpPr>
          <p:nvPr/>
        </p:nvSpPr>
        <p:spPr bwMode="auto">
          <a:xfrm>
            <a:off x="6227763" y="4581525"/>
            <a:ext cx="2520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ru-RU">
              <a:latin typeface="Poor Richard" pitchFamily="18" charset="0"/>
            </a:endParaRPr>
          </a:p>
        </p:txBody>
      </p:sp>
      <p:pic>
        <p:nvPicPr>
          <p:cNvPr id="6153" name="Picture 15" descr="гусеница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B"/>
              </a:clrFrom>
              <a:clrTo>
                <a:srgbClr val="FDFD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875" y="5572125"/>
            <a:ext cx="157162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-757238" y="333375"/>
            <a:ext cx="10658476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Эталонная система</a:t>
            </a:r>
          </a:p>
        </p:txBody>
      </p:sp>
      <p:sp>
        <p:nvSpPr>
          <p:cNvPr id="7171" name="Rectangle 3" descr="Розовая тисненая бумага"/>
          <p:cNvSpPr>
            <a:spLocks noChangeArrowheads="1"/>
          </p:cNvSpPr>
          <p:nvPr/>
        </p:nvSpPr>
        <p:spPr bwMode="auto">
          <a:xfrm>
            <a:off x="539750" y="1700213"/>
            <a:ext cx="1800225" cy="792162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571500" y="1916113"/>
            <a:ext cx="17859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Цвета</a:t>
            </a:r>
          </a:p>
        </p:txBody>
      </p:sp>
      <p:sp>
        <p:nvSpPr>
          <p:cNvPr id="7173" name="Rectangle 5" descr="Розовая тисненая бумага"/>
          <p:cNvSpPr>
            <a:spLocks noChangeArrowheads="1"/>
          </p:cNvSpPr>
          <p:nvPr/>
        </p:nvSpPr>
        <p:spPr bwMode="auto">
          <a:xfrm>
            <a:off x="539750" y="3573463"/>
            <a:ext cx="1800225" cy="792162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571500" y="3786188"/>
            <a:ext cx="17859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Формы</a:t>
            </a:r>
          </a:p>
        </p:txBody>
      </p:sp>
      <p:sp>
        <p:nvSpPr>
          <p:cNvPr id="7175" name="Rectangle 7" descr="Розовая тисненая бумага"/>
          <p:cNvSpPr>
            <a:spLocks noChangeArrowheads="1"/>
          </p:cNvSpPr>
          <p:nvPr/>
        </p:nvSpPr>
        <p:spPr bwMode="auto">
          <a:xfrm>
            <a:off x="539750" y="5516563"/>
            <a:ext cx="1800225" cy="792162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611188" y="5661025"/>
            <a:ext cx="16748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Величины</a:t>
            </a:r>
          </a:p>
        </p:txBody>
      </p:sp>
      <p:sp>
        <p:nvSpPr>
          <p:cNvPr id="7177" name="Oval 9"/>
          <p:cNvSpPr>
            <a:spLocks noChangeArrowheads="1"/>
          </p:cNvSpPr>
          <p:nvPr/>
        </p:nvSpPr>
        <p:spPr bwMode="auto">
          <a:xfrm>
            <a:off x="2627313" y="1557338"/>
            <a:ext cx="792162" cy="431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178" name="Oval 10"/>
          <p:cNvSpPr>
            <a:spLocks noChangeArrowheads="1"/>
          </p:cNvSpPr>
          <p:nvPr/>
        </p:nvSpPr>
        <p:spPr bwMode="auto">
          <a:xfrm>
            <a:off x="3276600" y="2133600"/>
            <a:ext cx="792163" cy="4318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179" name="Oval 11"/>
          <p:cNvSpPr>
            <a:spLocks noChangeArrowheads="1"/>
          </p:cNvSpPr>
          <p:nvPr/>
        </p:nvSpPr>
        <p:spPr bwMode="auto">
          <a:xfrm>
            <a:off x="4716463" y="2133600"/>
            <a:ext cx="792162" cy="431800"/>
          </a:xfrm>
          <a:prstGeom prst="ellipse">
            <a:avLst/>
          </a:prstGeom>
          <a:solidFill>
            <a:srgbClr val="00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180" name="Oval 12"/>
          <p:cNvSpPr>
            <a:spLocks noChangeArrowheads="1"/>
          </p:cNvSpPr>
          <p:nvPr/>
        </p:nvSpPr>
        <p:spPr bwMode="auto">
          <a:xfrm>
            <a:off x="5940425" y="2205038"/>
            <a:ext cx="792163" cy="4318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181" name="Oval 13"/>
          <p:cNvSpPr>
            <a:spLocks noChangeArrowheads="1"/>
          </p:cNvSpPr>
          <p:nvPr/>
        </p:nvSpPr>
        <p:spPr bwMode="auto">
          <a:xfrm>
            <a:off x="4140200" y="1557338"/>
            <a:ext cx="792163" cy="4318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182" name="Oval 14"/>
          <p:cNvSpPr>
            <a:spLocks noChangeArrowheads="1"/>
          </p:cNvSpPr>
          <p:nvPr/>
        </p:nvSpPr>
        <p:spPr bwMode="auto">
          <a:xfrm>
            <a:off x="5435600" y="1557338"/>
            <a:ext cx="792163" cy="431800"/>
          </a:xfrm>
          <a:prstGeom prst="ellipse">
            <a:avLst/>
          </a:prstGeom>
          <a:solidFill>
            <a:srgbClr val="33CC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183" name="Oval 15"/>
          <p:cNvSpPr>
            <a:spLocks noChangeArrowheads="1"/>
          </p:cNvSpPr>
          <p:nvPr/>
        </p:nvSpPr>
        <p:spPr bwMode="auto">
          <a:xfrm>
            <a:off x="6659563" y="1557338"/>
            <a:ext cx="792162" cy="431800"/>
          </a:xfrm>
          <a:prstGeom prst="ellipse">
            <a:avLst/>
          </a:prstGeom>
          <a:solidFill>
            <a:srgbClr val="99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184" name="Oval 16"/>
          <p:cNvSpPr>
            <a:spLocks noChangeArrowheads="1"/>
          </p:cNvSpPr>
          <p:nvPr/>
        </p:nvSpPr>
        <p:spPr bwMode="auto">
          <a:xfrm>
            <a:off x="7235825" y="2205038"/>
            <a:ext cx="792163" cy="4318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185" name="Oval 17"/>
          <p:cNvSpPr>
            <a:spLocks noChangeArrowheads="1"/>
          </p:cNvSpPr>
          <p:nvPr/>
        </p:nvSpPr>
        <p:spPr bwMode="auto">
          <a:xfrm>
            <a:off x="8027988" y="1628775"/>
            <a:ext cx="792162" cy="431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186" name="Oval 18"/>
          <p:cNvSpPr>
            <a:spLocks noChangeArrowheads="1"/>
          </p:cNvSpPr>
          <p:nvPr/>
        </p:nvSpPr>
        <p:spPr bwMode="auto">
          <a:xfrm>
            <a:off x="2700338" y="3644900"/>
            <a:ext cx="792162" cy="720725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187" name="Rectangle 19"/>
          <p:cNvSpPr>
            <a:spLocks noChangeArrowheads="1"/>
          </p:cNvSpPr>
          <p:nvPr/>
        </p:nvSpPr>
        <p:spPr bwMode="auto">
          <a:xfrm>
            <a:off x="4787900" y="3644900"/>
            <a:ext cx="1150938" cy="719138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188" name="Rectangle 20"/>
          <p:cNvSpPr>
            <a:spLocks noChangeArrowheads="1"/>
          </p:cNvSpPr>
          <p:nvPr/>
        </p:nvSpPr>
        <p:spPr bwMode="auto">
          <a:xfrm>
            <a:off x="3779838" y="3644900"/>
            <a:ext cx="698500" cy="719138"/>
          </a:xfrm>
          <a:prstGeom prst="rect">
            <a:avLst/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189" name="AutoShape 21"/>
          <p:cNvSpPr>
            <a:spLocks noChangeArrowheads="1"/>
          </p:cNvSpPr>
          <p:nvPr/>
        </p:nvSpPr>
        <p:spPr bwMode="auto">
          <a:xfrm>
            <a:off x="6372225" y="3644900"/>
            <a:ext cx="865188" cy="719138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190" name="Oval 22"/>
          <p:cNvSpPr>
            <a:spLocks noChangeArrowheads="1"/>
          </p:cNvSpPr>
          <p:nvPr/>
        </p:nvSpPr>
        <p:spPr bwMode="auto">
          <a:xfrm>
            <a:off x="7596188" y="3644900"/>
            <a:ext cx="1079500" cy="719138"/>
          </a:xfrm>
          <a:prstGeom prst="ellipse">
            <a:avLst/>
          </a:prstGeom>
          <a:solidFill>
            <a:srgbClr val="FF66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191" name="AutoShape 23"/>
          <p:cNvSpPr>
            <a:spLocks noChangeArrowheads="1"/>
          </p:cNvSpPr>
          <p:nvPr/>
        </p:nvSpPr>
        <p:spPr bwMode="auto">
          <a:xfrm>
            <a:off x="3348038" y="5229225"/>
            <a:ext cx="1214437" cy="1214438"/>
          </a:xfrm>
          <a:prstGeom prst="cube">
            <a:avLst>
              <a:gd name="adj" fmla="val 25000"/>
            </a:avLst>
          </a:prstGeom>
          <a:solidFill>
            <a:srgbClr val="9900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192" name="AutoShape 24"/>
          <p:cNvSpPr>
            <a:spLocks noChangeArrowheads="1"/>
          </p:cNvSpPr>
          <p:nvPr/>
        </p:nvSpPr>
        <p:spPr bwMode="auto">
          <a:xfrm>
            <a:off x="5580063" y="5445125"/>
            <a:ext cx="854075" cy="863600"/>
          </a:xfrm>
          <a:prstGeom prst="cube">
            <a:avLst>
              <a:gd name="adj" fmla="val 25000"/>
            </a:avLst>
          </a:prstGeom>
          <a:solidFill>
            <a:srgbClr val="9900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193" name="AutoShape 25"/>
          <p:cNvSpPr>
            <a:spLocks noChangeArrowheads="1"/>
          </p:cNvSpPr>
          <p:nvPr/>
        </p:nvSpPr>
        <p:spPr bwMode="auto">
          <a:xfrm>
            <a:off x="7380288" y="5661025"/>
            <a:ext cx="504825" cy="504825"/>
          </a:xfrm>
          <a:prstGeom prst="cube">
            <a:avLst>
              <a:gd name="adj" fmla="val 25000"/>
            </a:avLst>
          </a:prstGeom>
          <a:solidFill>
            <a:srgbClr val="9900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8000">
              <a:schemeClr val="accent4">
                <a:lumMod val="40000"/>
                <a:lumOff val="60000"/>
              </a:schemeClr>
            </a:gs>
            <a:gs pos="50000">
              <a:srgbClr val="9CB86E"/>
            </a:gs>
            <a:gs pos="100000">
              <a:srgbClr val="156B13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5"/>
          <p:cNvSpPr>
            <a:spLocks noChangeArrowheads="1"/>
          </p:cNvSpPr>
          <p:nvPr/>
        </p:nvSpPr>
        <p:spPr bwMode="auto">
          <a:xfrm>
            <a:off x="0" y="11763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ru-RU">
              <a:latin typeface="Poor Richard" pitchFamily="18" charset="0"/>
            </a:endParaRPr>
          </a:p>
        </p:txBody>
      </p:sp>
      <p:sp>
        <p:nvSpPr>
          <p:cNvPr id="8195" name="Text Box 7"/>
          <p:cNvSpPr txBox="1">
            <a:spLocks noChangeArrowheads="1"/>
          </p:cNvSpPr>
          <p:nvPr/>
        </p:nvSpPr>
        <p:spPr bwMode="auto">
          <a:xfrm>
            <a:off x="179512" y="1392238"/>
            <a:ext cx="8713663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35000"/>
              </a:spcBef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dirty="0">
                <a:solidFill>
                  <a:srgbClr val="004200"/>
                </a:solidFill>
                <a:latin typeface="Times New Roman" pitchFamily="18" charset="0"/>
                <a:cs typeface="Times New Roman" pitchFamily="18" charset="0"/>
              </a:rPr>
              <a:t>ориентироваться в 3-4 цветах, некоторые называть, подбирать по образцу.</a:t>
            </a:r>
          </a:p>
          <a:p>
            <a:pPr>
              <a:spcBef>
                <a:spcPct val="35000"/>
              </a:spcBef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2400" b="1" dirty="0">
                <a:solidFill>
                  <a:srgbClr val="004200"/>
                </a:solidFill>
                <a:latin typeface="Times New Roman" pitchFamily="18" charset="0"/>
                <a:cs typeface="Times New Roman" pitchFamily="18" charset="0"/>
              </a:rPr>
              <a:t>  ориентироваться в трех и более контрастных величинах (собирать трехместную матрешку и другие вкладыши после показа).</a:t>
            </a:r>
          </a:p>
          <a:p>
            <a:pPr>
              <a:spcBef>
                <a:spcPct val="35000"/>
              </a:spcBef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2400" b="1" dirty="0">
                <a:solidFill>
                  <a:srgbClr val="004200"/>
                </a:solidFill>
                <a:latin typeface="Times New Roman" pitchFamily="18" charset="0"/>
                <a:cs typeface="Times New Roman" pitchFamily="18" charset="0"/>
              </a:rPr>
              <a:t>  собирать пирамидку по убыванию размера из четырех (пяти) колец контрастных величин.</a:t>
            </a:r>
          </a:p>
          <a:p>
            <a:pPr>
              <a:spcBef>
                <a:spcPct val="35000"/>
              </a:spcBef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2400" b="1" dirty="0">
                <a:solidFill>
                  <a:srgbClr val="004200"/>
                </a:solidFill>
                <a:latin typeface="Times New Roman" pitchFamily="18" charset="0"/>
                <a:cs typeface="Times New Roman" pitchFamily="18" charset="0"/>
              </a:rPr>
              <a:t> соотносить конфигурацию объемной геометрической фигуры с плоскостным изображением, накладывать на образец (раскладывает вкладыши разной величины или формы в аналогичные отверстия на доске).</a:t>
            </a:r>
          </a:p>
          <a:p>
            <a:pPr>
              <a:spcBef>
                <a:spcPct val="35000"/>
              </a:spcBef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2400" b="1" dirty="0">
                <a:solidFill>
                  <a:srgbClr val="004200"/>
                </a:solidFill>
                <a:latin typeface="Times New Roman" pitchFamily="18" charset="0"/>
                <a:cs typeface="Times New Roman" pitchFamily="18" charset="0"/>
              </a:rPr>
              <a:t> в рамках листа проводить вертикальные, горизонтальные, округлые, короткие и длинные линии.</a:t>
            </a:r>
          </a:p>
        </p:txBody>
      </p:sp>
      <p:sp>
        <p:nvSpPr>
          <p:cNvPr id="8196" name="WordArt 10"/>
          <p:cNvSpPr>
            <a:spLocks noChangeArrowheads="1" noChangeShapeType="1" noTextEdit="1"/>
          </p:cNvSpPr>
          <p:nvPr/>
        </p:nvSpPr>
        <p:spPr bwMode="auto">
          <a:xfrm>
            <a:off x="755650" y="0"/>
            <a:ext cx="7920038" cy="1273175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>
              <a:defRPr/>
            </a:pPr>
            <a:r>
              <a:rPr lang="ru-RU" sz="2400" b="1" kern="10" dirty="0">
                <a:ln w="15875">
                  <a:solidFill>
                    <a:srgbClr val="3333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5CBF">
                        <a:alpha val="50000"/>
                      </a:srgbClr>
                    </a:gs>
                    <a:gs pos="12500">
                      <a:srgbClr val="0087E6">
                        <a:alpha val="62500"/>
                      </a:srgbClr>
                    </a:gs>
                    <a:gs pos="37500">
                      <a:srgbClr val="21D6E0">
                        <a:alpha val="87500"/>
                      </a:srgbClr>
                    </a:gs>
                    <a:gs pos="50000">
                      <a:srgbClr val="03D4A8"/>
                    </a:gs>
                    <a:gs pos="62500">
                      <a:srgbClr val="21D6E0">
                        <a:alpha val="87500"/>
                      </a:srgbClr>
                    </a:gs>
                    <a:gs pos="87500">
                      <a:srgbClr val="0087E6">
                        <a:alpha val="62500"/>
                      </a:srgbClr>
                    </a:gs>
                    <a:gs pos="100000">
                      <a:srgbClr val="005CBF">
                        <a:alpha val="50000"/>
                      </a:srgbClr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Требования программы </a:t>
            </a:r>
          </a:p>
          <a:p>
            <a:pPr algn="ctr">
              <a:defRPr/>
            </a:pPr>
            <a:r>
              <a:rPr lang="ru-RU" sz="2400" b="1" kern="10" dirty="0">
                <a:ln w="15875">
                  <a:solidFill>
                    <a:srgbClr val="3333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5CBF">
                        <a:alpha val="50000"/>
                      </a:srgbClr>
                    </a:gs>
                    <a:gs pos="12500">
                      <a:srgbClr val="0087E6">
                        <a:alpha val="62500"/>
                      </a:srgbClr>
                    </a:gs>
                    <a:gs pos="37500">
                      <a:srgbClr val="21D6E0">
                        <a:alpha val="87500"/>
                      </a:srgbClr>
                    </a:gs>
                    <a:gs pos="50000">
                      <a:srgbClr val="03D4A8"/>
                    </a:gs>
                    <a:gs pos="62500">
                      <a:srgbClr val="21D6E0">
                        <a:alpha val="87500"/>
                      </a:srgbClr>
                    </a:gs>
                    <a:gs pos="87500">
                      <a:srgbClr val="0087E6">
                        <a:alpha val="62500"/>
                      </a:srgbClr>
                    </a:gs>
                    <a:gs pos="100000">
                      <a:srgbClr val="005CBF">
                        <a:alpha val="50000"/>
                      </a:srgbClr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по сенсорному воспитанию с 1,6 до 2-х лет: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chemeClr val="accent4">
                <a:lumMod val="40000"/>
                <a:lumOff val="60000"/>
              </a:schemeClr>
            </a:gs>
            <a:gs pos="50000">
              <a:srgbClr val="9CB86E"/>
            </a:gs>
            <a:gs pos="100000">
              <a:srgbClr val="156B13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5"/>
          <p:cNvSpPr>
            <a:spLocks noChangeArrowheads="1"/>
          </p:cNvSpPr>
          <p:nvPr/>
        </p:nvSpPr>
        <p:spPr bwMode="auto">
          <a:xfrm>
            <a:off x="0" y="11763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ru-RU">
              <a:latin typeface="Poor Richard" pitchFamily="18" charset="0"/>
            </a:endParaRPr>
          </a:p>
        </p:txBody>
      </p:sp>
      <p:sp>
        <p:nvSpPr>
          <p:cNvPr id="9219" name="Text Box 7"/>
          <p:cNvSpPr txBox="1">
            <a:spLocks noChangeArrowheads="1"/>
          </p:cNvSpPr>
          <p:nvPr/>
        </p:nvSpPr>
        <p:spPr bwMode="auto">
          <a:xfrm>
            <a:off x="179512" y="1392238"/>
            <a:ext cx="8713663" cy="467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ct val="35000"/>
              </a:spcBef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dirty="0">
                <a:solidFill>
                  <a:srgbClr val="004200"/>
                </a:solidFill>
                <a:latin typeface="Times New Roman" pitchFamily="18" charset="0"/>
                <a:cs typeface="Times New Roman" pitchFamily="18" charset="0"/>
              </a:rPr>
              <a:t>ориентироваться в 6 цветах,  называть их, подбирать по образцу.</a:t>
            </a:r>
          </a:p>
          <a:p>
            <a:pPr>
              <a:lnSpc>
                <a:spcPct val="110000"/>
              </a:lnSpc>
              <a:spcBef>
                <a:spcPct val="35000"/>
              </a:spcBef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2400" b="1" dirty="0">
                <a:solidFill>
                  <a:srgbClr val="004200"/>
                </a:solidFill>
                <a:latin typeface="Times New Roman" pitchFamily="18" charset="0"/>
                <a:cs typeface="Times New Roman" pitchFamily="18" charset="0"/>
              </a:rPr>
              <a:t>  ориентироваться в трех и более контрастных величинах.</a:t>
            </a:r>
          </a:p>
          <a:p>
            <a:pPr>
              <a:lnSpc>
                <a:spcPct val="110000"/>
              </a:lnSpc>
              <a:spcBef>
                <a:spcPct val="35000"/>
              </a:spcBef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2400" b="1" dirty="0">
                <a:solidFill>
                  <a:srgbClr val="004200"/>
                </a:solidFill>
                <a:latin typeface="Times New Roman" pitchFamily="18" charset="0"/>
                <a:cs typeface="Times New Roman" pitchFamily="18" charset="0"/>
              </a:rPr>
              <a:t>  собирать пирамидку из 5-8 колец разной величины.</a:t>
            </a:r>
          </a:p>
          <a:p>
            <a:pPr>
              <a:lnSpc>
                <a:spcPct val="110000"/>
              </a:lnSpc>
              <a:spcBef>
                <a:spcPct val="35000"/>
              </a:spcBef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2400" b="1" dirty="0">
                <a:solidFill>
                  <a:srgbClr val="004200"/>
                </a:solidFill>
                <a:latin typeface="Times New Roman" pitchFamily="18" charset="0"/>
                <a:cs typeface="Times New Roman" pitchFamily="18" charset="0"/>
              </a:rPr>
              <a:t> соотносить конфигурацию объемной геометрической фигуры с плоскостным изображением, накладывать на образец (раскладывает вкладыши разной величины или формы в аналогичные отверстия на доске).</a:t>
            </a:r>
          </a:p>
          <a:p>
            <a:pPr>
              <a:lnSpc>
                <a:spcPct val="110000"/>
              </a:lnSpc>
              <a:spcBef>
                <a:spcPct val="35000"/>
              </a:spcBef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2400" b="1" dirty="0">
                <a:solidFill>
                  <a:srgbClr val="004200"/>
                </a:solidFill>
                <a:latin typeface="Times New Roman" pitchFamily="18" charset="0"/>
                <a:cs typeface="Times New Roman" pitchFamily="18" charset="0"/>
              </a:rPr>
              <a:t> составлять целое из 4-х частей разрезных картинок, складных кубиков.</a:t>
            </a:r>
          </a:p>
        </p:txBody>
      </p:sp>
      <p:sp>
        <p:nvSpPr>
          <p:cNvPr id="9220" name="WordArt 10"/>
          <p:cNvSpPr>
            <a:spLocks noChangeArrowheads="1" noChangeShapeType="1" noTextEdit="1"/>
          </p:cNvSpPr>
          <p:nvPr/>
        </p:nvSpPr>
        <p:spPr bwMode="auto">
          <a:xfrm>
            <a:off x="755650" y="0"/>
            <a:ext cx="7920038" cy="1273175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>
              <a:defRPr/>
            </a:pPr>
            <a:r>
              <a:rPr lang="ru-RU" sz="2400" b="1" kern="10">
                <a:ln w="15875">
                  <a:solidFill>
                    <a:srgbClr val="3333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5CBF">
                        <a:alpha val="50000"/>
                      </a:srgbClr>
                    </a:gs>
                    <a:gs pos="12500">
                      <a:srgbClr val="0087E6">
                        <a:alpha val="62500"/>
                      </a:srgbClr>
                    </a:gs>
                    <a:gs pos="37500">
                      <a:srgbClr val="21D6E0">
                        <a:alpha val="87500"/>
                      </a:srgbClr>
                    </a:gs>
                    <a:gs pos="50000">
                      <a:srgbClr val="03D4A8"/>
                    </a:gs>
                    <a:gs pos="62500">
                      <a:srgbClr val="21D6E0">
                        <a:alpha val="87500"/>
                      </a:srgbClr>
                    </a:gs>
                    <a:gs pos="87500">
                      <a:srgbClr val="0087E6">
                        <a:alpha val="62500"/>
                      </a:srgbClr>
                    </a:gs>
                    <a:gs pos="100000">
                      <a:srgbClr val="005CBF">
                        <a:alpha val="50000"/>
                      </a:srgbClr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Требования программы </a:t>
            </a:r>
          </a:p>
          <a:p>
            <a:pPr algn="ctr">
              <a:defRPr/>
            </a:pPr>
            <a:r>
              <a:rPr lang="ru-RU" sz="2400" b="1" kern="10">
                <a:ln w="15875">
                  <a:solidFill>
                    <a:srgbClr val="3333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5CBF">
                        <a:alpha val="50000"/>
                      </a:srgbClr>
                    </a:gs>
                    <a:gs pos="12500">
                      <a:srgbClr val="0087E6">
                        <a:alpha val="62500"/>
                      </a:srgbClr>
                    </a:gs>
                    <a:gs pos="37500">
                      <a:srgbClr val="21D6E0">
                        <a:alpha val="87500"/>
                      </a:srgbClr>
                    </a:gs>
                    <a:gs pos="50000">
                      <a:srgbClr val="03D4A8"/>
                    </a:gs>
                    <a:gs pos="62500">
                      <a:srgbClr val="21D6E0">
                        <a:alpha val="87500"/>
                      </a:srgbClr>
                    </a:gs>
                    <a:gs pos="87500">
                      <a:srgbClr val="0087E6">
                        <a:alpha val="62500"/>
                      </a:srgbClr>
                    </a:gs>
                    <a:gs pos="100000">
                      <a:srgbClr val="005CBF">
                        <a:alpha val="50000"/>
                      </a:srgbClr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по сенсорному воспитанию с 2 до 3-х лет:</a:t>
            </a:r>
          </a:p>
        </p:txBody>
      </p:sp>
      <p:sp>
        <p:nvSpPr>
          <p:cNvPr id="9221" name="WordArt 10"/>
          <p:cNvSpPr>
            <a:spLocks noChangeArrowheads="1" noChangeShapeType="1" noTextEdit="1"/>
          </p:cNvSpPr>
          <p:nvPr/>
        </p:nvSpPr>
        <p:spPr bwMode="auto">
          <a:xfrm>
            <a:off x="755650" y="0"/>
            <a:ext cx="7920038" cy="1273175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>
              <a:defRPr/>
            </a:pPr>
            <a:r>
              <a:rPr lang="ru-RU" sz="2400" b="1" kern="10" dirty="0">
                <a:ln w="15875">
                  <a:solidFill>
                    <a:srgbClr val="3333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5CBF">
                        <a:alpha val="50000"/>
                      </a:srgbClr>
                    </a:gs>
                    <a:gs pos="12500">
                      <a:srgbClr val="0087E6">
                        <a:alpha val="62500"/>
                      </a:srgbClr>
                    </a:gs>
                    <a:gs pos="37500">
                      <a:srgbClr val="21D6E0">
                        <a:alpha val="87500"/>
                      </a:srgbClr>
                    </a:gs>
                    <a:gs pos="50000">
                      <a:srgbClr val="03D4A8"/>
                    </a:gs>
                    <a:gs pos="62500">
                      <a:srgbClr val="21D6E0">
                        <a:alpha val="87500"/>
                      </a:srgbClr>
                    </a:gs>
                    <a:gs pos="87500">
                      <a:srgbClr val="0087E6">
                        <a:alpha val="62500"/>
                      </a:srgbClr>
                    </a:gs>
                    <a:gs pos="100000">
                      <a:srgbClr val="005CBF">
                        <a:alpha val="50000"/>
                      </a:srgbClr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Требования программы </a:t>
            </a:r>
          </a:p>
          <a:p>
            <a:pPr algn="ctr">
              <a:defRPr/>
            </a:pPr>
            <a:r>
              <a:rPr lang="ru-RU" sz="2400" b="1" kern="10" dirty="0">
                <a:ln w="15875">
                  <a:solidFill>
                    <a:srgbClr val="3333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5CBF">
                        <a:alpha val="50000"/>
                      </a:srgbClr>
                    </a:gs>
                    <a:gs pos="12500">
                      <a:srgbClr val="0087E6">
                        <a:alpha val="62500"/>
                      </a:srgbClr>
                    </a:gs>
                    <a:gs pos="37500">
                      <a:srgbClr val="21D6E0">
                        <a:alpha val="87500"/>
                      </a:srgbClr>
                    </a:gs>
                    <a:gs pos="50000">
                      <a:srgbClr val="03D4A8"/>
                    </a:gs>
                    <a:gs pos="62500">
                      <a:srgbClr val="21D6E0">
                        <a:alpha val="87500"/>
                      </a:srgbClr>
                    </a:gs>
                    <a:gs pos="87500">
                      <a:srgbClr val="0087E6">
                        <a:alpha val="62500"/>
                      </a:srgbClr>
                    </a:gs>
                    <a:gs pos="100000">
                      <a:srgbClr val="005CBF">
                        <a:alpha val="50000"/>
                      </a:srgbClr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по сенсорному воспитанию с 2 до 3-х лет: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chemeClr val="accent4">
                <a:lumMod val="40000"/>
                <a:lumOff val="60000"/>
              </a:schemeClr>
            </a:gs>
            <a:gs pos="50000">
              <a:srgbClr val="9CB86E"/>
            </a:gs>
            <a:gs pos="100000">
              <a:srgbClr val="156B13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457200" indent="-457200" eaLnBrk="1" hangingPunct="1">
              <a:lnSpc>
                <a:spcPct val="11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004200"/>
                </a:solidFill>
                <a:latin typeface="Times New Roman" pitchFamily="18" charset="0"/>
                <a:cs typeface="Times New Roman" pitchFamily="18" charset="0"/>
              </a:rPr>
              <a:t>различать предметы по форме (кубик, кирпичик, шар, призма).</a:t>
            </a:r>
          </a:p>
          <a:p>
            <a:pPr marL="457200" indent="-457200" eaLnBrk="1" hangingPunct="1">
              <a:lnSpc>
                <a:spcPct val="11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004200"/>
                </a:solidFill>
                <a:latin typeface="Times New Roman" pitchFamily="18" charset="0"/>
                <a:cs typeface="Times New Roman" pitchFamily="18" charset="0"/>
              </a:rPr>
              <a:t>ориентироваться в соотношении плоскостных фигур (круг, овал, квадрат, прямоугольник).</a:t>
            </a:r>
          </a:p>
          <a:p>
            <a:pPr marL="457200" indent="-457200" eaLnBrk="1" hangingPunct="1">
              <a:lnSpc>
                <a:spcPct val="110000"/>
              </a:lnSpc>
              <a:spcBef>
                <a:spcPct val="10000"/>
              </a:spcBef>
              <a:spcAft>
                <a:spcPct val="1000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004200"/>
                </a:solidFill>
                <a:latin typeface="Times New Roman" pitchFamily="18" charset="0"/>
                <a:cs typeface="Times New Roman" pitchFamily="18" charset="0"/>
              </a:rPr>
              <a:t>сравнивать, соотносить, группировать однородные предметы по цвету, форме, величине.</a:t>
            </a:r>
          </a:p>
          <a:p>
            <a:pPr marL="457200" indent="-457200" eaLnBrk="1" hangingPunct="1">
              <a:lnSpc>
                <a:spcPct val="11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004200"/>
                </a:solidFill>
                <a:latin typeface="Times New Roman" pitchFamily="18" charset="0"/>
                <a:cs typeface="Times New Roman" pitchFamily="18" charset="0"/>
              </a:rPr>
              <a:t>выделять формы предметов, обводя их по контуру то одной, то другой рукой.</a:t>
            </a:r>
          </a:p>
          <a:p>
            <a:pPr marL="457200" indent="-457200" eaLnBrk="1" hangingPunct="1">
              <a:lnSpc>
                <a:spcPct val="11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004200"/>
                </a:solidFill>
                <a:latin typeface="Times New Roman" pitchFamily="18" charset="0"/>
                <a:cs typeface="Times New Roman" pitchFamily="18" charset="0"/>
              </a:rPr>
              <a:t>в рамках листа проводить вертикальные, горизонтальные, округлые, короткие и длинные линии.</a:t>
            </a:r>
          </a:p>
          <a:p>
            <a:pPr marL="457200" indent="-457200" eaLnBrk="1" hangingPunct="1">
              <a:lnSpc>
                <a:spcPct val="110000"/>
              </a:lnSpc>
              <a:buClr>
                <a:srgbClr val="FF0000"/>
              </a:buClr>
              <a:buFont typeface="Wingdings" pitchFamily="2" charset="2"/>
              <a:buChar char="Ø"/>
            </a:pPr>
            <a:endParaRPr lang="ru-RU" sz="2400" dirty="0" smtClean="0">
              <a:latin typeface="Franklin Gothic Demi" pitchFamily="34" charset="0"/>
            </a:endParaRPr>
          </a:p>
        </p:txBody>
      </p:sp>
      <p:sp>
        <p:nvSpPr>
          <p:cNvPr id="10243" name="WordArt 10"/>
          <p:cNvSpPr>
            <a:spLocks noChangeArrowheads="1" noChangeShapeType="1" noTextEdit="1"/>
          </p:cNvSpPr>
          <p:nvPr/>
        </p:nvSpPr>
        <p:spPr bwMode="auto">
          <a:xfrm>
            <a:off x="500034" y="0"/>
            <a:ext cx="8229600" cy="1143000"/>
          </a:xfrm>
          <a:prstGeom prst="rect">
            <a:avLst/>
          </a:prstGeom>
        </p:spPr>
        <p:txBody>
          <a:bodyPr wrap="none" fromWordArt="1" anchor="ctr">
            <a:prstTxWarp prst="textInflateTop">
              <a:avLst>
                <a:gd name="adj" fmla="val 31917"/>
              </a:avLst>
            </a:prstTxWarp>
          </a:bodyPr>
          <a:lstStyle/>
          <a:p>
            <a:pPr algn="ctr">
              <a:defRPr/>
            </a:pPr>
            <a:r>
              <a:rPr lang="ru-RU" sz="2400" b="1" kern="10" dirty="0">
                <a:ln w="15875">
                  <a:solidFill>
                    <a:srgbClr val="3333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5CBF">
                        <a:alpha val="50000"/>
                      </a:srgbClr>
                    </a:gs>
                    <a:gs pos="12500">
                      <a:srgbClr val="0087E6">
                        <a:alpha val="62500"/>
                      </a:srgbClr>
                    </a:gs>
                    <a:gs pos="37500">
                      <a:srgbClr val="21D6E0">
                        <a:alpha val="87500"/>
                      </a:srgbClr>
                    </a:gs>
                    <a:gs pos="50000">
                      <a:srgbClr val="03D4A8"/>
                    </a:gs>
                    <a:gs pos="62500">
                      <a:srgbClr val="21D6E0">
                        <a:alpha val="87500"/>
                      </a:srgbClr>
                    </a:gs>
                    <a:gs pos="87500">
                      <a:srgbClr val="0087E6">
                        <a:alpha val="62500"/>
                      </a:srgbClr>
                    </a:gs>
                    <a:gs pos="100000">
                      <a:srgbClr val="005CBF">
                        <a:alpha val="50000"/>
                      </a:srgbClr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ea typeface="+mj-ea"/>
                <a:cs typeface="Arial"/>
              </a:rPr>
              <a:t>Требования программы </a:t>
            </a:r>
          </a:p>
          <a:p>
            <a:pPr algn="ctr">
              <a:defRPr/>
            </a:pPr>
            <a:r>
              <a:rPr lang="ru-RU" sz="2400" b="1" kern="10" dirty="0">
                <a:ln w="15875">
                  <a:solidFill>
                    <a:srgbClr val="3333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5CBF">
                        <a:alpha val="50000"/>
                      </a:srgbClr>
                    </a:gs>
                    <a:gs pos="12500">
                      <a:srgbClr val="0087E6">
                        <a:alpha val="62500"/>
                      </a:srgbClr>
                    </a:gs>
                    <a:gs pos="37500">
                      <a:srgbClr val="21D6E0">
                        <a:alpha val="87500"/>
                      </a:srgbClr>
                    </a:gs>
                    <a:gs pos="50000">
                      <a:srgbClr val="03D4A8"/>
                    </a:gs>
                    <a:gs pos="62500">
                      <a:srgbClr val="21D6E0">
                        <a:alpha val="87500"/>
                      </a:srgbClr>
                    </a:gs>
                    <a:gs pos="87500">
                      <a:srgbClr val="0087E6">
                        <a:alpha val="62500"/>
                      </a:srgbClr>
                    </a:gs>
                    <a:gs pos="100000">
                      <a:srgbClr val="005CBF">
                        <a:alpha val="50000"/>
                      </a:srgbClr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ea typeface="+mj-ea"/>
                <a:cs typeface="Arial"/>
              </a:rPr>
              <a:t>по сенсорному воспитанию с 2 до 3-х лет: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>
                <a:alpha val="38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 descr="D:\Фото Сенсорика\DSC027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2" y="404664"/>
            <a:ext cx="4031916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Фото Сенсорика\DSC027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4664"/>
            <a:ext cx="4031917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:\DCIM\100MSDCF\DSC013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45024"/>
            <a:ext cx="3752300" cy="28145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G:\DCIM\100MSDCF\DSC013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01008"/>
            <a:ext cx="3960440" cy="29707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02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456</TotalTime>
  <Words>336</Words>
  <Application>Microsoft Office PowerPoint</Application>
  <PresentationFormat>Экран (4:3)</PresentationFormat>
  <Paragraphs>51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     Муниципальное дошкольное образовательное учреждение детский сад  комбинированного вида № 131        СЕНСОРНОЕ РАЗВИТИЕ ДЕТЕЙ РАННЕГО ВОЗРАСТА  «ФОРМИРОВАНИЕ ПРЕДСТАВЛЕНИЙ  О ВЕЛИЧИНЕ И ЦВЕТЕ»            </vt:lpstr>
      <vt:lpstr>      Ранний возраст – «золотая пора»  сенсорного развития.                                       Н.М. Щелованов</vt:lpstr>
      <vt:lpstr>      Сенсорное развитие – это развитие  восприятия и формирование представлений о внешних свойствах предметов: их форме, цвете, величине, положении в пространстве.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Игра - это огромное светлое окно, через которое в духовный мир ребенка вливается живительный поток представлений, понятий.  Игра – это искра, зажигающая огонек пытливости и любознательности.  В.А. Сухомлинский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Выводы:</vt:lpstr>
      <vt:lpstr>       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Елена</cp:lastModifiedBy>
  <cp:revision>42</cp:revision>
  <dcterms:created xsi:type="dcterms:W3CDTF">2016-01-14T08:57:46Z</dcterms:created>
  <dcterms:modified xsi:type="dcterms:W3CDTF">2017-09-03T02:14:21Z</dcterms:modified>
</cp:coreProperties>
</file>