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0" r:id="rId2"/>
    <p:sldId id="317" r:id="rId3"/>
    <p:sldId id="318" r:id="rId4"/>
    <p:sldId id="320" r:id="rId5"/>
    <p:sldId id="321" r:id="rId6"/>
    <p:sldId id="322" r:id="rId7"/>
    <p:sldId id="261" r:id="rId8"/>
    <p:sldId id="262" r:id="rId9"/>
    <p:sldId id="263" r:id="rId10"/>
    <p:sldId id="265" r:id="rId11"/>
    <p:sldId id="270" r:id="rId12"/>
    <p:sldId id="269" r:id="rId13"/>
    <p:sldId id="271" r:id="rId14"/>
    <p:sldId id="272" r:id="rId15"/>
    <p:sldId id="277" r:id="rId16"/>
    <p:sldId id="278" r:id="rId17"/>
    <p:sldId id="281" r:id="rId18"/>
    <p:sldId id="282" r:id="rId19"/>
    <p:sldId id="286" r:id="rId20"/>
    <p:sldId id="287" r:id="rId21"/>
    <p:sldId id="288" r:id="rId22"/>
    <p:sldId id="326" r:id="rId23"/>
    <p:sldId id="290" r:id="rId24"/>
    <p:sldId id="293" r:id="rId25"/>
    <p:sldId id="294" r:id="rId26"/>
    <p:sldId id="296" r:id="rId27"/>
    <p:sldId id="330" r:id="rId28"/>
    <p:sldId id="329" r:id="rId29"/>
    <p:sldId id="298" r:id="rId30"/>
    <p:sldId id="300" r:id="rId31"/>
    <p:sldId id="302" r:id="rId32"/>
    <p:sldId id="306" r:id="rId33"/>
    <p:sldId id="307" r:id="rId34"/>
    <p:sldId id="323" r:id="rId35"/>
    <p:sldId id="324" r:id="rId36"/>
    <p:sldId id="308" r:id="rId37"/>
    <p:sldId id="310" r:id="rId38"/>
    <p:sldId id="312" r:id="rId39"/>
    <p:sldId id="32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46797-5AE9-47FE-9767-12524F191FE6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08B5-BFA1-4637-B2DB-40A2C01BE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9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74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59A8E31-6476-4BE6-92A0-67D3AF1524A2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37B965-24A8-4A79-AFEF-4E63B66C4D62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82F26-1236-44C4-A93F-A06497804CE7}" type="slidenum">
              <a:rPr lang="ru-RU" smtClean="0">
                <a:solidFill>
                  <a:srgbClr val="000000"/>
                </a:solidFill>
              </a:rPr>
              <a:pPr/>
              <a:t>32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987A85-A0E9-41B1-A784-61F03C2A5701}" type="slidenum">
              <a:rPr lang="ru-RU" smtClean="0">
                <a:solidFill>
                  <a:srgbClr val="000000"/>
                </a:solidFill>
              </a:rPr>
              <a:pPr/>
              <a:t>38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32C3A-7F60-49AC-88B6-044A54611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5"/>
          <p:cNvSpPr txBox="1">
            <a:spLocks noChangeArrowheads="1"/>
          </p:cNvSpPr>
          <p:nvPr/>
        </p:nvSpPr>
        <p:spPr bwMode="auto">
          <a:xfrm>
            <a:off x="914400" y="0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5400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</a:p>
          <a:p>
            <a:pPr algn="ctr" eaLnBrk="1" hangingPunct="1"/>
            <a:endParaRPr lang="ru-RU" sz="5400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ru-RU" sz="54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Профилактика речевых нарушений детей раннего возраста</a:t>
            </a:r>
            <a:r>
              <a:rPr lang="ru-RU" sz="48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sz="4800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355" name="Text Box 7"/>
          <p:cNvSpPr txBox="1">
            <a:spLocks noChangeArrowheads="1"/>
          </p:cNvSpPr>
          <p:nvPr/>
        </p:nvSpPr>
        <p:spPr bwMode="auto">
          <a:xfrm>
            <a:off x="3429000" y="63246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>
              <a:solidFill>
                <a:srgbClr val="0033CC"/>
              </a:solidFill>
            </a:endParaRP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14811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008563"/>
            <a:ext cx="203041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918075"/>
            <a:ext cx="6248400" cy="1752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/>
              <a:t>Автор презентации: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Воспитатель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err="1" smtClean="0"/>
              <a:t>Нигаматьянова</a:t>
            </a:r>
            <a:r>
              <a:rPr lang="ru-RU" sz="2400" b="1" dirty="0" smtClean="0"/>
              <a:t> Роза </a:t>
            </a:r>
            <a:r>
              <a:rPr lang="ru-RU" sz="2400" b="1" dirty="0" err="1" smtClean="0"/>
              <a:t>Раисовна</a:t>
            </a:r>
            <a:endParaRPr lang="ru-RU" sz="2400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                                   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                       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48200" y="1393825"/>
            <a:ext cx="419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Жил-был на свете Язычок</a:t>
            </a: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 l="3810" r="4762"/>
          <a:stretch>
            <a:fillRect/>
          </a:stretch>
        </p:blipFill>
        <p:spPr bwMode="auto">
          <a:xfrm>
            <a:off x="5905500" y="2757488"/>
            <a:ext cx="1676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 t="2499" b="5000"/>
          <a:stretch>
            <a:fillRect/>
          </a:stretch>
        </p:blipFill>
        <p:spPr bwMode="auto">
          <a:xfrm>
            <a:off x="609600" y="5334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Вот пришел Язычок в зоопарк и видит, что в пруду сидит кто-то </a:t>
            </a:r>
          </a:p>
          <a:p>
            <a:pPr eaLnBrk="1" hangingPunct="1">
              <a:defRPr/>
            </a:pPr>
            <a:r>
              <a:rPr lang="ru-RU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огромный, как гора, и рот широко открывает. Это был…бегемот.</a:t>
            </a:r>
          </a:p>
          <a:p>
            <a:pPr eaLnBrk="1" hangingPunct="1">
              <a:defRPr/>
            </a:pPr>
            <a:r>
              <a:rPr lang="ru-RU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Давай и мы превратимся в бегемотиков и будем широко открывать рот.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 l="1587" t="1874" r="4762" b="2576"/>
          <a:stretch>
            <a:fillRect/>
          </a:stretch>
        </p:blipFill>
        <p:spPr bwMode="auto">
          <a:xfrm>
            <a:off x="1524000" y="1949450"/>
            <a:ext cx="550227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2400" y="6096000"/>
            <a:ext cx="952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Покатался Язычок, слез с лошадки и вдруг увидел себя в зеркале: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352800"/>
            <a:ext cx="32766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9600" y="4648200"/>
            <a:ext cx="3962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Описание упражнения:</a:t>
            </a:r>
            <a:r>
              <a:rPr lang="ru-RU">
                <a:cs typeface="+mn-cs"/>
              </a:rPr>
              <a:t> </a:t>
            </a:r>
            <a:r>
              <a:rPr lang="ru-RU" sz="2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улыбнуться, закусить язык зубами. «Протаскивать» язык между зубами вперед-назад, как бы «причесывая его».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91000" y="1295400"/>
            <a:ext cx="4953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«Ах, какой я стал лохматый! Наверное, очень быстро на лошадке мчался! Надо причесаться!» Достал Язычок расческу и начал причесываться. Давай покажем, как он это делал.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73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</a:t>
            </a: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Идет Язычок дальше. Ой, кто это такой большой, с длинным носом?  Да это же …слон! </a:t>
            </a:r>
          </a:p>
        </p:txBody>
      </p:sp>
      <p:sp>
        <p:nvSpPr>
          <p:cNvPr id="119811" name="Rectangle 6"/>
          <p:cNvSpPr>
            <a:spLocks noChangeArrowheads="1"/>
          </p:cNvSpPr>
          <p:nvPr/>
        </p:nvSpPr>
        <p:spPr bwMode="auto">
          <a:xfrm>
            <a:off x="2286000" y="241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 l="10909" t="11206" r="5455" b="6615"/>
          <a:stretch>
            <a:fillRect/>
          </a:stretch>
        </p:blipFill>
        <p:spPr bwMode="auto">
          <a:xfrm>
            <a:off x="5867400" y="1828800"/>
            <a:ext cx="3071813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Rectangle 8"/>
          <p:cNvSpPr>
            <a:spLocks noChangeArrowheads="1"/>
          </p:cNvSpPr>
          <p:nvPr/>
        </p:nvSpPr>
        <p:spPr bwMode="auto">
          <a:xfrm>
            <a:off x="6375400" y="276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/>
          <a:srcRect t="1869"/>
          <a:stretch>
            <a:fillRect/>
          </a:stretch>
        </p:blipFill>
        <p:spPr bwMode="auto">
          <a:xfrm>
            <a:off x="685800" y="1625600"/>
            <a:ext cx="4648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85800" y="5756275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endParaRPr lang="ru-RU" sz="20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895600" y="5886450"/>
            <a:ext cx="571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Давай покажем, какой у слона хобот!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sz="2400" dirty="0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8229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Видит Язычок лошадка детей катает. Захотел и сам прокатиться: «Лошадка, покатаешь меня?» А лошадка отвечает: «Конечно!» Сел Язычок на лошадку, крикнул: «но!» и поскакал. Давай покажем, как язычок катался на лошадке.</a:t>
            </a:r>
            <a:r>
              <a:rPr lang="ru-RU" sz="2400" dirty="0">
                <a:cs typeface="+mn-cs"/>
              </a:rPr>
              <a:t> </a:t>
            </a:r>
          </a:p>
        </p:txBody>
      </p:sp>
      <p:sp>
        <p:nvSpPr>
          <p:cNvPr id="120835" name="Rectangle 6"/>
          <p:cNvSpPr>
            <a:spLocks noChangeArrowheads="1"/>
          </p:cNvSpPr>
          <p:nvPr/>
        </p:nvSpPr>
        <p:spPr bwMode="auto">
          <a:xfrm>
            <a:off x="172720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743200"/>
            <a:ext cx="40386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3400" y="3352800"/>
            <a:ext cx="3657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Я – весёлая лошадка,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400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Темная, как шоколадка.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400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Язычком пощелкай громко –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400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Стук копыт услышишь звонкий.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609600"/>
            <a:ext cx="5257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Привел язычок себя в порядок и вдруг подумал: а не пора ли ему идти домой? Надо узнать который час. Покажи, как работают часики!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2381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 l="8122" b="3773"/>
          <a:stretch>
            <a:fillRect/>
          </a:stretch>
        </p:blipFill>
        <p:spPr bwMode="auto">
          <a:xfrm>
            <a:off x="6553200" y="609600"/>
            <a:ext cx="198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10000" y="3886200"/>
            <a:ext cx="3048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996633"/>
                </a:solidFill>
              </a:rPr>
              <a:t>Тик-так, тик-так.</a:t>
            </a: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996633"/>
                </a:solidFill>
              </a:rPr>
              <a:t>Язычок качался так,</a:t>
            </a: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996633"/>
                </a:solidFill>
              </a:rPr>
              <a:t>Словно маятник часов.</a:t>
            </a: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996633"/>
                </a:solidFill>
              </a:rPr>
              <a:t>Ты в часы играть готов</a:t>
            </a:r>
            <a:r>
              <a:rPr lang="ru-RU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533400"/>
            <a:ext cx="34559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Паша\Documents\ТАНЯ\моя работа\АРТИКУЛЯЦИОННАЯ ГИМНАСТИКА\ДЛЯ КОНСУЛЬТАЦИИ\Моя артикуляционная гимнастика\20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23863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аша\Documents\ТАНЯ\моя работа\АРТИКУЛЯЦИОННАЯ ГИМНАСТИКА\ДЛЯ КОНСУЛЬТАЦИИ\Моя артикуляционная гимнастик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609600"/>
            <a:ext cx="34528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Паша\Documents\ТАНЯ\моя работа\АРТИКУЛЯЦИОННАЯ ГИМНАСТИКА\ДЛЯ КОНСУЛЬТАЦИИ\Моя артикуляционная гимнастика\7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609600"/>
            <a:ext cx="3559175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Паша\Documents\ТАНЯ\моя работа\АРТИКУЛЯЦИОННАЯ ГИМНАСТИКА\ДЛЯ КОНСУЛЬТАЦИИ\Моя артикуляционная гимнастика\22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68313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Паша\Documents\ТАНЯ\моя работа\АРТИКУЛЯЦИОННАЯ ГИМНАСТИКА\ДЛЯ КОНСУЛЬТАЦИИ\Моя артикуляционная гимнастика\22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00063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Рисунок 1" descr="IM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71600"/>
            <a:ext cx="472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>
                  <a:solidFill>
                    <a:schemeClr val="accent3">
                      <a:lumMod val="10000"/>
                    </a:schemeClr>
                  </a:solidFill>
                </a:ln>
                <a:cs typeface="+mn-cs"/>
              </a:rPr>
              <a:t> артикуляционная гимнастика </a:t>
            </a:r>
          </a:p>
          <a:p>
            <a:pPr algn="just" eaLnBrk="1" hangingPunct="1">
              <a:defRPr/>
            </a:pPr>
            <a:endParaRPr lang="ru-RU" dirty="0">
              <a:cs typeface="+mn-cs"/>
            </a:endParaRPr>
          </a:p>
          <a:p>
            <a:pPr algn="just" eaLnBrk="1" hangingPunct="1">
              <a:defRPr/>
            </a:pPr>
            <a:endParaRPr lang="ru-RU" dirty="0">
              <a:cs typeface="+mn-cs"/>
            </a:endParaRPr>
          </a:p>
          <a:p>
            <a:pPr algn="just" eaLnBrk="1" hangingPunct="1">
              <a:defRPr/>
            </a:pPr>
            <a:endParaRPr lang="ru-RU" dirty="0">
              <a:cs typeface="+mn-cs"/>
            </a:endParaRPr>
          </a:p>
          <a:p>
            <a:pPr algn="just" eaLnBrk="1" hangingPunct="1">
              <a:defRPr/>
            </a:pPr>
            <a:endParaRPr lang="ru-RU" dirty="0">
              <a:cs typeface="+mn-cs"/>
            </a:endParaRPr>
          </a:p>
          <a:p>
            <a:pPr algn="just" eaLnBrk="1" hangingPunct="1">
              <a:defRPr/>
            </a:pPr>
            <a:endParaRPr lang="ru-RU" dirty="0">
              <a:cs typeface="+mn-cs"/>
            </a:endParaRPr>
          </a:p>
          <a:p>
            <a:pPr algn="just" eaLnBrk="1" hangingPunct="1">
              <a:defRPr/>
            </a:pPr>
            <a:endParaRPr lang="ru-RU" dirty="0">
              <a:cs typeface="+mn-cs"/>
            </a:endParaRPr>
          </a:p>
          <a:p>
            <a:pPr algn="just" eaLnBrk="1" hangingPunct="1">
              <a:defRPr/>
            </a:pPr>
            <a:endParaRPr lang="ru-RU" dirty="0">
              <a:cs typeface="+mn-cs"/>
            </a:endParaRPr>
          </a:p>
          <a:p>
            <a:pPr algn="ctr" eaLnBrk="1" hangingPunct="1">
              <a:defRPr/>
            </a:pPr>
            <a:endParaRPr lang="ru-RU" dirty="0">
              <a:cs typeface="+mn-cs"/>
            </a:endParaRPr>
          </a:p>
          <a:p>
            <a:pPr algn="ctr" eaLnBrk="1" hangingPunct="1">
              <a:defRPr/>
            </a:pPr>
            <a:endParaRPr lang="ru-RU" dirty="0">
              <a:cs typeface="+mn-cs"/>
            </a:endParaRPr>
          </a:p>
          <a:p>
            <a:pPr algn="ctr" eaLnBrk="1" hangingPunct="1">
              <a:defRPr/>
            </a:pPr>
            <a:endParaRPr lang="ru-RU" dirty="0">
              <a:cs typeface="+mn-cs"/>
            </a:endParaRPr>
          </a:p>
          <a:p>
            <a:pPr algn="ctr" eaLnBrk="1" hangingPunct="1">
              <a:defRPr/>
            </a:pPr>
            <a:endParaRPr lang="ru-RU" dirty="0">
              <a:cs typeface="+mn-cs"/>
            </a:endParaRPr>
          </a:p>
          <a:p>
            <a:pPr algn="ctr" eaLnBrk="1" hangingPunct="1">
              <a:defRPr/>
            </a:pPr>
            <a:endParaRPr lang="ru-RU" dirty="0">
              <a:cs typeface="+mn-cs"/>
            </a:endParaRPr>
          </a:p>
          <a:p>
            <a:pPr algn="ctr" eaLnBrk="1" hangingPunct="1">
              <a:defRPr/>
            </a:pPr>
            <a:endParaRPr lang="ru-RU" dirty="0">
              <a:cs typeface="+mn-cs"/>
            </a:endParaRPr>
          </a:p>
          <a:p>
            <a:pPr algn="ctr" eaLnBrk="1" hangingPunct="1">
              <a:defRPr/>
            </a:pPr>
            <a:endParaRPr lang="ru-RU" dirty="0">
              <a:cs typeface="+mn-cs"/>
            </a:endParaRPr>
          </a:p>
          <a:p>
            <a:pPr algn="ctr" eaLnBrk="1" hangingPunct="1">
              <a:defRPr/>
            </a:pPr>
            <a:endParaRPr lang="ru-RU" dirty="0">
              <a:cs typeface="+mn-cs"/>
            </a:endParaRPr>
          </a:p>
          <a:p>
            <a:pPr algn="ctr" eaLnBrk="1" hangingPunct="1">
              <a:defRPr/>
            </a:pPr>
            <a:endParaRPr lang="ru-RU" dirty="0">
              <a:cs typeface="+mn-cs"/>
            </a:endParaRPr>
          </a:p>
          <a:p>
            <a:pPr algn="ctr" eaLnBrk="1" hangingPunct="1">
              <a:defRPr/>
            </a:pPr>
            <a:endParaRPr lang="ru-RU" dirty="0">
              <a:cs typeface="+mn-cs"/>
            </a:endParaRPr>
          </a:p>
          <a:p>
            <a:pPr algn="ctr" eaLnBrk="1" hangingPunct="1">
              <a:defRPr/>
            </a:pPr>
            <a:endParaRPr lang="ru-RU" dirty="0">
              <a:cs typeface="+mn-cs"/>
            </a:endParaRPr>
          </a:p>
          <a:p>
            <a:pPr algn="ctr" eaLnBrk="1" hangingPunct="1">
              <a:defRPr/>
            </a:pPr>
            <a:r>
              <a:rPr lang="ru-RU" dirty="0">
                <a:cs typeface="+mn-cs"/>
              </a:rPr>
              <a:t>расширяет возможности осознанного усвоения звуков и помогает формировать полноценное звукопроизношение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83820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u="sng" dirty="0" smtClean="0">
                <a:solidFill>
                  <a:srgbClr val="0070C0"/>
                </a:solidFill>
                <a:cs typeface="+mn-cs"/>
              </a:rPr>
              <a:t>План </a:t>
            </a:r>
            <a:endParaRPr lang="ru-RU" sz="3200" b="1" dirty="0" smtClean="0">
              <a:solidFill>
                <a:srgbClr val="0070C0"/>
              </a:solidFill>
              <a:cs typeface="+mn-cs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3200" dirty="0" smtClean="0">
                <a:solidFill>
                  <a:srgbClr val="0070C0"/>
                </a:solidFill>
                <a:cs typeface="+mn-cs"/>
              </a:rPr>
              <a:t>Недостатки </a:t>
            </a:r>
            <a:r>
              <a:rPr lang="ru-RU" sz="3200" dirty="0">
                <a:solidFill>
                  <a:srgbClr val="0070C0"/>
                </a:solidFill>
                <a:cs typeface="+mn-cs"/>
              </a:rPr>
              <a:t>звукопроизношения.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3200" dirty="0">
                <a:solidFill>
                  <a:srgbClr val="0070C0"/>
                </a:solidFill>
                <a:cs typeface="+mn-cs"/>
              </a:rPr>
              <a:t>Причины.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3200" dirty="0">
                <a:solidFill>
                  <a:srgbClr val="0070C0"/>
                </a:solidFill>
                <a:cs typeface="+mn-cs"/>
              </a:rPr>
              <a:t>Комплексная работа по формированию правильного звукопроизношения: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3200" dirty="0">
                <a:solidFill>
                  <a:srgbClr val="0070C0"/>
                </a:solidFill>
                <a:cs typeface="+mn-cs"/>
              </a:rPr>
              <a:t>Организация правильной речевой среды;</a:t>
            </a:r>
          </a:p>
          <a:p>
            <a:pPr eaLnBrk="1" hangingPunct="1">
              <a:defRPr/>
            </a:pPr>
            <a:r>
              <a:rPr lang="ru-RU" sz="3200" dirty="0">
                <a:solidFill>
                  <a:srgbClr val="0070C0"/>
                </a:solidFill>
                <a:cs typeface="+mn-cs"/>
              </a:rPr>
              <a:t>-  Развитие слухового внимания, фонематического слуха и восприятия;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3200" dirty="0">
                <a:solidFill>
                  <a:srgbClr val="0070C0"/>
                </a:solidFill>
                <a:cs typeface="+mn-cs"/>
              </a:rPr>
              <a:t>Развитие речевого дыхания;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3200" dirty="0">
                <a:solidFill>
                  <a:srgbClr val="0070C0"/>
                </a:solidFill>
                <a:cs typeface="+mn-cs"/>
              </a:rPr>
              <a:t>Развитие артикуляционной моторики;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3200" dirty="0">
                <a:solidFill>
                  <a:srgbClr val="0070C0"/>
                </a:solidFill>
                <a:cs typeface="+mn-cs"/>
              </a:rPr>
              <a:t>Развитие пальчиковой моторики.</a:t>
            </a: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0263" y="152400"/>
            <a:ext cx="19129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857364"/>
            <a:ext cx="3810000" cy="3198812"/>
          </a:xfrm>
        </p:spPr>
      </p:pic>
      <p:pic>
        <p:nvPicPr>
          <p:cNvPr id="12800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00588" y="1754188"/>
            <a:ext cx="3833812" cy="31988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развития мелкой моторики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4" descr="C:\Users\Домашний\Desktop\Новая папка\IMG_7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4"/>
            <a:ext cx="3932769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Users\Домашний\Desktop\Новая папка\IMG_7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785926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333375"/>
            <a:ext cx="77755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990033"/>
                </a:solidFill>
              </a:rPr>
              <a:t>Средства развития мелкой моторики</a:t>
            </a:r>
            <a:endParaRPr lang="ru-RU" sz="2800" u="sng" smtClean="0">
              <a:solidFill>
                <a:srgbClr val="990033"/>
              </a:solidFill>
            </a:endParaRPr>
          </a:p>
        </p:txBody>
      </p:sp>
      <p:sp>
        <p:nvSpPr>
          <p:cNvPr id="132100" name="Oval 4"/>
          <p:cNvSpPr>
            <a:spLocks noChangeArrowheads="1"/>
          </p:cNvSpPr>
          <p:nvPr/>
        </p:nvSpPr>
        <p:spPr bwMode="auto">
          <a:xfrm>
            <a:off x="323850" y="2708275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32101" name="Oval 5"/>
          <p:cNvSpPr>
            <a:spLocks noChangeArrowheads="1"/>
          </p:cNvSpPr>
          <p:nvPr/>
        </p:nvSpPr>
        <p:spPr bwMode="auto">
          <a:xfrm>
            <a:off x="250825" y="1052513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32102" name="Oval 6"/>
          <p:cNvSpPr>
            <a:spLocks noChangeArrowheads="1"/>
          </p:cNvSpPr>
          <p:nvPr/>
        </p:nvSpPr>
        <p:spPr bwMode="auto">
          <a:xfrm>
            <a:off x="395288" y="4365625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32103" name="Oval 7"/>
          <p:cNvSpPr>
            <a:spLocks noChangeArrowheads="1"/>
          </p:cNvSpPr>
          <p:nvPr/>
        </p:nvSpPr>
        <p:spPr bwMode="auto">
          <a:xfrm>
            <a:off x="3059113" y="1844675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32104" name="Oval 8"/>
          <p:cNvSpPr>
            <a:spLocks noChangeArrowheads="1"/>
          </p:cNvSpPr>
          <p:nvPr/>
        </p:nvSpPr>
        <p:spPr bwMode="auto">
          <a:xfrm>
            <a:off x="5795963" y="2708275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32105" name="Oval 9"/>
          <p:cNvSpPr>
            <a:spLocks noChangeArrowheads="1"/>
          </p:cNvSpPr>
          <p:nvPr/>
        </p:nvSpPr>
        <p:spPr bwMode="auto">
          <a:xfrm>
            <a:off x="5867400" y="4365625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32106" name="Oval 10"/>
          <p:cNvSpPr>
            <a:spLocks noChangeArrowheads="1"/>
          </p:cNvSpPr>
          <p:nvPr/>
        </p:nvSpPr>
        <p:spPr bwMode="auto">
          <a:xfrm>
            <a:off x="5795963" y="1052513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32107" name="Oval 11"/>
          <p:cNvSpPr>
            <a:spLocks noChangeArrowheads="1"/>
          </p:cNvSpPr>
          <p:nvPr/>
        </p:nvSpPr>
        <p:spPr bwMode="auto">
          <a:xfrm>
            <a:off x="3203575" y="3573463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755650" y="134143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Пластилин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6227763" y="1341438"/>
            <a:ext cx="223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Бумага 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900113" y="2852738"/>
            <a:ext cx="2016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Крупа, бусы, пуговицы</a:t>
            </a: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3492500" y="1989138"/>
            <a:ext cx="2089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Природный материал</a:t>
            </a: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3419475" y="3716338"/>
            <a:ext cx="2592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>
                <a:solidFill>
                  <a:srgbClr val="990033"/>
                </a:solidFill>
              </a:rPr>
              <a:t>Нитки, тесьма, веревки, шнурки, ткани</a:t>
            </a:r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6372225" y="29972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Куклы</a:t>
            </a:r>
          </a:p>
        </p:txBody>
      </p:sp>
      <p:sp>
        <p:nvSpPr>
          <p:cNvPr id="132118" name="Oval 22"/>
          <p:cNvSpPr>
            <a:spLocks noChangeArrowheads="1"/>
          </p:cNvSpPr>
          <p:nvPr/>
        </p:nvSpPr>
        <p:spPr bwMode="auto">
          <a:xfrm>
            <a:off x="3132138" y="5300663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900113" y="465296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Песок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6443663" y="46529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Вода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3203575" y="5373688"/>
            <a:ext cx="2952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Карандаши, счетные палочки</a:t>
            </a:r>
            <a:endParaRPr lang="ru-RU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132101" grpId="0" animBg="1"/>
      <p:bldP spid="132102" grpId="0" animBg="1"/>
      <p:bldP spid="132103" grpId="0" animBg="1"/>
      <p:bldP spid="132104" grpId="0" animBg="1"/>
      <p:bldP spid="132105" grpId="0" animBg="1"/>
      <p:bldP spid="132106" grpId="0" animBg="1"/>
      <p:bldP spid="132107" grpId="0" animBg="1"/>
      <p:bldP spid="132108" grpId="0"/>
      <p:bldP spid="132109" grpId="0"/>
      <p:bldP spid="132111" grpId="0"/>
      <p:bldP spid="132113" grpId="0"/>
      <p:bldP spid="132115" grpId="0"/>
      <p:bldP spid="132117" grpId="0"/>
      <p:bldP spid="132118" grpId="0" animBg="1"/>
      <p:bldP spid="132119" grpId="0"/>
      <p:bldP spid="132120" grpId="0"/>
      <p:bldP spid="1321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Домашний\Desktop\Новая папка\IMG_7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0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52450"/>
            <a:ext cx="2667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52450"/>
            <a:ext cx="27432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990600" y="4648200"/>
            <a:ext cx="7162800" cy="993775"/>
          </a:xfrm>
          <a:prstGeom prst="rect">
            <a:avLst/>
          </a:prstGeom>
          <a:solidFill>
            <a:srgbClr val="E5FFFF"/>
          </a:solidFill>
          <a:ln>
            <a:solidFill>
              <a:srgbClr val="009999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914400" lvl="2" indent="0" algn="ctr" eaLnBrk="1" hangingPunct="1">
              <a:buClr>
                <a:srgbClr val="00CCFF"/>
              </a:buClr>
              <a:buFont typeface="Wingdings" pitchFamily="2" charset="2"/>
              <a:buNone/>
              <a:defRPr/>
            </a:pPr>
            <a:r>
              <a:rPr lang="ru-RU" sz="1600" b="1" kern="0" dirty="0" smtClean="0">
                <a:solidFill>
                  <a:srgbClr val="003366"/>
                </a:solidFill>
                <a:effectLst/>
                <a:latin typeface="Tahoma"/>
                <a:cs typeface="Arial"/>
              </a:rPr>
              <a:t>Малыш получает возможность расширить свой словарный запас, познакомиться с буквами, обводя пальчиком шершавые буквы и рисуя на манной крупе.</a:t>
            </a:r>
          </a:p>
          <a:p>
            <a:pPr lvl="3" eaLnBrk="1" hangingPunct="1"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ru-RU" sz="1600" kern="0" dirty="0" smtClean="0">
              <a:solidFill>
                <a:srgbClr val="003366"/>
              </a:solidFill>
              <a:effectLst/>
              <a:latin typeface="Tahoma"/>
              <a:cs typeface="Arial"/>
            </a:endParaRPr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defRPr/>
            </a:pPr>
            <a:endParaRPr lang="ru-RU" sz="2000" kern="0" dirty="0" smtClean="0">
              <a:solidFill>
                <a:srgbClr val="003366"/>
              </a:solidFill>
              <a:effectLst/>
              <a:latin typeface="Tahoma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0"/>
            <a:ext cx="4967287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990033"/>
                </a:solidFill>
              </a:rPr>
              <a:t>Игры с бумагой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1124744"/>
            <a:ext cx="5148262" cy="5327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990033"/>
                </a:solidFill>
              </a:rPr>
              <a:t>Бумагу можно рвать, мять, складывать, разрезать ножницами. Эти игры и упражнения помогут ребенку узнать, как обычная бумага превращается в красивые аппликации и забавные объемные игрушки.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7127875" cy="661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990033"/>
                </a:solidFill>
              </a:rPr>
              <a:t>Игры с пуговицами</a:t>
            </a:r>
          </a:p>
        </p:txBody>
      </p:sp>
      <p:sp>
        <p:nvSpPr>
          <p:cNvPr id="193545" name="Rectangle 9"/>
          <p:cNvSpPr>
            <a:spLocks noGrp="1" noChangeArrowheads="1"/>
          </p:cNvSpPr>
          <p:nvPr>
            <p:ph idx="1"/>
          </p:nvPr>
        </p:nvSpPr>
        <p:spPr>
          <a:xfrm>
            <a:off x="3959225" y="981075"/>
            <a:ext cx="5184775" cy="5876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990033"/>
                </a:solidFill>
              </a:rPr>
              <a:t>Пуговичный массаж:</a:t>
            </a:r>
          </a:p>
          <a:p>
            <a:pPr eaLnBrk="1" hangingPunct="1"/>
            <a:r>
              <a:rPr lang="ru-RU" sz="2400" smtClean="0">
                <a:solidFill>
                  <a:srgbClr val="990033"/>
                </a:solidFill>
              </a:rPr>
              <a:t>Заполните просторную коробку пуговицами.</a:t>
            </a:r>
          </a:p>
          <a:p>
            <a:pPr eaLnBrk="1" hangingPunct="1"/>
            <a:r>
              <a:rPr lang="ru-RU" sz="2400" smtClean="0">
                <a:solidFill>
                  <a:srgbClr val="990033"/>
                </a:solidFill>
              </a:rPr>
              <a:t>Опустите руки в коробку;</a:t>
            </a:r>
          </a:p>
          <a:p>
            <a:pPr eaLnBrk="1" hangingPunct="1"/>
            <a:r>
              <a:rPr lang="ru-RU" sz="2400" smtClean="0">
                <a:solidFill>
                  <a:srgbClr val="990033"/>
                </a:solidFill>
              </a:rPr>
              <a:t>Поводите ладонями по поверхности;</a:t>
            </a:r>
          </a:p>
          <a:p>
            <a:pPr eaLnBrk="1" hangingPunct="1"/>
            <a:r>
              <a:rPr lang="ru-RU" sz="2400" smtClean="0">
                <a:solidFill>
                  <a:srgbClr val="990033"/>
                </a:solidFill>
              </a:rPr>
              <a:t>Перетирайте пуговицы между ладонями;</a:t>
            </a:r>
          </a:p>
          <a:p>
            <a:pPr eaLnBrk="1" hangingPunct="1"/>
            <a:r>
              <a:rPr lang="ru-RU" sz="2400" smtClean="0">
                <a:solidFill>
                  <a:srgbClr val="990033"/>
                </a:solidFill>
              </a:rPr>
              <a:t>Пересыпайте их из ладошки в ладошку;</a:t>
            </a:r>
          </a:p>
          <a:p>
            <a:pPr eaLnBrk="1" hangingPunct="1"/>
            <a:r>
              <a:rPr lang="ru-RU" sz="2400" smtClean="0">
                <a:solidFill>
                  <a:srgbClr val="990033"/>
                </a:solidFill>
              </a:rPr>
              <a:t>Найдите самую большую пуговицу, самую маленькую, квадратную, гладкую и пр.</a:t>
            </a:r>
          </a:p>
        </p:txBody>
      </p:sp>
      <p:pic>
        <p:nvPicPr>
          <p:cNvPr id="193543" name="Picture 7" descr="P1030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5373688"/>
            <a:ext cx="1295400" cy="1084262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935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3025"/>
            <a:ext cx="3671887" cy="20859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9354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2066925" cy="25812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3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3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3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3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3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4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026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681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Desktop\Новая папка\IMG_7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3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026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invGray">
          <a:xfrm>
            <a:off x="628650" y="1946275"/>
            <a:ext cx="8515350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3200" b="1" dirty="0">
                <a:solidFill>
                  <a:srgbClr val="CC3300"/>
                </a:solidFill>
              </a:rPr>
              <a:t>Речевой слух </a:t>
            </a:r>
            <a:r>
              <a:rPr lang="ru-RU" sz="3200" dirty="0">
                <a:solidFill>
                  <a:srgbClr val="000000"/>
                </a:solidFill>
              </a:rPr>
              <a:t>– способность человека точно воспринимать все стороны звучащей речи.</a:t>
            </a:r>
            <a:r>
              <a:rPr lang="ru-RU" sz="3200" dirty="0">
                <a:solidFill>
                  <a:srgbClr val="000000"/>
                </a:solidFill>
                <a:latin typeface="Castellar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3200" b="1" dirty="0">
                <a:solidFill>
                  <a:schemeClr val="tx2"/>
                </a:solidFill>
              </a:rPr>
              <a:t>Слуховое внимание</a:t>
            </a:r>
            <a:r>
              <a:rPr lang="ru-RU" sz="3200" dirty="0"/>
              <a:t> - это способность различать на слух звучание разных предметов, определять место и направление звука. </a:t>
            </a:r>
          </a:p>
          <a:p>
            <a:pPr>
              <a:buFontTx/>
              <a:buChar char="•"/>
            </a:pPr>
            <a:endParaRPr lang="ru-RU" sz="3200" dirty="0">
              <a:solidFill>
                <a:srgbClr val="000000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435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4546600" cy="719138"/>
          </a:xfrm>
          <a:solidFill>
            <a:schemeClr val="tx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Тактильные книги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39850"/>
            <a:ext cx="6008688" cy="5289550"/>
          </a:xfrm>
          <a:solidFill>
            <a:schemeClr val="tx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zh-CN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       Тактильная книга –это разноцветная книга с рисунками, выполненными из различных материалов, которые на ощупь максимально приближены к оригиналу. Читая ее, ребенок знакомится со сказкой, животным, предметами домашнего обихода, инструментами, и т.д. Нащупывая мелкие предметы из различных материалов, ребенок ассоциативно связывает их с настоящими предметами. Некоторые объекты в книге могут издавать звуки: шуршать, звенеть, шелестеть. </a:t>
            </a:r>
            <a:br>
              <a:rPr lang="ru-RU" altLang="zh-CN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С ее помощью ребенок впервые получает представление об очень крупных или наоборот, очень мелких предметах, которые невозможно обследовать руками в реальных пропорциях. С помощью тактильных рисунков можно объяснить многие противоположные явления и понятия. Яркие цвета и четкие цветные контуры заставляют ребенка тренировать зрение и упражнять совместную работу глаз и рук. Наличие в книге пуговиц, шнурков, молний помогает детям развивать мелкую моторику рук. </a:t>
            </a:r>
            <a:br>
              <a:rPr lang="ru-RU" altLang="zh-CN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244" name="Picture 15" descr="tactbk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8600" y="228600"/>
            <a:ext cx="2171700" cy="1393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8245" name="Picture 18" descr="tactb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9513" y="1905000"/>
            <a:ext cx="2809875" cy="1063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8246" name="Picture 21" descr="tactbk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1175" y="3276600"/>
            <a:ext cx="1863725" cy="1246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8247" name="Picture 24" descr="tactbk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0700" y="4876800"/>
            <a:ext cx="1885950" cy="1450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922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3300"/>
                </a:solidFill>
              </a:rPr>
              <a:t>Пальчиковая гимнастика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00174"/>
            <a:ext cx="7929618" cy="374967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3300"/>
                </a:solidFill>
              </a:rPr>
              <a:t>     Включение пальчиковых игр и упражнений в любой урок или занятие вызывает у детей оживление, эмоциональный подъем и оказывает специфическое тонизирующее действие на функциональное состояние мозга и развитие речи.      </a:t>
            </a:r>
          </a:p>
        </p:txBody>
      </p:sp>
      <p:pic>
        <p:nvPicPr>
          <p:cNvPr id="4" name="Picture 2" descr="http://baby-i-mama.ru/images/palchiko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00438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омашний\Desktop\Новая папка\IMG_7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омашний\Desktop\Новая папка\IMG_7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627688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003300"/>
                </a:solidFill>
              </a:rPr>
              <a:t>Массажеры</a:t>
            </a:r>
          </a:p>
        </p:txBody>
      </p:sp>
      <p:sp>
        <p:nvSpPr>
          <p:cNvPr id="179213" name="Rectangle 1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147050" cy="2016125"/>
          </a:xfrm>
        </p:spPr>
        <p:txBody>
          <a:bodyPr rtlCol="0"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solidFill>
                  <a:srgbClr val="003300"/>
                </a:solidFill>
              </a:rPr>
              <a:t>       Упражнения с </a:t>
            </a:r>
            <a:r>
              <a:rPr lang="ru-RU" sz="2400" i="1" dirty="0" err="1" smtClean="0">
                <a:solidFill>
                  <a:srgbClr val="003300"/>
                </a:solidFill>
              </a:rPr>
              <a:t>массажерами</a:t>
            </a:r>
            <a:r>
              <a:rPr lang="ru-RU" sz="2400" dirty="0" smtClean="0">
                <a:solidFill>
                  <a:srgbClr val="003300"/>
                </a:solidFill>
              </a:rPr>
              <a:t>: катать по столу от кончиков пальцев до локтя, между ладонями, по тыльной стороне кисти.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3300"/>
                </a:solidFill>
              </a:rPr>
              <a:t>       Выполнять упражнения надо обязательно каждой рукой по очереди.</a:t>
            </a:r>
          </a:p>
        </p:txBody>
      </p:sp>
      <p:pic>
        <p:nvPicPr>
          <p:cNvPr id="179211" name="Picture 11" descr="P10402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438" y="3141663"/>
            <a:ext cx="4681537" cy="3513137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79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79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 </a:t>
            </a:r>
            <a:r>
              <a:rPr lang="ru-RU" sz="4000" b="1" smtClean="0">
                <a:solidFill>
                  <a:schemeClr val="accent2"/>
                </a:solidFill>
              </a:rPr>
              <a:t>Массаж кистей рук и пальцев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5400675" cy="5329237"/>
          </a:xfrm>
        </p:spPr>
        <p:txBody>
          <a:bodyPr/>
          <a:lstStyle/>
          <a:p>
            <a:pPr eaLnBrk="1" hangingPunct="1"/>
            <a:r>
              <a:rPr lang="ru-RU" sz="2400" u="sng" smtClean="0">
                <a:solidFill>
                  <a:schemeClr val="accent2"/>
                </a:solidFill>
              </a:rPr>
              <a:t>    Массаж</a:t>
            </a:r>
            <a:r>
              <a:rPr lang="ru-RU" sz="2400" smtClean="0">
                <a:solidFill>
                  <a:schemeClr val="accent2"/>
                </a:solidFill>
              </a:rPr>
              <a:t> является одним из видов пассивной гимнастики. Он оказывает общеукрепляющее действие на мышечную систему, повышая тонус, эластичность и сократительную способность мышц. </a:t>
            </a:r>
          </a:p>
          <a:p>
            <a:pPr algn="ctr" eaLnBrk="1" hangingPunct="1"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Приемы массажа и самомассажа кистей и пальцев рук:</a:t>
            </a:r>
            <a:endParaRPr lang="ru-RU" sz="2400" u="sng" smtClean="0">
              <a:solidFill>
                <a:schemeClr val="accent2"/>
              </a:solidFill>
            </a:endParaRPr>
          </a:p>
          <a:p>
            <a:pPr eaLnBrk="1" hangingPunct="1"/>
            <a:r>
              <a:rPr lang="ru-RU" sz="2400" smtClean="0">
                <a:solidFill>
                  <a:schemeClr val="accent2"/>
                </a:solidFill>
              </a:rPr>
              <a:t>массаж тыльной стороны кистей рук </a:t>
            </a:r>
          </a:p>
          <a:p>
            <a:pPr eaLnBrk="1" hangingPunct="1"/>
            <a:r>
              <a:rPr lang="ru-RU" sz="2400" smtClean="0">
                <a:solidFill>
                  <a:schemeClr val="accent2"/>
                </a:solidFill>
              </a:rPr>
              <a:t>массаж  ладони и пальцев рук</a:t>
            </a:r>
            <a:r>
              <a:rPr lang="ru-RU" sz="2400" smtClean="0"/>
              <a:t> </a:t>
            </a:r>
          </a:p>
        </p:txBody>
      </p:sp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005263"/>
            <a:ext cx="2952750" cy="25606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052513"/>
            <a:ext cx="2132013" cy="2692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590800"/>
            <a:ext cx="7704138" cy="3962400"/>
          </a:xfrm>
          <a:solidFill>
            <a:schemeClr val="tx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bg2"/>
                </a:solidFill>
                <a:effectLst/>
                <a:latin typeface="Arial" charset="0"/>
              </a:rPr>
              <a:t>Это </a:t>
            </a:r>
            <a:r>
              <a:rPr lang="ru-RU" sz="1800" dirty="0">
                <a:solidFill>
                  <a:schemeClr val="bg2"/>
                </a:solidFill>
                <a:effectLst/>
                <a:latin typeface="Arial" charset="0"/>
              </a:rPr>
              <a:t>хорошее упражнение для развития мелкой моторики, которое одновременно является и тактильным упражнением.</a:t>
            </a:r>
            <a:br>
              <a:rPr lang="ru-RU" sz="1800" dirty="0">
                <a:solidFill>
                  <a:schemeClr val="bg2"/>
                </a:solidFill>
                <a:effectLst/>
                <a:latin typeface="Arial" charset="0"/>
              </a:rPr>
            </a:br>
            <a:r>
              <a:rPr lang="ru-RU" sz="1800" dirty="0">
                <a:solidFill>
                  <a:schemeClr val="bg2"/>
                </a:solidFill>
                <a:effectLst/>
                <a:latin typeface="Arial" charset="0"/>
              </a:rPr>
              <a:t>Задание состоит в том, чтобы на края корзинки нацепить обычные бельевые прищепки. Затем надо попросить ребенка снять эти прищепки тремя пальцами (теми, которыми он потом будет писать) и положить обратно в корзину. Вот и все упражнение. Оно кажется очень простым, но маленькому ребенку действительность открывается через ощупывание предметов и через механические действия с ними. Если кончикам пальцев малыша дать хорошую работу, то в будущем это скажется на формировании навыка письма: ребенок гораздо быстрее и легче научится держать карандаш и владеть им, как орудием письма.</a:t>
            </a:r>
            <a:br>
              <a:rPr lang="ru-RU" sz="1800" dirty="0">
                <a:solidFill>
                  <a:schemeClr val="bg2"/>
                </a:solidFill>
                <a:effectLst/>
                <a:latin typeface="Arial" charset="0"/>
              </a:rPr>
            </a:br>
            <a:r>
              <a:rPr lang="ru-RU" sz="1800" dirty="0">
                <a:solidFill>
                  <a:schemeClr val="bg2"/>
                </a:solidFill>
                <a:effectLst/>
                <a:latin typeface="Arial" charset="0"/>
              </a:rPr>
              <a:t>Если вы хотите усложнить задание, можно внести соревновательный элемент, предложив детям прикреплять прищепки на скорость: кто быстрее. Можно организовать маленькое состязание пар детей, когда двое партнеров должны будут прицеплять прищепки, а потом снимать их по очереди.</a:t>
            </a:r>
            <a:r>
              <a:rPr lang="ru-RU" sz="1800" dirty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pic>
        <p:nvPicPr>
          <p:cNvPr id="142339" name="Picture 4" descr="0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0"/>
            <a:ext cx="1905000" cy="2551113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37160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4800" dirty="0" smtClean="0">
                <a:solidFill>
                  <a:srgbClr val="FF0066"/>
                </a:solidFill>
                <a:effectLst/>
                <a:latin typeface="Arial" charset="0"/>
                <a:ea typeface="+mn-ea"/>
              </a:rPr>
              <a:t>      Игры с прищепками</a:t>
            </a:r>
            <a:r>
              <a:rPr lang="ru-RU" sz="4800" dirty="0">
                <a:solidFill>
                  <a:srgbClr val="FF0066"/>
                </a:solidFill>
                <a:effectLst/>
                <a:latin typeface="Arial" charset="0"/>
                <a:ea typeface="+mn-ea"/>
              </a:rPr>
              <a:t/>
            </a:r>
            <a:br>
              <a:rPr lang="ru-RU" sz="4800" dirty="0">
                <a:solidFill>
                  <a:srgbClr val="FF0066"/>
                </a:solidFill>
                <a:effectLst/>
                <a:latin typeface="Arial" charset="0"/>
                <a:ea typeface="+mn-ea"/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Picture 4" descr="Картинки по запросу Пальчиковые иг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573463"/>
            <a:ext cx="39608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tx2"/>
                </a:solidFill>
              </a:rPr>
              <a:t>   Фонематический слух</a:t>
            </a:r>
            <a:r>
              <a:rPr lang="ru-RU" sz="3200" smtClean="0"/>
              <a:t> - это способность правильно узнавать  и различать звуки речи.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invGray">
          <a:xfrm>
            <a:off x="628650" y="2941638"/>
            <a:ext cx="8515350" cy="204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3200" b="1">
                <a:solidFill>
                  <a:srgbClr val="CC3300"/>
                </a:solidFill>
              </a:rPr>
              <a:t>Фонематическое восприятие</a:t>
            </a:r>
            <a:r>
              <a:rPr lang="ru-RU" sz="3200">
                <a:solidFill>
                  <a:srgbClr val="000000"/>
                </a:solidFill>
              </a:rPr>
              <a:t> - это специальные умственные действия по дифференциации фонем (звуков) и установление звуковой структуры слова.</a:t>
            </a:r>
            <a:r>
              <a:rPr lang="ru-RU" sz="3200">
                <a:solidFill>
                  <a:srgbClr val="000000"/>
                </a:solidFill>
                <a:latin typeface="Castellar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534400" cy="53641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0000CC"/>
                </a:solidFill>
              </a:rPr>
              <a:t>Игры по развитию слухового внимания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0000CC"/>
                </a:solidFill>
              </a:rPr>
              <a:t> и фонематического слуха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0000CC"/>
                </a:solidFill>
              </a:rPr>
              <a:t> для детей 2 -3 лет.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Игры на узнавание и различение звуков окружающего мира;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Игры на различение звуков по силе </a:t>
            </a: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(громко-тихо);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Игры</a:t>
            </a: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</a:t>
            </a: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на определение направления звука;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Игры на узнавание знакомых людей по голосу, животных, птиц по звукоподражаниям.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invGray">
          <a:xfrm>
            <a:off x="628650" y="3670300"/>
            <a:ext cx="85153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200">
              <a:solidFill>
                <a:srgbClr val="000000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7" presetClass="entr" presetSubtype="4" fill="hold" grpId="0" nodeType="after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188913"/>
            <a:ext cx="4535488" cy="671512"/>
          </a:xfrm>
          <a:solidFill>
            <a:schemeClr val="tx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bg2"/>
                </a:solidFill>
                <a:latin typeface="Arial" charset="0"/>
              </a:rPr>
              <a:t>Развитие слуха</a:t>
            </a:r>
          </a:p>
        </p:txBody>
      </p:sp>
      <p:sp>
        <p:nvSpPr>
          <p:cNvPr id="1064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000372"/>
            <a:ext cx="4110037" cy="3309941"/>
          </a:xfrm>
          <a:solidFill>
            <a:schemeClr val="tx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bg2"/>
                </a:solidFill>
                <a:effectLst/>
                <a:latin typeface="Arial" charset="0"/>
              </a:rPr>
              <a:t>Это еще одно упражнение на тренировку слуха. Для него понадобится несколько различных предметов, которые могут издавать какие-либо звуки: шуршание, стук, звон и т.д. Например, это могут быть колокольчик, баночка с орехами и газета. Все предметы кладут в корзинку. Педагог вынимает их и показывает ребенку, какие звуки они могут издавать: так шуршит бумага, так гремит коробочка, в которой лежат орехи, и т.д. Ребенок рассматривает предметы и внимательно прислушивается к их звучанию.</a:t>
            </a:r>
            <a:br>
              <a:rPr lang="ru-RU" sz="1600" dirty="0" smtClean="0">
                <a:solidFill>
                  <a:schemeClr val="bg2"/>
                </a:solidFill>
                <a:effectLst/>
                <a:latin typeface="Arial" charset="0"/>
              </a:rPr>
            </a:br>
            <a:endParaRPr lang="ru-RU" sz="1600" dirty="0" smtClean="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6112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940153" y="1125538"/>
            <a:ext cx="1871936" cy="3598862"/>
          </a:xfrm>
          <a:solidFill>
            <a:schemeClr val="tx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dirty="0" smtClean="0">
              <a:solidFill>
                <a:schemeClr val="bg2"/>
              </a:solidFill>
            </a:endParaRPr>
          </a:p>
        </p:txBody>
      </p:sp>
      <p:pic>
        <p:nvPicPr>
          <p:cNvPr id="261130" name="Picture 10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5013325"/>
            <a:ext cx="1584325" cy="1503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1131" name="Picture 11" descr="Malysh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088" y="1048351"/>
            <a:ext cx="2773188" cy="36724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1132" name="Picture 12" descr="trumpet_trumpeting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88913"/>
            <a:ext cx="1800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33" name="Picture 13" descr="20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1628775"/>
            <a:ext cx="14398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43" name="ELPH141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92" fill="hold"/>
                                        <p:tgtEl>
                                          <p:spTgt spid="261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6" descr="F:\ДОМАШНИЙ\для оформления\Картинки\ОБОИ\текстура\cabg021.jpg"/>
          <p:cNvPicPr>
            <a:picLocks noChangeAspect="1" noChangeArrowheads="1"/>
          </p:cNvPicPr>
          <p:nvPr/>
        </p:nvPicPr>
        <p:blipFill>
          <a:blip r:embed="rId2">
            <a:lum bright="32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642938" y="1295400"/>
            <a:ext cx="8229600" cy="5022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Важную функцию в жизнедеятельности человеческого организма выполняет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дыхание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Кроме своей основной физиологической функции– осуществление газообмена– дыхание обеспечивает еще и такую функцию, как речевое дыхание.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Речевое дыхание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основа звучащей речи, источник образования звуков, голоса. </a:t>
            </a:r>
          </a:p>
          <a:p>
            <a:pPr eaLnBrk="1" hangingPunct="1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20" name="Picture 5" descr="F:\ДОМАШНИЙ\для оформления\Картинки\АНИМАШКИ\бабочки\бабочки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63" y="22860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FFCC00"/>
                </a:solidFill>
              </a:rPr>
              <a:t>развитие правильного речевого дыхания;</a:t>
            </a:r>
            <a:br>
              <a:rPr lang="ru-RU" sz="2400" smtClean="0">
                <a:solidFill>
                  <a:srgbClr val="FFCC00"/>
                </a:solidFill>
              </a:rPr>
            </a:br>
            <a:endParaRPr lang="ru-RU" sz="2400" smtClean="0"/>
          </a:p>
        </p:txBody>
      </p:sp>
      <p:pic>
        <p:nvPicPr>
          <p:cNvPr id="9219" name="Содержимое 10" descr="IMG_728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00188"/>
            <a:ext cx="6572250" cy="4929187"/>
          </a:xfrm>
        </p:spPr>
      </p:pic>
      <p:pic>
        <p:nvPicPr>
          <p:cNvPr id="9220" name="Содержимое 11" descr="IMG_729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0" y="1500188"/>
            <a:ext cx="6465888" cy="4849812"/>
          </a:xfrm>
        </p:spPr>
      </p:pic>
      <p:pic>
        <p:nvPicPr>
          <p:cNvPr id="9221" name="Содержимое 11" descr="IMG_729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500188"/>
            <a:ext cx="671512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рапеция 5"/>
          <p:cNvSpPr/>
          <p:nvPr/>
        </p:nvSpPr>
        <p:spPr bwMode="auto">
          <a:xfrm rot="7992636">
            <a:off x="9610327" y="5394237"/>
            <a:ext cx="3279775" cy="857250"/>
          </a:xfrm>
          <a:prstGeom prst="trapezoid">
            <a:avLst>
              <a:gd name="adj" fmla="val 46588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b="1" dirty="0">
              <a:ln w="11430"/>
              <a:gradFill>
                <a:gsLst>
                  <a:gs pos="0">
                    <a:srgbClr val="2D2D8A">
                      <a:tint val="90000"/>
                      <a:satMod val="120000"/>
                    </a:srgbClr>
                  </a:gs>
                  <a:gs pos="25000">
                    <a:srgbClr val="2D2D8A">
                      <a:tint val="93000"/>
                      <a:satMod val="120000"/>
                    </a:srgbClr>
                  </a:gs>
                  <a:gs pos="50000">
                    <a:srgbClr val="2D2D8A">
                      <a:shade val="89000"/>
                      <a:satMod val="110000"/>
                    </a:srgbClr>
                  </a:gs>
                  <a:gs pos="75000">
                    <a:srgbClr val="2D2D8A">
                      <a:tint val="93000"/>
                      <a:satMod val="120000"/>
                    </a:srgbClr>
                  </a:gs>
                  <a:gs pos="100000">
                    <a:srgbClr val="2D2D8A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113671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32640" y="5373216"/>
            <a:ext cx="18351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4"/>
          <p:cNvSpPr>
            <a:spLocks noGrp="1"/>
          </p:cNvSpPr>
          <p:nvPr>
            <p:ph type="ctrTitle"/>
          </p:nvPr>
        </p:nvSpPr>
        <p:spPr>
          <a:xfrm>
            <a:off x="1466195" y="2397737"/>
            <a:ext cx="5648325" cy="1204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CC"/>
                </a:solidFill>
              </a:rPr>
              <a:t>Артикуляционная гимнастика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934</Words>
  <Application>Microsoft Office PowerPoint</Application>
  <PresentationFormat>Экран (4:3)</PresentationFormat>
  <Paragraphs>119</Paragraphs>
  <Slides>39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слуха</vt:lpstr>
      <vt:lpstr>Презентация PowerPoint</vt:lpstr>
      <vt:lpstr>развитие правильного речевого дыхания; </vt:lpstr>
      <vt:lpstr>Артикуляционная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развития мелкой моторики</vt:lpstr>
      <vt:lpstr>Презентация PowerPoint</vt:lpstr>
      <vt:lpstr>Презентация PowerPoint</vt:lpstr>
      <vt:lpstr>Презентация PowerPoint</vt:lpstr>
      <vt:lpstr>Игры с бумагой</vt:lpstr>
      <vt:lpstr>Игры с пуговицами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Тактильные книги</vt:lpstr>
      <vt:lpstr>Пальчиковая гимнастика</vt:lpstr>
      <vt:lpstr>Презентация PowerPoint</vt:lpstr>
      <vt:lpstr>Презентация PowerPoint</vt:lpstr>
      <vt:lpstr>Массажеры</vt:lpstr>
      <vt:lpstr> Массаж кистей рук и пальцев</vt:lpstr>
      <vt:lpstr>      Игры с прищепками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роза</cp:lastModifiedBy>
  <cp:revision>20</cp:revision>
  <dcterms:created xsi:type="dcterms:W3CDTF">2017-01-25T16:22:35Z</dcterms:created>
  <dcterms:modified xsi:type="dcterms:W3CDTF">2017-01-27T08:50:33Z</dcterms:modified>
</cp:coreProperties>
</file>