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9" r:id="rId4"/>
    <p:sldId id="260" r:id="rId5"/>
    <p:sldId id="261" r:id="rId6"/>
    <p:sldId id="266" r:id="rId7"/>
    <p:sldId id="267" r:id="rId8"/>
    <p:sldId id="268" r:id="rId9"/>
    <p:sldId id="263" r:id="rId10"/>
    <p:sldId id="275" r:id="rId11"/>
    <p:sldId id="274" r:id="rId12"/>
    <p:sldId id="273" r:id="rId13"/>
    <p:sldId id="264" r:id="rId14"/>
    <p:sldId id="265" r:id="rId15"/>
    <p:sldId id="276" r:id="rId16"/>
    <p:sldId id="279" r:id="rId17"/>
    <p:sldId id="278" r:id="rId18"/>
    <p:sldId id="277" r:id="rId19"/>
    <p:sldId id="262" r:id="rId20"/>
    <p:sldId id="269" r:id="rId21"/>
    <p:sldId id="270" r:id="rId22"/>
    <p:sldId id="271" r:id="rId23"/>
    <p:sldId id="272" r:id="rId24"/>
    <p:sldId id="280" r:id="rId25"/>
    <p:sldId id="25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2664"/>
    <a:srgbClr val="57D3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BB320-0212-4948-897E-D3770E6D1D9A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D3190-56AE-416D-8C0A-6E423F825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4153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>
          <a:xfrm>
            <a:off x="71406" y="71414"/>
            <a:ext cx="2000264" cy="200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CAFAF-F440-4BEA-83C0-06215780B219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corowina.ucoz.com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43608" y="1052736"/>
            <a:ext cx="7704856" cy="28334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Отчет по самообразованию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dirty="0" smtClean="0"/>
              <a:t>«Развитие артикуляционной моторики у детей с нарушением речи, как эффективное средство коррекции звукопроизношения»</a:t>
            </a:r>
            <a:endParaRPr lang="ru-RU" sz="32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376864" cy="1752600"/>
          </a:xfrm>
        </p:spPr>
        <p:txBody>
          <a:bodyPr>
            <a:normAutofit fontScale="92500" lnSpcReduction="20000"/>
          </a:bodyPr>
          <a:lstStyle/>
          <a:p>
            <a:pPr marL="3043238" algn="l">
              <a:tabLst>
                <a:tab pos="85725" algn="l"/>
              </a:tabLs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Учитель-логопед</a:t>
            </a:r>
          </a:p>
          <a:p>
            <a:pPr marL="3043238" algn="l">
              <a:tabLst>
                <a:tab pos="85725" algn="l"/>
              </a:tabLs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Латкина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3043238" algn="l">
              <a:tabLst>
                <a:tab pos="85725" algn="l"/>
              </a:tabLs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Юлия Владимировна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«Чашечка»</a:t>
            </a:r>
            <a:endParaRPr lang="ru-RU" dirty="0"/>
          </a:p>
        </p:txBody>
      </p:sp>
      <p:pic>
        <p:nvPicPr>
          <p:cNvPr id="4" name="Содержимое 3" descr="софа чашеч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12776"/>
            <a:ext cx="3974570" cy="2980928"/>
          </a:xfrm>
        </p:spPr>
      </p:pic>
      <p:pic>
        <p:nvPicPr>
          <p:cNvPr id="5" name="Рисунок 4" descr="уля чашеч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501008"/>
            <a:ext cx="4067944" cy="30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5471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«Трубочка»</a:t>
            </a:r>
            <a:endParaRPr lang="ru-RU" dirty="0"/>
          </a:p>
        </p:txBody>
      </p:sp>
      <p:pic>
        <p:nvPicPr>
          <p:cNvPr id="6" name="Содержимое 5" descr="TFqf2yFOSS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xmlns="" val="1803725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«Лопаточка»</a:t>
            </a:r>
            <a:endParaRPr lang="ru-RU" dirty="0"/>
          </a:p>
        </p:txBody>
      </p:sp>
      <p:pic>
        <p:nvPicPr>
          <p:cNvPr id="4" name="Содержимое 3" descr="софа лопаточ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210"/>
          <a:stretch>
            <a:fillRect/>
          </a:stretch>
        </p:blipFill>
        <p:spPr>
          <a:xfrm>
            <a:off x="467544" y="1484784"/>
            <a:ext cx="4025421" cy="3289096"/>
          </a:xfrm>
        </p:spPr>
      </p:pic>
      <p:pic>
        <p:nvPicPr>
          <p:cNvPr id="6" name="Рисунок 5" descr="Vrufh17iy4c.jpg"/>
          <p:cNvPicPr>
            <a:picLocks noChangeAspect="1"/>
          </p:cNvPicPr>
          <p:nvPr/>
        </p:nvPicPr>
        <p:blipFill>
          <a:blip r:embed="rId3" cstate="print"/>
          <a:srcRect l="12404"/>
          <a:stretch>
            <a:fillRect/>
          </a:stretch>
        </p:blipFill>
        <p:spPr>
          <a:xfrm>
            <a:off x="4644008" y="2852936"/>
            <a:ext cx="4067944" cy="348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3037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764704"/>
            <a:ext cx="7067128" cy="65293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Динамические артикуляционные упражнения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45432"/>
            <a:ext cx="8712968" cy="5112568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/>
              <a:t>«</a:t>
            </a:r>
            <a:r>
              <a:rPr lang="ru-RU" b="1" dirty="0"/>
              <a:t>Часики» </a:t>
            </a:r>
            <a:r>
              <a:rPr lang="ru-RU" dirty="0"/>
              <a:t>- высунуть узкий язык, тянуться языком попеременно то к правому углу рта, то к левому, двигать языком в медленном темпе под счет, проделать 15-20 раз.</a:t>
            </a:r>
          </a:p>
          <a:p>
            <a:r>
              <a:rPr lang="ru-RU" b="1" dirty="0"/>
              <a:t>«Качели» </a:t>
            </a:r>
            <a:r>
              <a:rPr lang="ru-RU" dirty="0"/>
              <a:t>- высунуть узкий язык, тянуться языком попеременно то к носу, то к подбородку, рот при этом не закрывать, проделать 10-15 раз.</a:t>
            </a:r>
          </a:p>
          <a:p>
            <a:r>
              <a:rPr lang="ru-RU" b="1" dirty="0"/>
              <a:t>«Вкусное варенье» </a:t>
            </a:r>
            <a:r>
              <a:rPr lang="ru-RU" dirty="0"/>
              <a:t>- высунуть широкий язык, облизать поочередно верхнюю, затем нижнюю губу и убрать язык вглубь рта, </a:t>
            </a:r>
            <a:r>
              <a:rPr lang="ru-RU" dirty="0" smtClean="0"/>
              <a:t>повтор </a:t>
            </a:r>
            <a:r>
              <a:rPr lang="ru-RU" dirty="0"/>
              <a:t>10-15 раз.</a:t>
            </a:r>
          </a:p>
          <a:p>
            <a:r>
              <a:rPr lang="ru-RU" b="1" dirty="0"/>
              <a:t>«Змейка» </a:t>
            </a:r>
            <a:r>
              <a:rPr lang="ru-RU" dirty="0"/>
              <a:t>- рот широко открыть, язык сильно высунуть вперед, напрячь, сделать узким. Узкий язык максимально выдвигать вперед и убирать вглубь рта, двигать языком в медленном темпе 10-15 раз.</a:t>
            </a:r>
          </a:p>
          <a:p>
            <a:r>
              <a:rPr lang="ru-RU" b="1" dirty="0"/>
              <a:t>«Катушка» </a:t>
            </a:r>
            <a:r>
              <a:rPr lang="ru-RU" dirty="0"/>
              <a:t>- кончик языка упереть в нижние передние зубы, боковые края языка прижать к верхним коренным зубам. Широкий язык «выкатывать» вперед и убирать вглубь рта, проделать 10-15 раз. В отличие от упражнения «Горка» язык в форме валика перемещается вперед-назад.</a:t>
            </a:r>
          </a:p>
          <a:p>
            <a:r>
              <a:rPr lang="ru-RU" b="1" dirty="0"/>
              <a:t>«Маляр» </a:t>
            </a:r>
            <a:r>
              <a:rPr lang="ru-RU" dirty="0"/>
              <a:t>- рот открыть, широким кончиком языка, как кисточкой, водить от верхних резцов до мягкого неба (вперед-назад) и от правых коренных зубов к левым (влево-вправо), поводить в течение 10-15 секунд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0811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12776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«Лошадка» </a:t>
            </a:r>
            <a:r>
              <a:rPr lang="ru-RU" dirty="0"/>
              <a:t>- прищелкнуть язык к небу, цокать языком медленно и сильно, тянуть подъязычную связку, проделать 10-15 раз. Если прищелкивание не удается, можно положить на язык липкую конфету, пусть ребенок старается сосать конфету и одновременно почувствовать присасывание языка.</a:t>
            </a:r>
          </a:p>
          <a:p>
            <a:r>
              <a:rPr lang="ru-RU" b="1" dirty="0"/>
              <a:t>«Грибок» </a:t>
            </a:r>
            <a:r>
              <a:rPr lang="ru-RU" dirty="0"/>
              <a:t>- прищелкнуть язык к небу, подержать в этом положении 5-10 секунд. Когда язык  научится принимать и удерживать это положение, выполнять упражнение пружинящими движениями, потягивая подбородок вниз.</a:t>
            </a:r>
          </a:p>
          <a:p>
            <a:r>
              <a:rPr lang="ru-RU" b="1" dirty="0" smtClean="0"/>
              <a:t>«</a:t>
            </a:r>
            <a:r>
              <a:rPr lang="ru-RU" b="1" dirty="0"/>
              <a:t>Индюк» </a:t>
            </a:r>
            <a:r>
              <a:rPr lang="ru-RU" dirty="0"/>
              <a:t>- приоткрыть рот, энергично проводить широким передним краем языка по верхней губе вперед-назад, стараясь не отрывать язык от губы, добавить голос, пока не послышится: </a:t>
            </a:r>
            <a:r>
              <a:rPr lang="ru-RU" dirty="0" err="1"/>
              <a:t>бл-бл</a:t>
            </a:r>
            <a:r>
              <a:rPr lang="ru-RU" dirty="0"/>
              <a:t> (как индюк </a:t>
            </a:r>
            <a:r>
              <a:rPr lang="ru-RU" dirty="0" err="1"/>
              <a:t>болбочет</a:t>
            </a:r>
            <a:r>
              <a:rPr lang="ru-RU" dirty="0"/>
              <a:t>).</a:t>
            </a:r>
          </a:p>
          <a:p>
            <a:r>
              <a:rPr lang="ru-RU" b="1" dirty="0"/>
              <a:t>«Орешек» </a:t>
            </a:r>
            <a:r>
              <a:rPr lang="ru-RU" dirty="0"/>
              <a:t>- рот закрыт, язык с силой упирается попеременно в левую и правую щеку так, чтобы была видна округлость под щекой. Далее можно приподнимать и опускать язык вверх-вниз одновременно с упором в </a:t>
            </a:r>
            <a:r>
              <a:rPr lang="ru-RU" dirty="0" smtClean="0"/>
              <a:t>щеку.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13768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«Качели»        «Часики»</a:t>
            </a:r>
            <a:endParaRPr lang="ru-RU" dirty="0"/>
          </a:p>
        </p:txBody>
      </p:sp>
      <p:pic>
        <p:nvPicPr>
          <p:cNvPr id="7" name="Содержимое 6" descr="ванякачел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772816"/>
            <a:ext cx="4032449" cy="3024336"/>
          </a:xfrm>
        </p:spPr>
      </p:pic>
      <p:pic>
        <p:nvPicPr>
          <p:cNvPr id="9" name="Рисунок 8" descr="уля часик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700808"/>
            <a:ext cx="4139952" cy="310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6407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«Грибок»</a:t>
            </a:r>
            <a:endParaRPr lang="ru-RU" dirty="0"/>
          </a:p>
        </p:txBody>
      </p:sp>
      <p:pic>
        <p:nvPicPr>
          <p:cNvPr id="5" name="Рисунок 4" descr="ваня грибок.jpg"/>
          <p:cNvPicPr>
            <a:picLocks noChangeAspect="1"/>
          </p:cNvPicPr>
          <p:nvPr/>
        </p:nvPicPr>
        <p:blipFill>
          <a:blip r:embed="rId2" cstate="print"/>
          <a:srcRect l="7076" t="8400" r="9450"/>
          <a:stretch>
            <a:fillRect/>
          </a:stretch>
        </p:blipFill>
        <p:spPr>
          <a:xfrm>
            <a:off x="4572000" y="1556792"/>
            <a:ext cx="4253890" cy="3501008"/>
          </a:xfrm>
          <a:prstGeom prst="rect">
            <a:avLst/>
          </a:prstGeom>
        </p:spPr>
      </p:pic>
      <p:pic>
        <p:nvPicPr>
          <p:cNvPr id="7" name="Рисунок 6" descr="уля грибок.jpg"/>
          <p:cNvPicPr>
            <a:picLocks noChangeAspect="1"/>
          </p:cNvPicPr>
          <p:nvPr/>
        </p:nvPicPr>
        <p:blipFill>
          <a:blip r:embed="rId3" cstate="print"/>
          <a:srcRect l="23744" r="20075"/>
          <a:stretch>
            <a:fillRect/>
          </a:stretch>
        </p:blipFill>
        <p:spPr>
          <a:xfrm>
            <a:off x="467544" y="1412776"/>
            <a:ext cx="3744416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1887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«Грибок»</a:t>
            </a:r>
            <a:endParaRPr lang="ru-RU" dirty="0"/>
          </a:p>
        </p:txBody>
      </p:sp>
      <p:pic>
        <p:nvPicPr>
          <p:cNvPr id="4" name="Содержимое 3" descr="леша грирбо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8668" r="20768"/>
          <a:stretch>
            <a:fillRect/>
          </a:stretch>
        </p:blipFill>
        <p:spPr>
          <a:xfrm>
            <a:off x="5868144" y="1196752"/>
            <a:ext cx="2965523" cy="3672408"/>
          </a:xfrm>
        </p:spPr>
      </p:pic>
      <p:pic>
        <p:nvPicPr>
          <p:cNvPr id="5" name="Рисунок 4" descr="полина грибок.jpg"/>
          <p:cNvPicPr>
            <a:picLocks noChangeAspect="1"/>
          </p:cNvPicPr>
          <p:nvPr/>
        </p:nvPicPr>
        <p:blipFill>
          <a:blip r:embed="rId3" cstate="print"/>
          <a:srcRect l="17784" r="15952"/>
          <a:stretch>
            <a:fillRect/>
          </a:stretch>
        </p:blipFill>
        <p:spPr>
          <a:xfrm>
            <a:off x="2987824" y="3429000"/>
            <a:ext cx="3029563" cy="3429000"/>
          </a:xfrm>
          <a:prstGeom prst="rect">
            <a:avLst/>
          </a:prstGeom>
        </p:spPr>
      </p:pic>
      <p:pic>
        <p:nvPicPr>
          <p:cNvPr id="6" name="Рисунок 5" descr="тима грибо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340768"/>
            <a:ext cx="270030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9938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«Улыбочка – Хоботок»</a:t>
            </a:r>
            <a:endParaRPr lang="ru-RU" dirty="0"/>
          </a:p>
        </p:txBody>
      </p:sp>
      <p:pic>
        <p:nvPicPr>
          <p:cNvPr id="4" name="Содержимое 3" descr="уля хобото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513" r="11469"/>
          <a:stretch>
            <a:fillRect/>
          </a:stretch>
        </p:blipFill>
        <p:spPr>
          <a:xfrm>
            <a:off x="4696821" y="1556792"/>
            <a:ext cx="3979635" cy="4032448"/>
          </a:xfrm>
        </p:spPr>
      </p:pic>
      <p:pic>
        <p:nvPicPr>
          <p:cNvPr id="5" name="Рисунок 4" descr="уля улыбка.jpg"/>
          <p:cNvPicPr>
            <a:picLocks noChangeAspect="1"/>
          </p:cNvPicPr>
          <p:nvPr/>
        </p:nvPicPr>
        <p:blipFill>
          <a:blip r:embed="rId3" cstate="print"/>
          <a:srcRect l="14885" r="5674"/>
          <a:stretch>
            <a:fillRect/>
          </a:stretch>
        </p:blipFill>
        <p:spPr>
          <a:xfrm>
            <a:off x="395536" y="1772816"/>
            <a:ext cx="4032448" cy="38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2080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М.Ф. Фомичева в книге «Воспитание у детей правильного произношения»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отмечала</a:t>
            </a:r>
            <a:r>
              <a:rPr lang="ru-RU" dirty="0"/>
              <a:t>, что </a:t>
            </a:r>
            <a:r>
              <a:rPr lang="ru-RU" u="sng" dirty="0"/>
              <a:t>проводить артикуляционную гимнастику лучше всего в игровой форме</a:t>
            </a:r>
            <a:r>
              <a:rPr lang="ru-RU" dirty="0"/>
              <a:t>, потому что это основная деятельность детей дошкольного возраста.</a:t>
            </a:r>
          </a:p>
        </p:txBody>
      </p:sp>
    </p:spTree>
    <p:extLst>
      <p:ext uri="{BB962C8B-B14F-4D97-AF65-F5344CB8AC3E}">
        <p14:creationId xmlns:p14="http://schemas.microsoft.com/office/powerpoint/2010/main" xmlns="" val="408802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96552" y="1600200"/>
            <a:ext cx="9217024" cy="4525963"/>
          </a:xfrm>
        </p:spPr>
        <p:txBody>
          <a:bodyPr>
            <a:normAutofit/>
          </a:bodyPr>
          <a:lstStyle/>
          <a:p>
            <a:pPr marL="1428750" indent="0">
              <a:buNone/>
            </a:pPr>
            <a:r>
              <a:rPr lang="ru-RU" i="1" dirty="0"/>
              <a:t>Любой из нас пришел на свет на этот</a:t>
            </a:r>
            <a:endParaRPr lang="ru-RU" dirty="0"/>
          </a:p>
          <a:p>
            <a:pPr marL="1428750" indent="0">
              <a:buNone/>
            </a:pPr>
            <a:r>
              <a:rPr lang="ru-RU" i="1" dirty="0"/>
              <a:t>Творить добро, надеяться, любить,</a:t>
            </a:r>
            <a:endParaRPr lang="ru-RU" dirty="0"/>
          </a:p>
          <a:p>
            <a:pPr marL="1428750" indent="0">
              <a:buNone/>
            </a:pPr>
            <a:r>
              <a:rPr lang="ru-RU" i="1" dirty="0"/>
              <a:t>Смеяться, плакать, но при всем при этом</a:t>
            </a:r>
            <a:endParaRPr lang="ru-RU" dirty="0"/>
          </a:p>
          <a:p>
            <a:pPr marL="1428750" indent="0">
              <a:buNone/>
            </a:pPr>
            <a:r>
              <a:rPr lang="ru-RU" i="1" dirty="0"/>
              <a:t>Должны мы научиться ГОВОРИТЬ.</a:t>
            </a:r>
            <a:endParaRPr lang="ru-RU" dirty="0"/>
          </a:p>
          <a:p>
            <a:pPr marL="0" indent="0" algn="r">
              <a:buNone/>
            </a:pPr>
            <a:r>
              <a:rPr lang="ru-RU" i="1" dirty="0"/>
              <a:t>Е. </a:t>
            </a:r>
            <a:r>
              <a:rPr lang="ru-RU" i="1" dirty="0" err="1"/>
              <a:t>Ахальцева</a:t>
            </a:r>
            <a:r>
              <a:rPr lang="ru-RU" i="1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8844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60648"/>
            <a:ext cx="7272808" cy="10081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Мною изготовленные к</a:t>
            </a:r>
            <a:r>
              <a:rPr lang="ru-RU" dirty="0" smtClean="0"/>
              <a:t>арточки -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95"/>
          <a:stretch>
            <a:fillRect/>
          </a:stretch>
        </p:blipFill>
        <p:spPr>
          <a:xfrm>
            <a:off x="1403648" y="1484784"/>
            <a:ext cx="7452230" cy="522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756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1196752"/>
            <a:ext cx="7314324" cy="5485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4196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642194"/>
          </a:xfrm>
        </p:spPr>
        <p:txBody>
          <a:bodyPr>
            <a:normAutofit/>
          </a:bodyPr>
          <a:lstStyle/>
          <a:p>
            <a:r>
              <a:rPr lang="ru-RU" dirty="0" smtClean="0"/>
              <a:t>Папка-передвижка </a:t>
            </a:r>
            <a:br>
              <a:rPr lang="ru-RU" dirty="0" smtClean="0"/>
            </a:br>
            <a:r>
              <a:rPr lang="ru-RU" sz="4000" dirty="0" smtClean="0"/>
              <a:t>для родителей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916832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2502301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Буклеты для родителей</a:t>
            </a:r>
            <a:endParaRPr lang="ru-RU" dirty="0"/>
          </a:p>
        </p:txBody>
      </p:sp>
      <p:pic>
        <p:nvPicPr>
          <p:cNvPr id="4" name="Содержимое 3" descr="буклет фото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1115616" y="16288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1135673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424936" cy="6192688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632664"/>
                </a:solidFill>
              </a:rPr>
              <a:t>СПАСИБО </a:t>
            </a:r>
            <a:br>
              <a:rPr lang="ru-RU" sz="6000" dirty="0" smtClean="0">
                <a:solidFill>
                  <a:srgbClr val="632664"/>
                </a:solidFill>
              </a:rPr>
            </a:br>
            <a:r>
              <a:rPr lang="ru-RU" sz="6000" dirty="0" smtClean="0">
                <a:solidFill>
                  <a:srgbClr val="632664"/>
                </a:solidFill>
              </a:rPr>
              <a:t>ЗА </a:t>
            </a:r>
            <a:br>
              <a:rPr lang="ru-RU" sz="6000" dirty="0" smtClean="0">
                <a:solidFill>
                  <a:srgbClr val="632664"/>
                </a:solidFill>
              </a:rPr>
            </a:br>
            <a:r>
              <a:rPr lang="ru-RU" sz="6000" dirty="0" smtClean="0">
                <a:solidFill>
                  <a:srgbClr val="632664"/>
                </a:solidFill>
              </a:rPr>
              <a:t>ВНИМАНИЕ!</a:t>
            </a:r>
            <a:br>
              <a:rPr lang="ru-RU" sz="6000" dirty="0" smtClean="0">
                <a:solidFill>
                  <a:srgbClr val="632664"/>
                </a:solidFill>
              </a:rPr>
            </a:br>
            <a:r>
              <a:rPr lang="ru-RU" sz="1600" dirty="0" smtClean="0">
                <a:solidFill>
                  <a:srgbClr val="632664"/>
                </a:solidFill>
              </a:rPr>
              <a:t/>
            </a:r>
            <a:br>
              <a:rPr lang="ru-RU" sz="1600" dirty="0" smtClean="0">
                <a:solidFill>
                  <a:srgbClr val="632664"/>
                </a:solidFill>
              </a:rPr>
            </a:br>
            <a:r>
              <a:rPr lang="ru-RU" sz="6000" dirty="0" smtClean="0">
                <a:solidFill>
                  <a:srgbClr val="632664"/>
                </a:solidFill>
              </a:rPr>
              <a:t>УСПЕХОВ В РАБОТЕ!</a:t>
            </a:r>
            <a:endParaRPr lang="ru-RU" sz="6000" dirty="0">
              <a:solidFill>
                <a:srgbClr val="6326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7117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преодоление нарушений звукопроизношения в дошкольном возрасте имеет огромное значение в последующей жизни ребенка. Недостатки звукопроизношения могут являться причиной отклонений в развитии таких психических процессов, как память, мышление, воображение, а также сформировать комплекс неполноценности, выражающийся в трудности общения.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34341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ru-RU" dirty="0" smtClean="0"/>
              <a:t>развитие </a:t>
            </a:r>
            <a:r>
              <a:rPr lang="ru-RU" dirty="0"/>
              <a:t>артикуляционной моторики дошкольников, способствующее устранению недостатков произношения</a:t>
            </a:r>
          </a:p>
        </p:txBody>
      </p:sp>
      <p:pic>
        <p:nvPicPr>
          <p:cNvPr id="1026" name="Picture 2" descr="https://ds04.infourok.ru/uploads/ex/097e/00017c95-be75bb9c/img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00" t="11725" r="44614" b="52751"/>
          <a:stretch/>
        </p:blipFill>
        <p:spPr bwMode="auto">
          <a:xfrm>
            <a:off x="2123728" y="3689896"/>
            <a:ext cx="4488433" cy="243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25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Совершенствование развития артикуляционной моторики через артикуляционные упражнения. </a:t>
            </a:r>
          </a:p>
          <a:p>
            <a:pPr lvl="0"/>
            <a:r>
              <a:rPr lang="ru-RU" dirty="0"/>
              <a:t>Подобрать эффективные методы формирования произносительных возможностей дошкольников.</a:t>
            </a:r>
          </a:p>
          <a:p>
            <a:pPr lvl="0"/>
            <a:r>
              <a:rPr lang="ru-RU" dirty="0"/>
              <a:t>Повысить компетентность родителей в значимости артикуляционных упражнений.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0959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>
            <a:normAutofit/>
          </a:bodyPr>
          <a:lstStyle/>
          <a:p>
            <a:r>
              <a:rPr lang="ru-RU" dirty="0"/>
              <a:t>Вопросами развития артикуляционной моторики занимались теоретики и практики, специализирующиеся по расстройствам речи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М.Е</a:t>
            </a:r>
            <a:r>
              <a:rPr lang="ru-RU" dirty="0"/>
              <a:t>. </a:t>
            </a:r>
            <a:r>
              <a:rPr lang="ru-RU" dirty="0" err="1"/>
              <a:t>Хватцев</a:t>
            </a:r>
            <a:r>
              <a:rPr lang="ru-RU" dirty="0"/>
              <a:t>, О.В. Правдина, М.Ф. Фомичева, Л.С. Волкова, </a:t>
            </a:r>
            <a:r>
              <a:rPr lang="ru-RU" dirty="0" err="1"/>
              <a:t>Т.Б.Филичева</a:t>
            </a:r>
            <a:r>
              <a:rPr lang="ru-RU" dirty="0"/>
              <a:t> и др.). </a:t>
            </a:r>
            <a:endParaRPr lang="ru-RU" dirty="0" smtClean="0"/>
          </a:p>
          <a:p>
            <a:r>
              <a:rPr lang="ru-RU" sz="3000" dirty="0"/>
              <a:t>Работа по развитию основных движений органов артикуляционного аппарата проводится в форме артикуляционной гимнастики.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0383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704856" cy="1143000"/>
          </a:xfrm>
        </p:spPr>
        <p:txBody>
          <a:bodyPr>
            <a:normAutofit/>
          </a:bodyPr>
          <a:lstStyle/>
          <a:p>
            <a:r>
              <a:rPr lang="ru-RU" sz="3200" b="1" i="1" dirty="0"/>
              <a:t>Цель артикуляционной гимнастики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- выработка </a:t>
            </a:r>
            <a:r>
              <a:rPr lang="ru-RU" dirty="0"/>
              <a:t>полноценных движений и определенных положений органов артикуляционного аппарата, необходимых для правильного произношения звуков. 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Артикуляционная гимнастика включает упражнения для тренировки подвижности и переключения органов, отработки определенных положений губ, языка, необходимых для правильного произношения всех звуков.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21332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Два </a:t>
            </a:r>
            <a:r>
              <a:rPr lang="ru-RU" dirty="0"/>
              <a:t>вида упражнений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542925">
              <a:buNone/>
            </a:pPr>
            <a:r>
              <a:rPr lang="ru-RU" dirty="0" smtClean="0"/>
              <a:t>•</a:t>
            </a:r>
            <a:r>
              <a:rPr lang="ru-RU" dirty="0"/>
              <a:t>	Статические, направленные на удержание определенной артикуляционной позы;</a:t>
            </a:r>
          </a:p>
          <a:p>
            <a:pPr marL="0" indent="542925">
              <a:buNone/>
            </a:pPr>
            <a:r>
              <a:rPr lang="ru-RU" dirty="0"/>
              <a:t>•	Динамические, требующие многократного повторения одного и того же вида движений.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4398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692696"/>
            <a:ext cx="7211144" cy="72494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Статические артикуляционные упражнения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853136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/>
              <a:t>«</a:t>
            </a:r>
            <a:r>
              <a:rPr lang="ru-RU" b="1" dirty="0"/>
              <a:t>Лопаточка» </a:t>
            </a:r>
            <a:r>
              <a:rPr lang="ru-RU" dirty="0"/>
              <a:t>- широкий язык высунуть, расслабить, положить на нижнюю губу. Следить, чтобы язык не дрожал. Подержать язык в этом положении 10-15 секунд.</a:t>
            </a:r>
          </a:p>
          <a:p>
            <a:r>
              <a:rPr lang="ru-RU" b="1" dirty="0"/>
              <a:t>«Чашечка» </a:t>
            </a:r>
            <a:r>
              <a:rPr lang="ru-RU" dirty="0"/>
              <a:t>- рот широко раскрыть, широкий язык поднять вверх, стараясь передний и боковые края языка загнуть вверх, потянуться к верхним зубам, но не касаться их, удерживать язык в таком положении 10-15 секунд.</a:t>
            </a:r>
          </a:p>
          <a:p>
            <a:r>
              <a:rPr lang="ru-RU" b="1" dirty="0"/>
              <a:t>«Иголочка» </a:t>
            </a:r>
            <a:r>
              <a:rPr lang="ru-RU" dirty="0"/>
              <a:t>- рот открыть, язык высунуть далеко вперед, сделать его узким и тонким, удерживать его в этом положении 15 секунд.</a:t>
            </a:r>
          </a:p>
          <a:p>
            <a:r>
              <a:rPr lang="ru-RU" b="1" dirty="0"/>
              <a:t>«Горка» </a:t>
            </a:r>
            <a:r>
              <a:rPr lang="ru-RU" dirty="0"/>
              <a:t>- рот приоткрыть, боковые края языка прижать к верхним коренным зубам, кончик языка упереть в нижние передние зубы, спинку языка выгнуть, удерживать язык в этом положении 15 секунд.</a:t>
            </a:r>
          </a:p>
          <a:p>
            <a:r>
              <a:rPr lang="ru-RU" b="1" dirty="0"/>
              <a:t>«Трубочка» </a:t>
            </a:r>
            <a:r>
              <a:rPr lang="ru-RU" dirty="0"/>
              <a:t>- высунуть широкий язык, боковые края языка загнуть вверх, прижать, подуть в получившуюся трубочку, выполнять в медленном темпе 10-15 раз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9587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723</Words>
  <Application>Microsoft Office PowerPoint</Application>
  <PresentationFormat>Экран (4:3)</PresentationFormat>
  <Paragraphs>57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Отчет по самообразованию  «Развитие артикуляционной моторики у детей с нарушением речи, как эффективное средство коррекции звукопроизношения»</vt:lpstr>
      <vt:lpstr>Слайд 2</vt:lpstr>
      <vt:lpstr>АКТУАЛЬНОСТЬ</vt:lpstr>
      <vt:lpstr>ЦЕЛЬ</vt:lpstr>
      <vt:lpstr>ЗАДАЧИ</vt:lpstr>
      <vt:lpstr>Слайд 6</vt:lpstr>
      <vt:lpstr>Цель артикуляционной гимнастики </vt:lpstr>
      <vt:lpstr>Два вида упражнений</vt:lpstr>
      <vt:lpstr>Статические артикуляционные упражнения </vt:lpstr>
      <vt:lpstr>«Чашечка»</vt:lpstr>
      <vt:lpstr>«Трубочка»</vt:lpstr>
      <vt:lpstr>«Лопаточка»</vt:lpstr>
      <vt:lpstr>Динамические артикуляционные упражнения </vt:lpstr>
      <vt:lpstr>Слайд 14</vt:lpstr>
      <vt:lpstr>«Качели»        «Часики»</vt:lpstr>
      <vt:lpstr>«Грибок»</vt:lpstr>
      <vt:lpstr>«Грибок»</vt:lpstr>
      <vt:lpstr>«Улыбочка – Хоботок»</vt:lpstr>
      <vt:lpstr>Слайд 19</vt:lpstr>
      <vt:lpstr>Мною изготовленные карточки -</vt:lpstr>
      <vt:lpstr>Слайд 21</vt:lpstr>
      <vt:lpstr>Папка-передвижка  для родителей</vt:lpstr>
      <vt:lpstr>Буклеты для родителей</vt:lpstr>
      <vt:lpstr>СПАСИБО  ЗА  ВНИМАНИЕ!  УСПЕХОВ В РАБОТЕ!</vt:lpstr>
      <vt:lpstr>Слайд 25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Александр</cp:lastModifiedBy>
  <cp:revision>13</cp:revision>
  <dcterms:created xsi:type="dcterms:W3CDTF">2013-01-06T18:32:13Z</dcterms:created>
  <dcterms:modified xsi:type="dcterms:W3CDTF">2017-05-25T08:28:08Z</dcterms:modified>
</cp:coreProperties>
</file>