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7"/>
  </p:notesMasterIdLst>
  <p:sldIdLst>
    <p:sldId id="318" r:id="rId2"/>
    <p:sldId id="265" r:id="rId3"/>
    <p:sldId id="266" r:id="rId4"/>
    <p:sldId id="267" r:id="rId5"/>
    <p:sldId id="264" r:id="rId6"/>
    <p:sldId id="269" r:id="rId7"/>
    <p:sldId id="313" r:id="rId8"/>
    <p:sldId id="314" r:id="rId9"/>
    <p:sldId id="316" r:id="rId10"/>
    <p:sldId id="268" r:id="rId11"/>
    <p:sldId id="258" r:id="rId12"/>
    <p:sldId id="260" r:id="rId13"/>
    <p:sldId id="270" r:id="rId14"/>
    <p:sldId id="271" r:id="rId15"/>
    <p:sldId id="295" r:id="rId16"/>
    <p:sldId id="296" r:id="rId17"/>
    <p:sldId id="272" r:id="rId18"/>
    <p:sldId id="273" r:id="rId19"/>
    <p:sldId id="274" r:id="rId20"/>
    <p:sldId id="277" r:id="rId21"/>
    <p:sldId id="294" r:id="rId22"/>
    <p:sldId id="283" r:id="rId23"/>
    <p:sldId id="284" r:id="rId24"/>
    <p:sldId id="285" r:id="rId25"/>
    <p:sldId id="286" r:id="rId26"/>
    <p:sldId id="290" r:id="rId27"/>
    <p:sldId id="300" r:id="rId28"/>
    <p:sldId id="299" r:id="rId29"/>
    <p:sldId id="309" r:id="rId30"/>
    <p:sldId id="301" r:id="rId31"/>
    <p:sldId id="303" r:id="rId32"/>
    <p:sldId id="315" r:id="rId33"/>
    <p:sldId id="304" r:id="rId34"/>
    <p:sldId id="305" r:id="rId35"/>
    <p:sldId id="31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>
        <p:scale>
          <a:sx n="62" d="100"/>
          <a:sy n="62" d="100"/>
        </p:scale>
        <p:origin x="-127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32B-5C65-4A07-80AD-481EF82C02B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F706-08C3-4F0D-B5FC-C2A8F2433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0B65D-664D-4758-8595-3AC3240A559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3F706-08C3-4F0D-B5FC-C2A8F243397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9E25-B291-4502-A9FE-601FC732F8DA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28C3-DF41-4B8D-BD65-F9BAB00C288F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0A76-F37A-4841-B1C9-0693159D1934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A38B0-A931-4798-82F5-1A45B7E5D15C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292FC-78C8-4D23-A417-6BF2DE9BC8AC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FB3A-6604-4D76-A18E-1FE64B28FB6B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3F0AE-9D55-42D7-B5B8-CC6B10C8C57F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05B5-8628-43B7-B6D9-04368F76457B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97DD-F77F-4971-89C1-DF58E2CF1788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B934-AC5F-4621-8DC9-E516B7D0B939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F839-BD4F-45AA-B46F-8D92BC19B589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80D3-B12A-477D-9908-EF7977E8AB64}" type="datetime1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428736"/>
            <a:ext cx="7358114" cy="400052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rgbClr val="FF0000"/>
                </a:solidFill>
                <a:latin typeface="Gungsuh" pitchFamily="18" charset="-127"/>
                <a:ea typeface="Gungsuh" pitchFamily="18" charset="-127"/>
              </a:rPr>
              <a:t>Инновационные технологии коррекции дизартрии   у детей 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	   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722946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Определение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857364"/>
            <a:ext cx="8229600" cy="4525963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Стертая дизартрия  (МДР)</a:t>
            </a:r>
            <a:r>
              <a:rPr lang="ru-RU" dirty="0" smtClean="0"/>
              <a:t>– речевая патология, проявляющаяся в расстройствах фонетического и просодического компонентов речевой функциональной системы и возникающая вследствие  </a:t>
            </a:r>
            <a:r>
              <a:rPr lang="ru-RU" dirty="0" err="1" smtClean="0"/>
              <a:t>микроорганического</a:t>
            </a:r>
            <a:r>
              <a:rPr lang="ru-RU" dirty="0" smtClean="0"/>
              <a:t> поражения  ЦНС</a:t>
            </a:r>
          </a:p>
          <a:p>
            <a:r>
              <a:rPr lang="ru-RU" b="1" i="1" dirty="0" smtClean="0"/>
              <a:t>МДР</a:t>
            </a:r>
            <a:r>
              <a:rPr lang="ru-RU" dirty="0" smtClean="0"/>
              <a:t> – минимальные </a:t>
            </a:r>
            <a:r>
              <a:rPr lang="ru-RU" dirty="0" err="1" smtClean="0"/>
              <a:t>дизартрические</a:t>
            </a:r>
            <a:r>
              <a:rPr lang="ru-RU" dirty="0" smtClean="0"/>
              <a:t> расстройства.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28726" y="500042"/>
            <a:ext cx="7372312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Комплексный метод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229600" cy="492922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медицинское воздействие</a:t>
            </a:r>
            <a:r>
              <a:rPr lang="ru-RU" sz="2000" dirty="0" smtClean="0"/>
              <a:t>:  </a:t>
            </a:r>
            <a:endParaRPr lang="ru-RU" sz="2000" dirty="0" smtClean="0"/>
          </a:p>
          <a:p>
            <a:r>
              <a:rPr lang="ru-RU" sz="2000" dirty="0" smtClean="0"/>
              <a:t>укрепление </a:t>
            </a:r>
            <a:r>
              <a:rPr lang="ru-RU" sz="2000" dirty="0" smtClean="0"/>
              <a:t>ЦНС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психолого-педагогическая помощь</a:t>
            </a:r>
            <a:r>
              <a:rPr lang="ru-RU" sz="2000" dirty="0" smtClean="0"/>
              <a:t>: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развитие </a:t>
            </a:r>
            <a:r>
              <a:rPr lang="ru-RU" sz="2000" dirty="0" smtClean="0"/>
              <a:t>сенсорных    	функций;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уточнение пространственных представлений;</a:t>
            </a:r>
          </a:p>
          <a:p>
            <a:r>
              <a:rPr lang="ru-RU" sz="2000" dirty="0" smtClean="0"/>
              <a:t>формирование конструктивного </a:t>
            </a:r>
            <a:r>
              <a:rPr lang="ru-RU" sz="2000" dirty="0" err="1" smtClean="0"/>
              <a:t>праксиса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развитие </a:t>
            </a:r>
            <a:r>
              <a:rPr lang="ru-RU" sz="2000" dirty="0" smtClean="0"/>
              <a:t>высших корковых функций – </a:t>
            </a:r>
            <a:r>
              <a:rPr lang="ru-RU" sz="2000" dirty="0" err="1" smtClean="0"/>
              <a:t>стереогноза</a:t>
            </a:r>
            <a:r>
              <a:rPr lang="ru-RU" sz="2000" dirty="0" smtClean="0"/>
              <a:t>;</a:t>
            </a:r>
          </a:p>
          <a:p>
            <a:r>
              <a:rPr lang="ru-RU" sz="2000" dirty="0" smtClean="0"/>
              <a:t>формирование </a:t>
            </a:r>
            <a:r>
              <a:rPr lang="ru-RU" sz="2000" dirty="0" smtClean="0"/>
              <a:t>тонких  движений в 	руках;</a:t>
            </a:r>
          </a:p>
          <a:p>
            <a:r>
              <a:rPr lang="ru-RU" sz="2000" dirty="0" smtClean="0"/>
              <a:t>формирование </a:t>
            </a:r>
            <a:r>
              <a:rPr lang="ru-RU" sz="2000" dirty="0" smtClean="0"/>
              <a:t>познавательной деятельности;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психологическую подготовку  к обучению в школе.</a:t>
            </a:r>
          </a:p>
          <a:p>
            <a:pPr>
              <a:buNone/>
            </a:pPr>
            <a:r>
              <a:rPr lang="ru-RU" sz="2000" dirty="0" smtClean="0">
                <a:solidFill>
                  <a:srgbClr val="FF0000"/>
                </a:solidFill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</a:rPr>
              <a:t>логопедическая работа</a:t>
            </a:r>
            <a:r>
              <a:rPr lang="ru-RU" sz="2000" dirty="0" smtClean="0"/>
              <a:t>: </a:t>
            </a:r>
            <a:r>
              <a:rPr lang="ru-RU" sz="2000" dirty="0" smtClean="0"/>
              <a:t>-</a:t>
            </a:r>
          </a:p>
          <a:p>
            <a:r>
              <a:rPr lang="ru-RU" sz="2000" dirty="0" smtClean="0"/>
              <a:t>коррекция </a:t>
            </a:r>
            <a:r>
              <a:rPr lang="ru-RU" sz="2000" dirty="0" smtClean="0"/>
              <a:t>произносительной и просодической стороны речи. </a:t>
            </a:r>
          </a:p>
          <a:p>
            <a:pPr>
              <a:buNone/>
            </a:pPr>
            <a:r>
              <a:rPr lang="ru-RU" sz="2000" dirty="0" smtClean="0"/>
              <a:t>	</a:t>
            </a:r>
            <a:r>
              <a:rPr lang="ru-RU" sz="2000" dirty="0" smtClean="0"/>
              <a:t>*</a:t>
            </a:r>
            <a:r>
              <a:rPr lang="ru-RU" sz="2000" i="1" dirty="0" smtClean="0"/>
              <a:t>Предусматривается  </a:t>
            </a:r>
            <a:r>
              <a:rPr lang="ru-RU" sz="2000" i="1" dirty="0" smtClean="0"/>
              <a:t>участие родителей в коррекционно-логопедическом процессе. 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744375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Структура индивидуального занятия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214554"/>
            <a:ext cx="8572560" cy="424043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</a:rPr>
              <a:t>				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 блок, подготовительный. </a:t>
            </a: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♦ Нормализация тонуса мышц органов артикуляции. Проводится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дифференцированный логопедический массаж.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♦ Нормализация моторики артикуляционного аппарата. Рекомендуем артикуляционную 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гимнастику с функциональной нагрузкой   с </a:t>
            </a:r>
            <a:r>
              <a:rPr lang="ru-RU" sz="1800" b="1" dirty="0" err="1" smtClean="0">
                <a:latin typeface="Arial" pitchFamily="34" charset="0"/>
                <a:cs typeface="Arial" pitchFamily="34" charset="0"/>
              </a:rPr>
              <a:t>биоэнергопластикой</a:t>
            </a: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buNone/>
            </a:pP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Будет способствовать   созданию прочных кинестетических и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пропреоцептивных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ощущений.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♦ Нормализация голоса и голосовых модуляций,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♦ Нормализация речевого дыхания.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♦ Нормализация просодии, т.е. интонационно-выразительных средств и качеств речи. </a:t>
            </a:r>
          </a:p>
          <a:p>
            <a:pPr>
              <a:buNone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♦ Развитие тонких дифференцированных движений в пальцах рук. С этой целью проводится пальцевая гимнастика. 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000108"/>
            <a:ext cx="737234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Структура индивидуального занятия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8358246" cy="4429156"/>
          </a:xfrm>
        </p:spPr>
        <p:txBody>
          <a:bodyPr>
            <a:normAutofit fontScale="85000" lnSpcReduction="20000"/>
          </a:bodyPr>
          <a:lstStyle/>
          <a:p>
            <a:pPr lvl="8"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 блок, основной. 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♦ Определение последовательности работы над звуками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♦ Отработка и автоматизация основных артикуляционных укладов.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♦ Развитие или уточнение фонематического слуха. 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♦ Постановка звука традиционными в логопедии способами.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♦ 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Автоматизация звука по </a:t>
            </a: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модулям</a:t>
            </a:r>
            <a:r>
              <a:rPr lang="ru-RU" sz="260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С тактильно-кинестетической стимуляцией и с  </a:t>
            </a:r>
            <a:r>
              <a:rPr lang="ru-RU" sz="2600" b="1" i="1" dirty="0" err="1" smtClean="0">
                <a:latin typeface="Arial" pitchFamily="34" charset="0"/>
                <a:cs typeface="Arial" pitchFamily="34" charset="0"/>
              </a:rPr>
              <a:t>биоэнергопластикой</a:t>
            </a:r>
            <a:r>
              <a:rPr lang="ru-RU" sz="2600" b="1" i="1" dirty="0" smtClean="0">
                <a:latin typeface="Arial" pitchFamily="34" charset="0"/>
                <a:cs typeface="Arial" pitchFamily="34" charset="0"/>
              </a:rPr>
              <a:t>.   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♦ Дифференциация поставленных звуков. 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♦ Отработка слов сложной </a:t>
            </a:r>
            <a:r>
              <a:rPr lang="ru-RU" sz="2600" dirty="0" err="1" smtClean="0">
                <a:latin typeface="Arial" pitchFamily="34" charset="0"/>
                <a:cs typeface="Arial" pitchFamily="34" charset="0"/>
              </a:rPr>
              <a:t>звукослоговой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структуры.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♦ Тренировка правильных произносительных навыков в различных речевых ситуациях с адекватным 					просодическим оформлением. 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744378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Структура индивидуального занятия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072494" cy="450057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	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III психолого-педагогический </a:t>
            </a:r>
          </a:p>
          <a:p>
            <a:pPr marL="274638" indent="-274638" algn="ctr">
              <a:lnSpc>
                <a:spcPct val="120000"/>
              </a:lnSpc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( для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педагога,  </a:t>
            </a:r>
            <a:r>
              <a:rPr lang="ru-RU" sz="2300" i="1" dirty="0" smtClean="0">
                <a:latin typeface="Arial" pitchFamily="34" charset="0"/>
                <a:cs typeface="Arial" pitchFamily="34" charset="0"/>
              </a:rPr>
              <a:t>родителей,  групповых занятий логопеда)</a:t>
            </a:r>
            <a:endParaRPr lang="ru-RU" sz="2800" i="1" dirty="0" smtClean="0">
              <a:latin typeface="Arial" pitchFamily="34" charset="0"/>
              <a:cs typeface="Arial" pitchFamily="34" charset="0"/>
            </a:endParaRPr>
          </a:p>
          <a:p>
            <a:pPr marL="274638" indent="-274638">
              <a:lnSpc>
                <a:spcPct val="120000"/>
              </a:lnSpc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Включает материал для закреплений знаний, умений, навыков, приобретенных на индивидуальных занятиях. </a:t>
            </a:r>
          </a:p>
          <a:p>
            <a:pPr marL="274638" indent="-274638">
              <a:lnSpc>
                <a:spcPct val="120000"/>
              </a:lnSpc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	Кроме того, планируются задания из психолого-педагогического аспекта коррекционного воздействия:</a:t>
            </a:r>
          </a:p>
          <a:p>
            <a:pPr marL="274638" indent="-274638">
              <a:lnSpc>
                <a:spcPct val="12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стереогноза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(т.е. умения на ощупь без зрительного контроля определять предметы по форме, величине, фактуре);</a:t>
            </a:r>
          </a:p>
          <a:p>
            <a:pPr marL="274638" indent="-274638">
              <a:lnSpc>
                <a:spcPct val="12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конструктивного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праксиса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274638" indent="-274638">
              <a:lnSpc>
                <a:spcPct val="12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пространственных представлений;</a:t>
            </a:r>
          </a:p>
          <a:p>
            <a:pPr marL="274638" indent="-274638">
              <a:lnSpc>
                <a:spcPct val="12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формирование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графомоторных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навыков</a:t>
            </a:r>
          </a:p>
          <a:p>
            <a:pPr marL="274638" indent="-274638">
              <a:lnSpc>
                <a:spcPct val="120000"/>
              </a:lnSpc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психомоторики и т.д.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972188" cy="1417638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Массаж</a:t>
            </a:r>
            <a:endParaRPr lang="ru-RU" sz="36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571612"/>
            <a:ext cx="9001156" cy="51435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Дифференция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массажных движений 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зависит   от тонуса  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мышц.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Дифференцированный  массаж   проводится в структуре индивидуального  занятия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а не  сеансы.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Дифференцированный  массаж   предваряет артикуляционную гимнастику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Мать обучается массажным  движениям.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Цель массажа создать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положительные  кинестезии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в мышцах от релаксации или активации. 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Массаж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кратковременный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-1,5-3 минуты, но регулярный.</a:t>
            </a:r>
          </a:p>
          <a:p>
            <a:pPr>
              <a:lnSpc>
                <a:spcPct val="120000"/>
              </a:lnSpc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120000"/>
              </a:lnSpc>
              <a:buNone/>
            </a:pPr>
            <a:r>
              <a:rPr lang="ru-RU" sz="4200" dirty="0" smtClean="0">
                <a:latin typeface="Arial" pitchFamily="34" charset="0"/>
                <a:cs typeface="Arial" pitchFamily="34" charset="0"/>
              </a:rPr>
              <a:t>			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4186238" cy="1142984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Массаж 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6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64347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Массаж языка   проводится при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положении  его в полости рта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Каждые  три –четыре массажных движений завершаются  инструкцией, направленной на  преодоление  </a:t>
            </a:r>
            <a:r>
              <a:rPr lang="ru-RU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гиперсаливации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				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Шаги инструкции</a:t>
            </a:r>
            <a:r>
              <a:rPr lang="ru-R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1. Пальцы логопеда на подбородке ребенка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2.Инструкция – открой рот.  Логопеда нажимает на подбородок сверху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3.Проводятся массажные движения по языку  с помощью зондов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4.Инструкция – закрой  рот. Логопед нажимает  под подбородком снизу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5. Инструкция – проглоти слюну</a:t>
            </a:r>
          </a:p>
          <a:p>
            <a:pPr>
              <a:lnSpc>
                <a:spcPct val="120000"/>
              </a:lnSpc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6.Логопед   дожидается толчка мышцы при глотании слюны  </a:t>
            </a:r>
          </a:p>
          <a:p>
            <a:pPr>
              <a:lnSpc>
                <a:spcPct val="120000"/>
              </a:lnSpc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571480"/>
            <a:ext cx="722946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Комплексы массажа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Комплекс при высоком тонусе</a:t>
            </a:r>
          </a:p>
          <a:p>
            <a:pPr lvl="2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1. 1. Комплекс упражнений логопедического массажа при ригидном синдроме </a:t>
            </a:r>
          </a:p>
          <a:p>
            <a:pPr lvl="2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	1.2. Комплекс упражнений логопедического массажа при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спастико-атактико-гиперкинетическом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синдроме.</a:t>
            </a:r>
          </a:p>
          <a:p>
            <a:pPr lvl="1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Комплекс при низком  тонусе</a:t>
            </a:r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2.1.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Комплекс упражнений 	логопедического 	массажа при 	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паретическом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синдроме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28670"/>
            <a:ext cx="8229600" cy="1143000"/>
          </a:xfrm>
        </p:spPr>
        <p:txBody>
          <a:bodyPr/>
          <a:lstStyle/>
          <a:p>
            <a:r>
              <a:rPr lang="ru-RU" sz="4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высоком тонусе</a:t>
            </a:r>
            <a:endParaRPr lang="ru-RU" b="0" dirty="0">
              <a:solidFill>
                <a:srgbClr val="FF0000"/>
              </a:solidFill>
            </a:endParaRPr>
          </a:p>
        </p:txBody>
      </p:sp>
      <p:pic>
        <p:nvPicPr>
          <p:cNvPr id="264194" name="Picture 2" descr="E:\Алматы 21-23.08 15\к семинару\лишнее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85852" y="2000240"/>
            <a:ext cx="6400352" cy="45259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8229600" cy="1143000"/>
          </a:xfrm>
        </p:spPr>
        <p:txBody>
          <a:bodyPr/>
          <a:lstStyle/>
          <a:p>
            <a:r>
              <a:rPr lang="ru-RU" sz="44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 низком  тонусе</a:t>
            </a:r>
            <a:endParaRPr lang="ru-RU" b="0" dirty="0">
              <a:solidFill>
                <a:srgbClr val="FF0000"/>
              </a:solidFill>
            </a:endParaRPr>
          </a:p>
        </p:txBody>
      </p:sp>
      <p:pic>
        <p:nvPicPr>
          <p:cNvPr id="265218" name="Picture 2" descr="E:\Алматы 21-23.08 15\к семинару\лишнее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928802"/>
            <a:ext cx="6400352" cy="4525963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857232"/>
            <a:ext cx="6929454" cy="928686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Инновационные методы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000240"/>
            <a:ext cx="8215370" cy="4357718"/>
          </a:xfrm>
        </p:spPr>
        <p:txBody>
          <a:bodyPr>
            <a:normAutofit fontScale="85000" lnSpcReduction="20000"/>
          </a:bodyPr>
          <a:lstStyle/>
          <a:p>
            <a:pPr indent="282575" algn="just">
              <a:lnSpc>
                <a:spcPct val="120000"/>
              </a:lnSpc>
              <a:buNone/>
            </a:pPr>
            <a:r>
              <a:rPr lang="ru-RU" dirty="0" smtClean="0"/>
              <a:t>В деятельности учителя-логопеда инновационные методы приобретают все большее значение. </a:t>
            </a:r>
          </a:p>
          <a:p>
            <a:pPr indent="282575" algn="just">
              <a:lnSpc>
                <a:spcPct val="120000"/>
              </a:lnSpc>
              <a:buNone/>
            </a:pPr>
            <a:r>
              <a:rPr lang="ru-RU" dirty="0" smtClean="0"/>
              <a:t>На первое место выходит </a:t>
            </a:r>
            <a:r>
              <a:rPr lang="ru-RU" dirty="0" err="1" smtClean="0"/>
              <a:t>нейростимуляция</a:t>
            </a:r>
            <a:r>
              <a:rPr lang="ru-RU" dirty="0" smtClean="0"/>
              <a:t>.</a:t>
            </a:r>
          </a:p>
          <a:p>
            <a:pPr indent="282575" algn="just">
              <a:lnSpc>
                <a:spcPct val="120000"/>
              </a:lnSpc>
              <a:buNone/>
            </a:pPr>
            <a:r>
              <a:rPr lang="ru-RU" dirty="0" smtClean="0"/>
              <a:t>Эти методы, наряду   с традиционными, способствуют достижению максимально возможных успехов в преодолении речевых нарушений.</a:t>
            </a:r>
          </a:p>
          <a:p>
            <a:pPr indent="282575" algn="just">
              <a:lnSpc>
                <a:spcPct val="120000"/>
              </a:lnSpc>
              <a:buNone/>
            </a:pPr>
            <a:r>
              <a:rPr lang="ru-RU" dirty="0" smtClean="0"/>
              <a:t>Способствуют оптимизации логопедической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357354" y="571480"/>
            <a:ext cx="8686800" cy="1266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Индивидуальные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зондозаменители</a:t>
            </a:r>
            <a:r>
              <a:rPr lang="ru-RU" sz="36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92162" name="Picture 2" descr="C:\Documents and Settings\1\Мои документы\Фото00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71678"/>
            <a:ext cx="6173878" cy="4165005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571480"/>
            <a:ext cx="5757874" cy="1071570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Артикуляционная гимнастика.</a:t>
            </a:r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6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435679"/>
          </a:xfrm>
        </p:spPr>
        <p:txBody>
          <a:bodyPr>
            <a:noAutofit/>
          </a:bodyPr>
          <a:lstStyle/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Пассивная гимнастика  проводится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 три стадии.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Артикуляционная гимнастика проводится с функциональной нагрузкой  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 Артикуляционная гимнастика проводится   по системе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«Дерево».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Отрабатываются 4 комплекса  для основных фонетических групп.- ветви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«Дерева».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Каждое упражнение отрабатывается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 4 шага: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перед зеркалом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по подражанию, по инструкции , с </a:t>
            </a:r>
            <a:r>
              <a:rPr lang="ru-RU" sz="2000" dirty="0" err="1" smtClean="0">
                <a:latin typeface="Arial" pitchFamily="34" charset="0"/>
                <a:cs typeface="Arial" pitchFamily="34" charset="0"/>
              </a:rPr>
              <a:t>биоэнергопластикой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Активная гимнастика для отработки качеств  движений.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Отрабатывают 20 артикуляционных   упражнений.</a:t>
            </a:r>
          </a:p>
          <a:p>
            <a:pPr lvl="0"/>
            <a:r>
              <a:rPr lang="ru-RU" sz="2000" dirty="0" smtClean="0">
                <a:latin typeface="Arial" pitchFamily="34" charset="0"/>
                <a:cs typeface="Arial" pitchFamily="34" charset="0"/>
              </a:rPr>
              <a:t>Цель артикуляционной гимнастики -  создать положительные  кинестезии в мышцах и артикуляционные  уклады.</a:t>
            </a:r>
          </a:p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57222" y="642918"/>
            <a:ext cx="7372344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Активная гимнастика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043890" cy="4268799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Цель активной гимнастики — улучшить качество артикуляционных движений, выработать тонкие дифференцированные движения, сформировать кинестетическую основу артикуляционных движений, знаковых для конкретных звуков.</a:t>
            </a:r>
          </a:p>
          <a:p>
            <a:pPr>
              <a:buNone/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 				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ШАГИ:</a:t>
            </a:r>
          </a:p>
          <a:p>
            <a:pPr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1 шаг – перед зеркалом</a:t>
            </a:r>
          </a:p>
          <a:p>
            <a:pPr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2 шаг – без зеркала по образцу по подражанию логопеду</a:t>
            </a:r>
          </a:p>
          <a:p>
            <a:pPr>
              <a:defRPr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3 шаг – без зеркала по инструкции логопеда без образца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шаг – синхронно с движением рук  с </a:t>
            </a:r>
            <a:r>
              <a:rPr lang="ru-RU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биоэнергопластикой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3"/>
          <p:cNvSpPr>
            <a:spLocks noGrp="1"/>
          </p:cNvSpPr>
          <p:nvPr>
            <p:ph type="title"/>
          </p:nvPr>
        </p:nvSpPr>
        <p:spPr>
          <a:xfrm>
            <a:off x="0" y="714356"/>
            <a:ext cx="7115175" cy="58418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2">
                    <a:satMod val="130000"/>
                  </a:schemeClr>
                </a:solidFill>
              </a:rPr>
              <a:t>Упражнение 1. ЗАБОР</a:t>
            </a:r>
          </a:p>
        </p:txBody>
      </p:sp>
      <p:pic>
        <p:nvPicPr>
          <p:cNvPr id="2048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>
          <a:xfrm>
            <a:off x="5143504" y="928670"/>
            <a:ext cx="3609971" cy="1928826"/>
          </a:xfr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23555" name="Текст 5"/>
          <p:cNvSpPr>
            <a:spLocks noGrp="1"/>
          </p:cNvSpPr>
          <p:nvPr>
            <p:ph type="body" sz="half" idx="2"/>
          </p:nvPr>
        </p:nvSpPr>
        <p:spPr>
          <a:xfrm>
            <a:off x="0" y="1714488"/>
            <a:ext cx="4143372" cy="4810856"/>
          </a:xfrm>
        </p:spPr>
        <p:txBody>
          <a:bodyPr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подготовить артикуляцию для свистящих звуков, активизировать губы.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Методические рекомендации: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перед зеркалом просим ребенка максимально растянуть губы (улыбнуться), показать верхние и нижние зубы. Верхние зубы должны находиться напротив нижних. Необходимо проверить наличие расстояния между ними (1 мм). Следить, чтобы ребенок не морщил нос. Удержать под счет до 5.</a:t>
            </a:r>
          </a:p>
          <a:p>
            <a:r>
              <a:rPr lang="ru-RU" sz="2600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6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Picture 1" descr="C:\Documents and Settings\1\Рабочий стол\фото гимнастика\SAM_3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429000"/>
            <a:ext cx="3786182" cy="314327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3"/>
          <p:cNvSpPr>
            <a:spLocks noGrp="1"/>
          </p:cNvSpPr>
          <p:nvPr>
            <p:ph type="title"/>
          </p:nvPr>
        </p:nvSpPr>
        <p:spPr>
          <a:xfrm>
            <a:off x="214282" y="785794"/>
            <a:ext cx="5114932" cy="5841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Упражнение 2. ОКНО</a:t>
            </a:r>
          </a:p>
        </p:txBody>
      </p:sp>
      <p:pic>
        <p:nvPicPr>
          <p:cNvPr id="21508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57818" y="785794"/>
            <a:ext cx="3451225" cy="2286000"/>
          </a:xfr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21507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1714488"/>
            <a:ext cx="4857752" cy="4691063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уметь удерживать открытым рот с одновременным показом верхних и нижних зубов. </a:t>
            </a:r>
            <a:r>
              <a:rPr lang="ru-RU" sz="1800" i="1" dirty="0" smtClean="0">
                <a:latin typeface="Arial" pitchFamily="34" charset="0"/>
                <a:cs typeface="Arial" pitchFamily="34" charset="0"/>
              </a:rPr>
              <a:t>Методические рекомендации: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из положения </a:t>
            </a:r>
            <a:r>
              <a:rPr lang="ru-RU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«Забор» 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медленно открывать рот. Зубы должны быть видны. Удержать под счет до 5.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Picture 1" descr="C:\Documents and Settings\1\Рабочий стол\фото гимнастика\SAM_3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643315"/>
            <a:ext cx="3680343" cy="321468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/>
          <p:cNvSpPr>
            <a:spLocks noGrp="1"/>
          </p:cNvSpPr>
          <p:nvPr>
            <p:ph type="title"/>
          </p:nvPr>
        </p:nvSpPr>
        <p:spPr>
          <a:xfrm>
            <a:off x="1" y="642918"/>
            <a:ext cx="5214942" cy="5127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Упражнение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3. 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ТРУБОЧКА</a:t>
            </a:r>
          </a:p>
        </p:txBody>
      </p:sp>
      <p:pic>
        <p:nvPicPr>
          <p:cNvPr id="24580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6" y="785794"/>
            <a:ext cx="3357592" cy="2357439"/>
          </a:xfr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24579" name="Текст 5"/>
          <p:cNvSpPr>
            <a:spLocks noGrp="1"/>
          </p:cNvSpPr>
          <p:nvPr>
            <p:ph type="body" sz="half" idx="2"/>
          </p:nvPr>
        </p:nvSpPr>
        <p:spPr>
          <a:xfrm>
            <a:off x="0" y="1571612"/>
            <a:ext cx="4714875" cy="4554551"/>
          </a:xfrm>
        </p:spPr>
        <p:txBody>
          <a:bodyPr>
            <a:normAutofit/>
          </a:bodyPr>
          <a:lstStyle/>
          <a:p>
            <a:pPr marL="44450" algn="just" eaLnBrk="1" hangingPunct="1">
              <a:spcBef>
                <a:spcPct val="0"/>
              </a:spcBef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Цель: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выработать активность и подвижность губ.</a:t>
            </a:r>
          </a:p>
          <a:p>
            <a:pPr marL="44450" algn="just" eaLnBrk="1" hangingPunct="1">
              <a:spcBef>
                <a:spcPct val="0"/>
              </a:spcBef>
            </a:pPr>
            <a:r>
              <a:rPr lang="ru-RU" sz="1900" i="1" dirty="0" smtClean="0">
                <a:latin typeface="Arial" pitchFamily="34" charset="0"/>
                <a:cs typeface="Arial" pitchFamily="34" charset="0"/>
              </a:rPr>
              <a:t>Методические рекомендации: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из положения </a:t>
            </a:r>
            <a:r>
              <a:rPr lang="ru-RU" sz="19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«Забор»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вытянуть губы вперед, плотно их сомкнуть, чтобы в центре не было дырочки. Круговая мышца  собирается  в  морщинки. Необходимо проверить, чтобы нижняя челюсть не опускалась. Контролировать рукой. Удержать под счет до 5.</a:t>
            </a:r>
          </a:p>
          <a:p>
            <a:pPr marL="44450" eaLnBrk="1" hangingPunct="1">
              <a:spcBef>
                <a:spcPct val="0"/>
              </a:spcBef>
            </a:pPr>
            <a:endParaRPr lang="ru-RU" sz="2400" b="1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5" name="Picture 1" descr="C:\Documents and Settings\1\Рабочий стол\фото гимнастика\SAM_3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3857629"/>
            <a:ext cx="3608905" cy="2857520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85784" y="928670"/>
            <a:ext cx="6143668" cy="939784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Автоматизация</a:t>
            </a:r>
            <a:br>
              <a:rPr lang="ru-RU" sz="3600" b="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600" b="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857364"/>
            <a:ext cx="8229600" cy="481171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1.Автоматизация  звуков начинается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 уточнения артикуляции гласных звуков.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2. Автоматизация  звуков проводится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по   модулям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, а потом в словах и словосочетаниях.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3 . Используется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тактильно-кинестетическая стимуляция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биоэнергопластика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4.Система  автоматизации звуков служит средством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предупреждения  и коррекции акустико-артикуляторной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дисграфии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5. Система  автоматизации звуков служит средством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улучшения просодии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у детей.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6. Система  автоматизации звуков служит средством 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закрепления звука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и введения их в речь.</a:t>
            </a:r>
          </a:p>
          <a:p>
            <a:pPr>
              <a:buNone/>
            </a:pPr>
            <a:r>
              <a:rPr lang="ru-RU" sz="2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571472" y="571480"/>
            <a:ext cx="7086592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Зрительные опоры –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символы для гласных звуков</a:t>
            </a: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2000" contrast="34000"/>
          </a:blip>
          <a:stretch>
            <a:fillRect/>
          </a:stretch>
        </p:blipFill>
        <p:spPr>
          <a:xfrm>
            <a:off x="571472" y="1928802"/>
            <a:ext cx="8229600" cy="4248051"/>
          </a:xfr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708659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Соотнесение пальцев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и </a:t>
            </a:r>
            <a:r>
              <a:rPr lang="ru-RU" dirty="0" smtClean="0">
                <a:solidFill>
                  <a:srgbClr val="FF0000"/>
                </a:solidFill>
              </a:rPr>
              <a:t>гласных звуков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3" name="Picture 2" descr="C:\Documents and Settings\1\Мои документы\Фото00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28" y="2285992"/>
            <a:ext cx="6500858" cy="4312450"/>
          </a:xfr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5720" y="1285860"/>
            <a:ext cx="8385175" cy="1431925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Пальцевые упражнения на тренажере  выполняются в последовательности:</a:t>
            </a:r>
            <a:r>
              <a:rPr lang="ru-RU" sz="4000" dirty="0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6000" contrast="72000"/>
          </a:blip>
          <a:stretch>
            <a:fillRect/>
          </a:stretch>
        </p:blipFill>
        <p:spPr>
          <a:xfrm>
            <a:off x="285720" y="2786058"/>
            <a:ext cx="8229600" cy="3667316"/>
          </a:xfrm>
          <a:noFill/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8604"/>
            <a:ext cx="6115064" cy="141763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Инновация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Понятие «инновация» </a:t>
            </a:r>
          </a:p>
          <a:p>
            <a:r>
              <a:rPr lang="ru-RU" dirty="0" smtClean="0"/>
              <a:t>в переводе с английского – </a:t>
            </a:r>
            <a:r>
              <a:rPr lang="ru-RU" dirty="0" smtClean="0">
                <a:solidFill>
                  <a:srgbClr val="FF0000"/>
                </a:solidFill>
              </a:rPr>
              <a:t>нововведение.</a:t>
            </a:r>
          </a:p>
          <a:p>
            <a:r>
              <a:rPr lang="ru-RU" dirty="0" smtClean="0"/>
              <a:t>с </a:t>
            </a:r>
            <a:r>
              <a:rPr lang="ru-RU" dirty="0" smtClean="0"/>
              <a:t>одной стороны, тесно связанна с понятием </a:t>
            </a:r>
            <a:r>
              <a:rPr lang="ru-RU" dirty="0" smtClean="0">
                <a:solidFill>
                  <a:srgbClr val="FF0000"/>
                </a:solidFill>
              </a:rPr>
              <a:t>«новый», </a:t>
            </a:r>
            <a:r>
              <a:rPr lang="ru-RU" dirty="0" smtClean="0"/>
              <a:t>что означает </a:t>
            </a:r>
            <a:r>
              <a:rPr lang="ru-RU" dirty="0" smtClean="0">
                <a:solidFill>
                  <a:srgbClr val="FF0000"/>
                </a:solidFill>
              </a:rPr>
              <a:t>возникший недавно, малоизвестный; </a:t>
            </a:r>
          </a:p>
          <a:p>
            <a:r>
              <a:rPr lang="ru-RU" dirty="0" smtClean="0"/>
              <a:t>с другой – происходит от латинского слова «</a:t>
            </a:r>
            <a:r>
              <a:rPr lang="ru-RU" dirty="0" err="1" smtClean="0"/>
              <a:t>иноватис</a:t>
            </a:r>
            <a:r>
              <a:rPr lang="ru-RU" dirty="0" smtClean="0"/>
              <a:t>» и в переводе означает </a:t>
            </a:r>
            <a:r>
              <a:rPr lang="ru-RU" dirty="0" smtClean="0">
                <a:solidFill>
                  <a:srgbClr val="FF0000"/>
                </a:solidFill>
              </a:rPr>
              <a:t>обновление, новинка, </a:t>
            </a:r>
            <a:r>
              <a:rPr lang="ru-RU" dirty="0" smtClean="0">
                <a:solidFill>
                  <a:srgbClr val="FF0000"/>
                </a:solidFill>
              </a:rPr>
              <a:t>изменение</a:t>
            </a:r>
            <a:r>
              <a:rPr lang="ru-RU" dirty="0">
                <a:solidFill>
                  <a:srgbClr val="FF0000"/>
                </a:solidFill>
              </a:rPr>
              <a:t>.</a:t>
            </a:r>
            <a:r>
              <a:rPr lang="ru-RU" dirty="0" smtClean="0"/>
              <a:t>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4866" cy="114300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0000"/>
                </a:solidFill>
              </a:rPr>
              <a:t>Тренажер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124" name="Picture 3" descr="C:\Documents and Settings\1\Рабочий стол\Фото02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4357688" cy="4941887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2" descr="C:\Documents and Settings\1\Мои документы\Фото004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214942" y="1285860"/>
            <a:ext cx="3383280" cy="4318462"/>
          </a:xfrm>
          <a:noFill/>
          <a:ln>
            <a:solidFill>
              <a:schemeClr val="accent5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88" y="620713"/>
            <a:ext cx="8785225" cy="49688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Автоматизация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любого поставленного звука осуществляется последовательно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по следующим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11-ти модулям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(вариантам звукосочетаний</a:t>
            </a:r>
            <a:r>
              <a:rPr lang="ru-RU" sz="4000" dirty="0" smtClean="0">
                <a:solidFill>
                  <a:srgbClr val="FF0000"/>
                </a:solidFill>
              </a:rPr>
              <a:t>)</a:t>
            </a:r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28604"/>
            <a:ext cx="4900618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Модули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214414" y="1285860"/>
          <a:ext cx="7000923" cy="5301670"/>
        </p:xfrm>
        <a:graphic>
          <a:graphicData uri="http://schemas.openxmlformats.org/presentationml/2006/ole">
            <p:oleObj spid="_x0000_s37890" name="Документ" r:id="rId3" imgW="5940403" imgH="77819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2463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u="sng" dirty="0" smtClean="0"/>
              <a:t>1-й модуль</a:t>
            </a:r>
            <a:r>
              <a:rPr lang="ru-RU" sz="4000" dirty="0" smtClean="0"/>
              <a:t> – </a:t>
            </a:r>
            <a:r>
              <a:rPr lang="ru-RU" sz="3200" dirty="0" smtClean="0"/>
              <a:t>отдельное произнесение автоматизируемого согласного и гласного звуков: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 smtClean="0"/>
              <a:t>				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…</a:t>
            </a:r>
            <a:endParaRPr lang="ru-RU" sz="4000" dirty="0" smtClean="0"/>
          </a:p>
        </p:txBody>
      </p:sp>
      <p:pic>
        <p:nvPicPr>
          <p:cNvPr id="922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8000" contrast="46000"/>
          </a:blip>
          <a:stretch>
            <a:fillRect/>
          </a:stretch>
        </p:blipFill>
        <p:spPr>
          <a:xfrm>
            <a:off x="500034" y="2786058"/>
            <a:ext cx="8229600" cy="3668233"/>
          </a:xfr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9219" name="Oval 4"/>
          <p:cNvSpPr>
            <a:spLocks noChangeArrowheads="1"/>
          </p:cNvSpPr>
          <p:nvPr/>
        </p:nvSpPr>
        <p:spPr bwMode="auto">
          <a:xfrm>
            <a:off x="3348038" y="1989138"/>
            <a:ext cx="719137" cy="64770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Oval 6"/>
          <p:cNvSpPr>
            <a:spLocks noChangeArrowheads="1"/>
          </p:cNvSpPr>
          <p:nvPr/>
        </p:nvSpPr>
        <p:spPr bwMode="auto">
          <a:xfrm>
            <a:off x="4859338" y="1989138"/>
            <a:ext cx="719137" cy="6477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492500" y="1989138"/>
            <a:ext cx="431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!</a:t>
            </a:r>
          </a:p>
        </p:txBody>
      </p:sp>
      <p:graphicFrame>
        <p:nvGraphicFramePr>
          <p:cNvPr id="49170" name="Group 18"/>
          <p:cNvGraphicFramePr>
            <a:graphicFrameLocks noGrp="1"/>
          </p:cNvGraphicFramePr>
          <p:nvPr/>
        </p:nvGraphicFramePr>
        <p:xfrm>
          <a:off x="3286116" y="1500174"/>
          <a:ext cx="2663825" cy="1214446"/>
        </p:xfrm>
        <a:graphic>
          <a:graphicData uri="http://schemas.openxmlformats.org/drawingml/2006/table">
            <a:tbl>
              <a:tblPr/>
              <a:tblGrid>
                <a:gridCol w="2663825"/>
              </a:tblGrid>
              <a:tr h="1214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85175" cy="1341438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Работа с тренажером</a:t>
            </a:r>
            <a:endParaRPr lang="ru-RU" dirty="0"/>
          </a:p>
        </p:txBody>
      </p:sp>
      <p:pic>
        <p:nvPicPr>
          <p:cNvPr id="13315" name="Picture 2" descr="C:\Documents and Settings\1\Мои документы\Фото00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8995" y="1600200"/>
            <a:ext cx="5506009" cy="4525963"/>
          </a:xfrm>
          <a:noFill/>
          <a:ln w="28575">
            <a:solidFill>
              <a:schemeClr val="accent5">
                <a:lumMod val="75000"/>
              </a:schemeClr>
            </a:solidFill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436424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35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None/>
            </a:pPr>
            <a:r>
              <a:rPr lang="ru-RU" sz="35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  <a:r>
              <a:rPr lang="ru-RU" sz="5800" dirty="0" smtClean="0">
                <a:solidFill>
                  <a:srgbClr val="FF0000"/>
                </a:solidFill>
                <a:latin typeface="+mj-lt"/>
              </a:rPr>
              <a:t>Использованная литература</a:t>
            </a:r>
            <a:endParaRPr lang="ru-RU" sz="3500" dirty="0" smtClean="0">
              <a:solidFill>
                <a:srgbClr val="FF0000"/>
              </a:solidFill>
              <a:latin typeface="+mj-lt"/>
            </a:endParaRPr>
          </a:p>
          <a:p>
            <a:pPr indent="22225">
              <a:buNone/>
            </a:pPr>
            <a:r>
              <a:rPr lang="ru-RU" sz="3500" dirty="0" smtClean="0">
                <a:latin typeface="+mj-lt"/>
              </a:rPr>
              <a:t>1. </a:t>
            </a:r>
            <a:r>
              <a:rPr lang="ru-RU" sz="3500" dirty="0" smtClean="0">
                <a:latin typeface="+mj-lt"/>
              </a:rPr>
              <a:t>Е.Ф .Архипова «Стертая дизартрия у детей», 2014</a:t>
            </a:r>
            <a:endParaRPr lang="ru-RU" sz="3500" dirty="0">
              <a:latin typeface="+mj-lt"/>
            </a:endParaRPr>
          </a:p>
          <a:p>
            <a:pPr indent="22225">
              <a:buNone/>
            </a:pPr>
            <a:r>
              <a:rPr lang="ru-RU" sz="3500" dirty="0" smtClean="0">
                <a:latin typeface="+mj-lt"/>
              </a:rPr>
              <a:t>2.Е. Ф. Архипова «Профилактика </a:t>
            </a:r>
            <a:r>
              <a:rPr lang="ru-RU" sz="3500" dirty="0">
                <a:latin typeface="+mj-lt"/>
              </a:rPr>
              <a:t>нарушений   звукопроизношения у </a:t>
            </a:r>
            <a:r>
              <a:rPr lang="ru-RU" sz="3500" dirty="0" smtClean="0">
                <a:latin typeface="+mj-lt"/>
              </a:rPr>
              <a:t>детей», 2017</a:t>
            </a:r>
            <a:endParaRPr lang="ru-RU" sz="3500" dirty="0">
              <a:latin typeface="+mj-lt"/>
            </a:endParaRPr>
          </a:p>
          <a:p>
            <a:pPr>
              <a:buNone/>
            </a:pPr>
            <a:endParaRPr lang="ru-RU" sz="6000" dirty="0"/>
          </a:p>
          <a:p>
            <a:pPr>
              <a:buNone/>
            </a:pPr>
            <a:r>
              <a:rPr lang="ru-RU" sz="6000" dirty="0"/>
              <a:t> </a:t>
            </a:r>
          </a:p>
          <a:p>
            <a:pPr>
              <a:buNone/>
            </a:pPr>
            <a:r>
              <a:rPr lang="ru-RU" sz="6000" dirty="0"/>
              <a:t> </a:t>
            </a:r>
          </a:p>
          <a:p>
            <a:pPr>
              <a:buNone/>
            </a:pPr>
            <a:endParaRPr lang="ru-RU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Виды инновационных технологий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1785926"/>
            <a:ext cx="8686800" cy="46434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ru-RU" sz="5100" dirty="0" smtClean="0"/>
              <a:t> </a:t>
            </a:r>
            <a:r>
              <a:rPr lang="ru-RU" sz="5100" dirty="0" smtClean="0"/>
              <a:t>	Существующие виды инновационных технологий: </a:t>
            </a:r>
          </a:p>
          <a:p>
            <a:pPr marL="365125" indent="0">
              <a:lnSpc>
                <a:spcPct val="120000"/>
              </a:lnSpc>
              <a:buNone/>
            </a:pPr>
            <a:r>
              <a:rPr lang="ru-RU" sz="5100" dirty="0" smtClean="0"/>
              <a:t>1</a:t>
            </a:r>
            <a:r>
              <a:rPr lang="ru-RU" sz="5100" dirty="0" smtClean="0"/>
              <a:t>. Информационно-коммуникативные технологии;</a:t>
            </a:r>
          </a:p>
          <a:p>
            <a:pPr marL="365125" indent="0">
              <a:lnSpc>
                <a:spcPct val="120000"/>
              </a:lnSpc>
              <a:buNone/>
            </a:pPr>
            <a:r>
              <a:rPr lang="ru-RU" sz="5100" dirty="0" smtClean="0"/>
              <a:t>2</a:t>
            </a:r>
            <a:r>
              <a:rPr lang="ru-RU" sz="5100" dirty="0" smtClean="0"/>
              <a:t>. Дистанционно образовательные технологии; </a:t>
            </a:r>
            <a:endParaRPr lang="ru-RU" sz="5100" dirty="0" smtClean="0"/>
          </a:p>
          <a:p>
            <a:pPr marL="365125" indent="0">
              <a:lnSpc>
                <a:spcPct val="120000"/>
              </a:lnSpc>
              <a:buNone/>
            </a:pPr>
            <a:r>
              <a:rPr lang="ru-RU" sz="5100" dirty="0" smtClean="0"/>
              <a:t>3</a:t>
            </a:r>
            <a:r>
              <a:rPr lang="ru-RU" sz="5100" dirty="0" smtClean="0"/>
              <a:t>. </a:t>
            </a:r>
            <a:r>
              <a:rPr lang="ru-RU" sz="5100" dirty="0" err="1" smtClean="0"/>
              <a:t>Психо-коррекционные</a:t>
            </a:r>
            <a:r>
              <a:rPr lang="ru-RU" sz="5100" dirty="0" smtClean="0"/>
              <a:t> технологии ; </a:t>
            </a:r>
            <a:endParaRPr lang="ru-RU" sz="5100" dirty="0" smtClean="0"/>
          </a:p>
          <a:p>
            <a:pPr marL="365125" indent="0">
              <a:lnSpc>
                <a:spcPct val="120000"/>
              </a:lnSpc>
              <a:buNone/>
            </a:pPr>
            <a:r>
              <a:rPr lang="ru-RU" sz="5100" dirty="0" smtClean="0"/>
              <a:t>4</a:t>
            </a:r>
            <a:r>
              <a:rPr lang="ru-RU" sz="5100" dirty="0" smtClean="0"/>
              <a:t>. Технологии с использованием 	нетрадиционных        </a:t>
            </a:r>
            <a:r>
              <a:rPr lang="ru-RU" sz="5100" dirty="0" smtClean="0"/>
              <a:t>  	приемов ;</a:t>
            </a:r>
          </a:p>
          <a:p>
            <a:pPr marL="365125" indent="0">
              <a:lnSpc>
                <a:spcPct val="120000"/>
              </a:lnSpc>
              <a:buNone/>
            </a:pPr>
            <a:r>
              <a:rPr lang="ru-RU" sz="5100" dirty="0" smtClean="0"/>
              <a:t>5.Здоровьесберегающие </a:t>
            </a:r>
            <a:r>
              <a:rPr lang="ru-RU" sz="5100" dirty="0" smtClean="0"/>
              <a:t>педагогические  коррекционные 	технологии;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800" dirty="0" smtClean="0">
                <a:solidFill>
                  <a:srgbClr val="FF0000"/>
                </a:solidFill>
              </a:rPr>
              <a:t>* Любая инновация в логопедической практике не меняет базисную организацию коррекционного воздействия, а лишь локально изменяет методическую составляющую.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857232"/>
            <a:ext cx="7658096" cy="108266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Инновационные технологии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2071678"/>
            <a:ext cx="7786742" cy="4572032"/>
          </a:xfrm>
        </p:spPr>
        <p:txBody>
          <a:bodyPr>
            <a:noAutofit/>
          </a:bodyPr>
          <a:lstStyle/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гидрокинезитерапии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Контрастотермия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. ИЛГ </a:t>
            </a:r>
          </a:p>
          <a:p>
            <a:pPr lvl="0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Нейрокинезиология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по Войта-терапии  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Использование аппарата ДЭНС в коррекции речевых нарушений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Методы педагогических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здоровьесберегающих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коррекционных  технологий  </a:t>
            </a:r>
          </a:p>
          <a:p>
            <a:pPr lvl="0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Полисенсорная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стимуляция по методу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Гленна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Домана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нейромоторной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реабилитации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Логопедический дифференцированный масса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ж </a:t>
            </a:r>
          </a:p>
          <a:p>
            <a:pPr lvl="0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ru-RU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71546"/>
            <a:ext cx="7943848" cy="939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Инновационные технологии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000240"/>
            <a:ext cx="8286808" cy="4578555"/>
          </a:xfrm>
        </p:spPr>
        <p:txBody>
          <a:bodyPr>
            <a:noAutofit/>
          </a:bodyPr>
          <a:lstStyle/>
          <a:p>
            <a:pPr lvl="0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Нейростимуляция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 средствами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биоэнергопластики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lvl="0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Литотерапия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( воздействие камней, минералов)</a:t>
            </a:r>
          </a:p>
          <a:p>
            <a:pPr lvl="0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Куклотерапия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либропсихотерапия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– лечебное чтение,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сказкотерапия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 lvl="0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Су-Джок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терапия,</a:t>
            </a:r>
          </a:p>
          <a:p>
            <a:pPr lvl="0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Тейпирование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Компьютерные игры в логопедической работе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Инновационная Программы «РУКА – МОЗГ» А. Смолянинова</a:t>
            </a:r>
          </a:p>
          <a:p>
            <a:pPr lvl="0"/>
            <a:r>
              <a:rPr lang="ru-RU" sz="2400" dirty="0" smtClean="0">
                <a:latin typeface="Arial" pitchFamily="34" charset="0"/>
                <a:cs typeface="Arial" pitchFamily="34" charset="0"/>
              </a:rPr>
              <a:t>Сенсорная интеграция –  взаимодействие всех модальностей.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Инновационные </a:t>
            </a:r>
            <a:r>
              <a:rPr lang="ru-RU" dirty="0" smtClean="0">
                <a:solidFill>
                  <a:srgbClr val="FF0000"/>
                </a:solidFill>
              </a:rPr>
              <a:t>технологии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857364"/>
            <a:ext cx="86868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Аурикулярная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 терапия   .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Методика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Ауглина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при ММД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Японская методика пальцевого массажа</a:t>
            </a:r>
          </a:p>
          <a:p>
            <a:pPr lvl="0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Фитотерапия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(лекарственные травы)</a:t>
            </a:r>
          </a:p>
          <a:p>
            <a:pPr lvl="0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Ароматотерапия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Музыкотерапия</a:t>
            </a:r>
          </a:p>
          <a:p>
            <a:pPr lvl="0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Хромотерапия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(воздействие цвета)</a:t>
            </a:r>
          </a:p>
          <a:p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Нейростимуляция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сенсомоторного базиса речи. 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Метод  ультразвуковой терапии.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14346" y="8572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Инновационные технологии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000240"/>
            <a:ext cx="8229600" cy="443567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Нейростимуляция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сенсомоторного  базиса речи. 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Метод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БОС-терапии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Метод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кинезитерапии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паттеринг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пассивная сенсорная программа. </a:t>
            </a:r>
          </a:p>
          <a:p>
            <a:pPr lvl="0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Нейростимуляция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по методу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кинезитерапии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– лечебная ритмика. </a:t>
            </a:r>
          </a:p>
          <a:p>
            <a:pPr lvl="0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Нейростимуляция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сенсомоторного  базиса речи. Метод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Бобата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.</a:t>
            </a:r>
          </a:p>
          <a:p>
            <a:pPr lvl="0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Нейростимуляция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сенсомоторного  базиса речи.  Метод Петё.</a:t>
            </a:r>
          </a:p>
          <a:p>
            <a:pPr lvl="0"/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Нейростимуляция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сенсомоторного  базиса речи.  Методы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Локомат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Хивомат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/>
            <a:r>
              <a:rPr lang="ru-RU" sz="2800" dirty="0" smtClean="0">
                <a:latin typeface="Arial" pitchFamily="34" charset="0"/>
                <a:cs typeface="Arial" pitchFamily="34" charset="0"/>
              </a:rPr>
              <a:t>Применение «PABLO SYSTEM» при коррекции речи у детей с ОВЗ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14346" y="8572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Инновационные технологии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2000240"/>
            <a:ext cx="8229600" cy="4525963"/>
          </a:xfrm>
        </p:spPr>
        <p:txBody>
          <a:bodyPr/>
          <a:lstStyle/>
          <a:p>
            <a:r>
              <a:rPr lang="ru-RU" dirty="0" err="1" smtClean="0"/>
              <a:t>Полисенсорная</a:t>
            </a:r>
            <a:r>
              <a:rPr lang="ru-RU" dirty="0" smtClean="0"/>
              <a:t> стимуляция, </a:t>
            </a:r>
          </a:p>
          <a:p>
            <a:r>
              <a:rPr lang="ru-RU" dirty="0" err="1" smtClean="0"/>
              <a:t>Эрготерапия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Кинезитерапия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Каллиграфиотерапия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Дэнс-технологии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Биоэнергопластика</a:t>
            </a:r>
            <a:r>
              <a:rPr lang="ru-RU" dirty="0" smtClean="0"/>
              <a:t> и др.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827</Words>
  <PresentationFormat>Экран (4:3)</PresentationFormat>
  <Paragraphs>228</Paragraphs>
  <Slides>35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Документ</vt:lpstr>
      <vt:lpstr>  Инновационные технологии коррекции дизартрии   у детей       </vt:lpstr>
      <vt:lpstr>Инновационные методы</vt:lpstr>
      <vt:lpstr>Инновация</vt:lpstr>
      <vt:lpstr>Виды инновационных технологий</vt:lpstr>
      <vt:lpstr>Инновационные технологии</vt:lpstr>
      <vt:lpstr>Инновационные технологии</vt:lpstr>
      <vt:lpstr>Инновационные технологии</vt:lpstr>
      <vt:lpstr>Инновационные технологии </vt:lpstr>
      <vt:lpstr>Инновационные технологии </vt:lpstr>
      <vt:lpstr>Определение</vt:lpstr>
      <vt:lpstr>Комплексный метод</vt:lpstr>
      <vt:lpstr>Структура индивидуального занятия</vt:lpstr>
      <vt:lpstr>Структура индивидуального занятия</vt:lpstr>
      <vt:lpstr>Структура индивидуального занятия</vt:lpstr>
      <vt:lpstr>Массаж</vt:lpstr>
      <vt:lpstr>Массаж  </vt:lpstr>
      <vt:lpstr>Комплексы массажа</vt:lpstr>
      <vt:lpstr>При высоком тонусе</vt:lpstr>
      <vt:lpstr>При низком  тонусе</vt:lpstr>
      <vt:lpstr>Индивидуальные зондозаменители  </vt:lpstr>
      <vt:lpstr>Артикуляционная гимнастика. </vt:lpstr>
      <vt:lpstr>Активная гимнастика</vt:lpstr>
      <vt:lpstr>Упражнение 1. ЗАБОР</vt:lpstr>
      <vt:lpstr>Упражнение 2. ОКНО</vt:lpstr>
      <vt:lpstr>Упражнение 3. ТРУБОЧКА</vt:lpstr>
      <vt:lpstr>Автоматизация </vt:lpstr>
      <vt:lpstr>Зрительные опоры – символы для гласных звуков</vt:lpstr>
      <vt:lpstr>Соотнесение пальцев  и гласных звуков</vt:lpstr>
      <vt:lpstr>Пальцевые упражнения на тренажере  выполняются в последовательности: </vt:lpstr>
      <vt:lpstr>Тренажер</vt:lpstr>
      <vt:lpstr>Автоматизация любого поставленного звука осуществляется последовательно по следующим 11-ти модулям (вариантам звукосочетаний)</vt:lpstr>
      <vt:lpstr>Модули</vt:lpstr>
      <vt:lpstr>1-й модуль – отдельное произнесение автоматизируемого согласного и гласного звуков:       …</vt:lpstr>
      <vt:lpstr>Работа с тренажером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Инновационные технологии коррекционной работы при стертой дизартрии</dc:title>
  <dc:creator>Сергей</dc:creator>
  <cp:lastModifiedBy>Сергей</cp:lastModifiedBy>
  <cp:revision>25</cp:revision>
  <dcterms:modified xsi:type="dcterms:W3CDTF">2017-06-07T10:10:09Z</dcterms:modified>
</cp:coreProperties>
</file>