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5" r:id="rId4"/>
    <p:sldId id="260" r:id="rId5"/>
    <p:sldId id="261" r:id="rId6"/>
    <p:sldId id="291" r:id="rId7"/>
    <p:sldId id="297" r:id="rId8"/>
    <p:sldId id="298" r:id="rId9"/>
    <p:sldId id="299" r:id="rId10"/>
    <p:sldId id="300" r:id="rId11"/>
    <p:sldId id="301" r:id="rId12"/>
    <p:sldId id="290" r:id="rId13"/>
    <p:sldId id="292" r:id="rId14"/>
    <p:sldId id="293" r:id="rId15"/>
    <p:sldId id="302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00"/>
    <a:srgbClr val="1B9A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6" autoAdjust="0"/>
    <p:restoredTop sz="94660" autoAdjust="0"/>
  </p:normalViewPr>
  <p:slideViewPr>
    <p:cSldViewPr>
      <p:cViewPr varScale="1">
        <p:scale>
          <a:sx n="67" d="100"/>
          <a:sy n="67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8412F-D72A-4292-AFCB-382197067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D7822-6FAD-424D-BFA1-99CECB1B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9C4A7FB8-6BB5-46B3-87AA-5E8F939E76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5F10C-BA09-4E61-BEF7-8C6314DEC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8931-07E8-4E7F-AA23-64B955CCB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C744C-5C21-47B5-9B7F-973434D3F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790DC-4FBC-45BC-9C80-58F5F7622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42905-694B-4EBA-98A1-BF2CD0DAC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9FDD-E5A1-4F17-B5B3-80798D5DB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C1217-C427-4E18-AF23-E832F755C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E1C3-443F-414B-8686-DEA6C46C3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p:oleObj spid="_x0000_s1042" name="Image" r:id="rId15" imgW="6450794" imgH="952045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AFFBCB54-9315-4E69-AB46-3D01AB2E9C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-180528" y="-675456"/>
            <a:ext cx="9324528" cy="1656184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общеобразовательное учреждение комбинированной направленности №97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г. Иркутска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-900608" y="1700808"/>
            <a:ext cx="10044608" cy="2160240"/>
          </a:xfrm>
        </p:spPr>
        <p:txBody>
          <a:bodyPr/>
          <a:lstStyle/>
          <a:p>
            <a:pPr algn="l"/>
            <a:endParaRPr lang="ru-RU" sz="2800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Тюменцева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 </a:t>
            </a:r>
            <a:r>
              <a:rPr lang="ru-RU" sz="3600" dirty="0" smtClean="0">
                <a:solidFill>
                  <a:schemeClr val="bg1"/>
                </a:solidFill>
              </a:rPr>
              <a:t>Надежда Викторовна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98112"/>
            <a:ext cx="7524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</a:t>
            </a:r>
            <a:endParaRPr lang="ru-RU" sz="3600" dirty="0" smtClean="0"/>
          </a:p>
          <a:p>
            <a:pPr algn="l"/>
            <a:r>
              <a:rPr lang="ru-RU" sz="3600" b="1" dirty="0" smtClean="0"/>
              <a:t>     педагог- психолог</a:t>
            </a:r>
          </a:p>
          <a:p>
            <a:pPr algn="l"/>
            <a:endParaRPr lang="ru-RU" sz="3600" b="1" dirty="0" smtClean="0"/>
          </a:p>
          <a:p>
            <a:pPr algn="l"/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93096"/>
            <a:ext cx="9324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«Я и моя 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профессия»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563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Школа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родительствования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в технике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шеринга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781675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Шеринг</a:t>
            </a:r>
            <a:r>
              <a:rPr lang="ru-RU" dirty="0" smtClean="0"/>
              <a:t> – особый вид разговора, является </a:t>
            </a:r>
            <a:r>
              <a:rPr lang="ru-RU" dirty="0" smtClean="0"/>
              <a:t>последней стадией </a:t>
            </a:r>
            <a:r>
              <a:rPr lang="ru-RU" dirty="0" smtClean="0"/>
              <a:t>группового </a:t>
            </a:r>
            <a:r>
              <a:rPr lang="ru-RU" dirty="0" smtClean="0"/>
              <a:t>процесса, во время которого всем участникам группы предлагается поделиться своими чувствами, а также замеченным ими сходством своих переживаний и жизненных ситуаций с переживаниями и жизненным </a:t>
            </a:r>
            <a:r>
              <a:rPr lang="ru-RU" dirty="0" smtClean="0"/>
              <a:t>опытом действующего лица (Например: конфликтное поведение ребенка). И нахождение решения при помощи «Мозгового штурма».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72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Публикация информационных материалов в сети «Интернет»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781675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Публикация в социальной сети работников 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 err="1" smtClean="0"/>
              <a:t>nsportal</a:t>
            </a:r>
            <a:r>
              <a:rPr lang="ru-RU" sz="2400" dirty="0" smtClean="0"/>
              <a:t>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учебно-методического материала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«Игра: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Самый лучший домик» 2012г.;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Публикация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методической разработки на образовательном проекте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ааа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серию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авторских игр для детей 3-7 лет «Нам танец дружить помогает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2014г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Публикация в рамках 16 Всероссийской научно-практической конференции «Проблемы теории и практики современной психологии», тема публикации «Особенности современной семьи и проблемы современного брака»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2017г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буклеты для широкого пользования в группах детского сада «Агрессивное поведение ребенка» и «Застенчивый ребенок».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Работа с детьми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706" y="980728"/>
            <a:ext cx="8818956" cy="4836304"/>
            <a:chOff x="836" y="1445"/>
            <a:chExt cx="4360" cy="1943"/>
          </a:xfrm>
        </p:grpSpPr>
        <p:sp>
          <p:nvSpPr>
            <p:cNvPr id="103428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white">
            <a:xfrm>
              <a:off x="836" y="1908"/>
              <a:ext cx="105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rgbClr val="00B050"/>
                  </a:solidFill>
                </a:rPr>
                <a:t>Коррекция</a:t>
              </a:r>
              <a:endParaRPr lang="en-US" sz="2000" b="1" dirty="0">
                <a:solidFill>
                  <a:srgbClr val="00B050"/>
                </a:solidFill>
                <a:latin typeface="Verdana" pitchFamily="34" charset="0"/>
              </a:endParaRPr>
            </a:p>
          </p:txBody>
        </p:sp>
        <p:sp>
          <p:nvSpPr>
            <p:cNvPr id="103435" name="Text Box 11"/>
            <p:cNvSpPr txBox="1">
              <a:spLocks noChangeArrowheads="1"/>
            </p:cNvSpPr>
            <p:nvPr/>
          </p:nvSpPr>
          <p:spPr bwMode="white">
            <a:xfrm flipV="1">
              <a:off x="2362" y="1445"/>
              <a:ext cx="158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3436" name="Text Box 12"/>
            <p:cNvSpPr txBox="1">
              <a:spLocks noChangeArrowheads="1"/>
            </p:cNvSpPr>
            <p:nvPr/>
          </p:nvSpPr>
          <p:spPr bwMode="white">
            <a:xfrm>
              <a:off x="4306" y="1792"/>
              <a:ext cx="86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white">
            <a:xfrm>
              <a:off x="3452" y="2660"/>
              <a:ext cx="17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rgbClr val="EAEAEA"/>
                </a:solidFill>
                <a:latin typeface="Verdana" pitchFamily="34" charset="0"/>
              </a:endParaRPr>
            </a:p>
          </p:txBody>
        </p:sp>
        <p:sp>
          <p:nvSpPr>
            <p:cNvPr id="103438" name="Text Box 14"/>
            <p:cNvSpPr txBox="1">
              <a:spLocks noChangeArrowheads="1"/>
            </p:cNvSpPr>
            <p:nvPr/>
          </p:nvSpPr>
          <p:spPr bwMode="white">
            <a:xfrm>
              <a:off x="2562" y="2486"/>
              <a:ext cx="997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000" b="1" dirty="0" smtClean="0">
                  <a:solidFill>
                    <a:srgbClr val="0070C0"/>
                  </a:solidFill>
                  <a:latin typeface="Verdana" pitchFamily="34" charset="0"/>
                </a:rPr>
                <a:t>Развитие</a:t>
              </a:r>
              <a:endParaRPr lang="en-US" sz="2000" b="1" dirty="0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black">
            <a:xfrm flipV="1">
              <a:off x="2099" y="1503"/>
              <a:ext cx="1638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3441" name="AutoShape 17"/>
            <p:cNvCxnSpPr>
              <a:cxnSpLocks noChangeShapeType="1"/>
            </p:cNvCxnSpPr>
            <p:nvPr/>
          </p:nvCxnSpPr>
          <p:spPr bwMode="black">
            <a:xfrm flipH="1">
              <a:off x="1039" y="1641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960" y="1450"/>
              <a:ext cx="129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400" b="1" dirty="0" smtClean="0">
                  <a:latin typeface="Verdana" pitchFamily="34" charset="0"/>
                </a:rPr>
                <a:t>направления</a:t>
              </a:r>
              <a:endParaRPr lang="en-US" sz="2400" b="1" dirty="0">
                <a:latin typeface="Verdana" pitchFamily="34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black">
            <a:xfrm flipH="1">
              <a:off x="1530" y="1652"/>
              <a:ext cx="569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black">
            <a:xfrm>
              <a:off x="2170" y="1681"/>
              <a:ext cx="1638" cy="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black">
            <a:xfrm flipH="1" flipV="1">
              <a:off x="2135" y="1648"/>
              <a:ext cx="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black">
            <a:xfrm>
              <a:off x="2135" y="1652"/>
              <a:ext cx="391" cy="8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796136" y="836712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Диагностика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ФОТО САДА\светлячок фото\ЮЛЯ\SAM_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000" y="1124744"/>
            <a:ext cx="38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 САДА\радуга\Ариша\20161103_162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40000" y="3332896"/>
            <a:ext cx="38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ФОТО САДА\неделя психологии\отНАДИ\фото сайт\SAM_4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3466285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 flipH="1">
            <a:off x="6228184" y="3501008"/>
            <a:ext cx="2915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Профилактика</a:t>
            </a:r>
          </a:p>
        </p:txBody>
      </p:sp>
      <p:pic>
        <p:nvPicPr>
          <p:cNvPr id="2054" name="Picture 6" descr="D:\ФОТО САДА\фото\SAM_1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33056"/>
            <a:ext cx="3347864" cy="237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10" y="764529"/>
            <a:ext cx="9144610" cy="4908489"/>
            <a:chOff x="835" y="1416"/>
            <a:chExt cx="4521" cy="1972"/>
          </a:xfrm>
        </p:grpSpPr>
        <p:sp>
          <p:nvSpPr>
            <p:cNvPr id="103428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5" name="Text Box 11"/>
            <p:cNvSpPr txBox="1">
              <a:spLocks noChangeArrowheads="1"/>
            </p:cNvSpPr>
            <p:nvPr/>
          </p:nvSpPr>
          <p:spPr bwMode="white">
            <a:xfrm flipV="1">
              <a:off x="2362" y="1445"/>
              <a:ext cx="158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3436" name="Text Box 12"/>
            <p:cNvSpPr txBox="1">
              <a:spLocks noChangeArrowheads="1"/>
            </p:cNvSpPr>
            <p:nvPr/>
          </p:nvSpPr>
          <p:spPr bwMode="white">
            <a:xfrm>
              <a:off x="4306" y="1792"/>
              <a:ext cx="86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black">
            <a:xfrm>
              <a:off x="2099" y="1652"/>
              <a:ext cx="1104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3441" name="AutoShape 17"/>
            <p:cNvCxnSpPr>
              <a:cxnSpLocks noChangeShapeType="1"/>
            </p:cNvCxnSpPr>
            <p:nvPr/>
          </p:nvCxnSpPr>
          <p:spPr bwMode="black">
            <a:xfrm flipH="1">
              <a:off x="1039" y="1641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960" y="1416"/>
              <a:ext cx="129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400" b="1" dirty="0" smtClean="0">
                  <a:latin typeface="Verdana" pitchFamily="34" charset="0"/>
                </a:rPr>
                <a:t>направления</a:t>
              </a:r>
              <a:endParaRPr lang="en-US" sz="2400" b="1" dirty="0">
                <a:latin typeface="Verdana" pitchFamily="34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black">
            <a:xfrm flipH="1">
              <a:off x="1921" y="1652"/>
              <a:ext cx="178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black">
            <a:xfrm>
              <a:off x="2135" y="1652"/>
              <a:ext cx="174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black">
            <a:xfrm flipH="1" flipV="1">
              <a:off x="2135" y="1623"/>
              <a:ext cx="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black">
            <a:xfrm>
              <a:off x="2135" y="1681"/>
              <a:ext cx="711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white">
            <a:xfrm>
              <a:off x="3879" y="2400"/>
              <a:ext cx="147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B050"/>
                  </a:solidFill>
                </a:rPr>
                <a:t>Спец - я информация на родительских собраниях</a:t>
              </a:r>
              <a:endParaRPr lang="en-US" b="1" dirty="0">
                <a:solidFill>
                  <a:srgbClr val="00B050"/>
                </a:solidFill>
                <a:latin typeface="Verdana" pitchFamily="34" charset="0"/>
              </a:endParaRPr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white">
            <a:xfrm>
              <a:off x="835" y="1561"/>
              <a:ext cx="142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dirty="0" smtClean="0">
                  <a:solidFill>
                    <a:srgbClr val="C00000"/>
                  </a:solidFill>
                </a:rPr>
                <a:t>Коррекция (снятие мышечного напряжения</a:t>
              </a:r>
              <a:endParaRPr lang="en-US" b="1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black">
            <a:xfrm flipH="1">
              <a:off x="2028" y="1676"/>
              <a:ext cx="107" cy="1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572000" y="83671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>Диагностика эмоционального состояния 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D:\ФОТО САДА\родители\SAM_4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737517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Тюменцева\неделя психологии\неделя психологии фото\SAM_4853.JPG"/>
          <p:cNvPicPr>
            <a:picLocks noChangeAspect="1" noChangeArrowheads="1"/>
          </p:cNvPicPr>
          <p:nvPr/>
        </p:nvPicPr>
        <p:blipFill>
          <a:blip r:embed="rId3" cstate="print"/>
          <a:srcRect t="23529"/>
          <a:stretch>
            <a:fillRect/>
          </a:stretch>
        </p:blipFill>
        <p:spPr bwMode="auto">
          <a:xfrm>
            <a:off x="4935237" y="1124744"/>
            <a:ext cx="420876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ФОТО САДА\23.02.17\SAM_4761.JPG"/>
          <p:cNvPicPr>
            <a:picLocks noChangeAspect="1" noChangeArrowheads="1"/>
          </p:cNvPicPr>
          <p:nvPr/>
        </p:nvPicPr>
        <p:blipFill>
          <a:blip r:embed="rId4" cstate="print"/>
          <a:srcRect l="48755"/>
          <a:stretch>
            <a:fillRect/>
          </a:stretch>
        </p:blipFill>
        <p:spPr bwMode="auto">
          <a:xfrm>
            <a:off x="6876256" y="4158000"/>
            <a:ext cx="2459747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491418" y="3429000"/>
            <a:ext cx="295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Профилактика конфликтного поведения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3077" name="Picture 5" descr="D:\ФОТО САДА\МО 30.11.16\SAM_4492.JPG"/>
          <p:cNvPicPr>
            <a:picLocks noChangeAspect="1" noChangeArrowheads="1"/>
          </p:cNvPicPr>
          <p:nvPr/>
        </p:nvPicPr>
        <p:blipFill>
          <a:blip r:embed="rId5" cstate="print"/>
          <a:srcRect l="19016" t="13738" r="8088"/>
          <a:stretch>
            <a:fillRect/>
          </a:stretch>
        </p:blipFill>
        <p:spPr bwMode="auto">
          <a:xfrm>
            <a:off x="3491880" y="4221088"/>
            <a:ext cx="35153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ФОТО САДА\я\SAM_4198.JPG"/>
          <p:cNvPicPr>
            <a:picLocks noChangeAspect="1" noChangeArrowheads="1"/>
          </p:cNvPicPr>
          <p:nvPr/>
        </p:nvPicPr>
        <p:blipFill>
          <a:blip r:embed="rId6" cstate="print"/>
          <a:srcRect r="4364"/>
          <a:stretch>
            <a:fillRect/>
          </a:stretch>
        </p:blipFill>
        <p:spPr bwMode="auto">
          <a:xfrm>
            <a:off x="0" y="4266000"/>
            <a:ext cx="3609859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0" y="4293096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Школа «</a:t>
            </a:r>
            <a:r>
              <a:rPr lang="ru-RU" b="1" dirty="0" err="1" smtClean="0">
                <a:solidFill>
                  <a:srgbClr val="7030A0"/>
                </a:solidFill>
                <a:latin typeface="Verdana" pitchFamily="34" charset="0"/>
              </a:rPr>
              <a:t>Родительствования</a:t>
            </a:r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»</a:t>
            </a:r>
            <a:endParaRPr lang="en-US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Работа с педагогами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410" y="836712"/>
            <a:ext cx="8964590" cy="4836305"/>
            <a:chOff x="924" y="1445"/>
            <a:chExt cx="4432" cy="1943"/>
          </a:xfrm>
        </p:grpSpPr>
        <p:sp>
          <p:nvSpPr>
            <p:cNvPr id="103428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white">
            <a:xfrm>
              <a:off x="924" y="1648"/>
              <a:ext cx="133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dirty="0" smtClean="0">
                  <a:solidFill>
                    <a:srgbClr val="C00000"/>
                  </a:solidFill>
                </a:rPr>
                <a:t>Помощь молодым специалистам</a:t>
              </a:r>
              <a:endParaRPr lang="en-US" b="1" dirty="0">
                <a:solidFill>
                  <a:srgbClr val="C00000"/>
                </a:solidFill>
                <a:latin typeface="Verdana" pitchFamily="34" charset="0"/>
              </a:endParaRPr>
            </a:p>
          </p:txBody>
        </p:sp>
        <p:sp>
          <p:nvSpPr>
            <p:cNvPr id="103435" name="Text Box 11"/>
            <p:cNvSpPr txBox="1">
              <a:spLocks noChangeArrowheads="1"/>
            </p:cNvSpPr>
            <p:nvPr/>
          </p:nvSpPr>
          <p:spPr bwMode="white">
            <a:xfrm flipV="1">
              <a:off x="2362" y="1445"/>
              <a:ext cx="158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3436" name="Text Box 12"/>
            <p:cNvSpPr txBox="1">
              <a:spLocks noChangeArrowheads="1"/>
            </p:cNvSpPr>
            <p:nvPr/>
          </p:nvSpPr>
          <p:spPr bwMode="white">
            <a:xfrm>
              <a:off x="4306" y="1792"/>
              <a:ext cx="86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640" y="2400"/>
              <a:ext cx="14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black">
            <a:xfrm>
              <a:off x="2099" y="1652"/>
              <a:ext cx="1104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3441" name="AutoShape 17"/>
            <p:cNvCxnSpPr>
              <a:cxnSpLocks noChangeShapeType="1"/>
            </p:cNvCxnSpPr>
            <p:nvPr/>
          </p:nvCxnSpPr>
          <p:spPr bwMode="black">
            <a:xfrm flipH="1">
              <a:off x="1039" y="1641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960" y="1450"/>
              <a:ext cx="129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ru-RU" sz="2400" b="1" dirty="0" smtClean="0">
                  <a:latin typeface="Verdana" pitchFamily="34" charset="0"/>
                </a:rPr>
                <a:t>направления</a:t>
              </a:r>
              <a:endParaRPr lang="en-US" sz="2400" b="1" dirty="0">
                <a:latin typeface="Verdana" pitchFamily="34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black">
            <a:xfrm flipH="1">
              <a:off x="1921" y="1652"/>
              <a:ext cx="178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black">
            <a:xfrm>
              <a:off x="2135" y="1652"/>
              <a:ext cx="1459" cy="1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black">
            <a:xfrm flipH="1" flipV="1">
              <a:off x="2135" y="1623"/>
              <a:ext cx="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black">
            <a:xfrm>
              <a:off x="2135" y="1681"/>
              <a:ext cx="142" cy="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white">
            <a:xfrm>
              <a:off x="3380" y="2718"/>
              <a:ext cx="197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err="1" smtClean="0">
                  <a:solidFill>
                    <a:srgbClr val="00B050"/>
                  </a:solidFill>
                </a:rPr>
                <a:t>Креативные</a:t>
              </a:r>
              <a:r>
                <a:rPr lang="ru-RU" b="1" dirty="0" smtClean="0">
                  <a:solidFill>
                    <a:srgbClr val="00B050"/>
                  </a:solidFill>
                </a:rPr>
                <a:t> педсоветы</a:t>
              </a:r>
              <a:endParaRPr lang="en-US" b="1" dirty="0">
                <a:solidFill>
                  <a:srgbClr val="00B050"/>
                </a:solidFill>
                <a:latin typeface="Verdana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724128" y="836712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Диагностика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психологического здоровья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ФОТО САДА\неделя психологии 2017\SAM_4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8000"/>
            <a:ext cx="38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О САДА\неделя психологии 2017\SAM_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000" y="1484784"/>
            <a:ext cx="4416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683568" y="400506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itchFamily="34" charset="0"/>
              </a:rPr>
              <a:t>Профилактика эмоционального выгорания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2052" name="Picture 4" descr="D:\ФОТО САДА\новый год2017\SAM_4596.JPG"/>
          <p:cNvPicPr>
            <a:picLocks noChangeAspect="1" noChangeArrowheads="1"/>
          </p:cNvPicPr>
          <p:nvPr/>
        </p:nvPicPr>
        <p:blipFill>
          <a:blip r:embed="rId4" cstate="print"/>
          <a:srcRect l="7882" t="14494"/>
          <a:stretch>
            <a:fillRect/>
          </a:stretch>
        </p:blipFill>
        <p:spPr bwMode="auto">
          <a:xfrm>
            <a:off x="4662279" y="4518000"/>
            <a:ext cx="4481721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ФОТО САДА\я\SAM_4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38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1691680" y="2996952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Благодарю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563563"/>
          </a:xfrm>
        </p:spPr>
        <p:txBody>
          <a:bodyPr/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Мое кредо</a:t>
            </a:r>
            <a:endParaRPr lang="ru-RU" sz="5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D:\Тюменцева на сайт\о себе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2223" cy="69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908721"/>
            <a:ext cx="56886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/>
                </a:solidFill>
              </a:rPr>
              <a:t>    </a:t>
            </a:r>
            <a:r>
              <a:rPr lang="ru-RU" sz="4400" b="1" dirty="0" smtClean="0">
                <a:solidFill>
                  <a:schemeClr val="accent4"/>
                </a:solidFill>
              </a:rPr>
              <a:t>«</a:t>
            </a:r>
            <a:r>
              <a:rPr lang="ru-RU" sz="4400" b="1" dirty="0" smtClean="0">
                <a:solidFill>
                  <a:schemeClr val="accent4"/>
                </a:solidFill>
              </a:rPr>
              <a:t>Горжусь профессией своей</a:t>
            </a:r>
          </a:p>
          <a:p>
            <a:pPr algn="l"/>
            <a:r>
              <a:rPr lang="ru-RU" sz="4400" b="1" dirty="0" smtClean="0">
                <a:solidFill>
                  <a:schemeClr val="accent4"/>
                </a:solidFill>
              </a:rPr>
              <a:t> </a:t>
            </a:r>
            <a:r>
              <a:rPr lang="ru-RU" sz="4400" b="1" dirty="0" smtClean="0">
                <a:solidFill>
                  <a:schemeClr val="accent4"/>
                </a:solidFill>
              </a:rPr>
              <a:t>За </a:t>
            </a:r>
            <a:r>
              <a:rPr lang="ru-RU" sz="4400" b="1" dirty="0" smtClean="0">
                <a:solidFill>
                  <a:schemeClr val="accent4"/>
                </a:solidFill>
              </a:rPr>
              <a:t>то, что душу человека </a:t>
            </a:r>
            <a:r>
              <a:rPr lang="ru-RU" sz="4400" b="1" dirty="0" smtClean="0">
                <a:solidFill>
                  <a:schemeClr val="accent4"/>
                </a:solidFill>
              </a:rPr>
              <a:t>согреваю </a:t>
            </a:r>
            <a:endParaRPr lang="ru-RU" sz="4400" b="1" dirty="0" smtClean="0">
              <a:solidFill>
                <a:schemeClr val="accent4"/>
              </a:solidFill>
            </a:endParaRPr>
          </a:p>
          <a:p>
            <a:pPr algn="l"/>
            <a:r>
              <a:rPr lang="ru-RU" sz="4400" b="1" dirty="0" smtClean="0">
                <a:solidFill>
                  <a:schemeClr val="accent4"/>
                </a:solidFill>
              </a:rPr>
              <a:t>  За то, что я могу понять детей</a:t>
            </a:r>
            <a:r>
              <a:rPr lang="ru-RU" sz="4400" b="1" dirty="0" smtClean="0">
                <a:solidFill>
                  <a:schemeClr val="accent4"/>
                </a:solidFill>
              </a:rPr>
              <a:t>.  </a:t>
            </a:r>
            <a:r>
              <a:rPr lang="ru-RU" sz="4400" b="1" dirty="0" smtClean="0">
                <a:solidFill>
                  <a:schemeClr val="accent4"/>
                </a:solidFill>
              </a:rPr>
              <a:t>И детство вместе с ними </a:t>
            </a:r>
            <a:r>
              <a:rPr lang="ru-RU" sz="4400" b="1" dirty="0" smtClean="0">
                <a:solidFill>
                  <a:schemeClr val="accent4"/>
                </a:solidFill>
              </a:rPr>
              <a:t>проживаю!»</a:t>
            </a:r>
            <a:endParaRPr lang="ru-RU" sz="4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Мой девиз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презентации и доклады выступлений\ФЕНИКС\народная мудрость\IMG1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752" b="3035"/>
          <a:stretch>
            <a:fillRect/>
          </a:stretch>
        </p:blipFill>
        <p:spPr bwMode="auto">
          <a:xfrm>
            <a:off x="395536" y="882000"/>
            <a:ext cx="8496944" cy="59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324528" cy="311299"/>
          </a:xfrm>
        </p:spPr>
        <p:txBody>
          <a:bodyPr/>
          <a:lstStyle/>
          <a:p>
            <a:pPr algn="ctr"/>
            <a:r>
              <a:rPr lang="ru-RU" sz="3600" b="1" dirty="0" smtClean="0"/>
              <a:t>О своем профессиональном пути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/>
          </a:p>
        </p:txBody>
      </p:sp>
      <p:pic>
        <p:nvPicPr>
          <p:cNvPr id="3074" name="Picture 2" descr="D:\Тюменцева на сайт\о себе\повышение квалифик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4000" y="2058000"/>
            <a:ext cx="6144000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620688"/>
            <a:ext cx="6336703" cy="62373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r>
              <a:rPr lang="ru-RU" b="1" dirty="0" smtClean="0"/>
              <a:t>Образование:</a:t>
            </a:r>
            <a:r>
              <a:rPr lang="ru-RU" dirty="0" smtClean="0"/>
              <a:t>«Сибирская Академия Права  Экономики и Управления», факультет психологии. </a:t>
            </a:r>
          </a:p>
          <a:p>
            <a:r>
              <a:rPr lang="ru-RU" b="1" dirty="0" smtClean="0"/>
              <a:t>Специальность</a:t>
            </a:r>
            <a:r>
              <a:rPr lang="ru-RU" dirty="0" smtClean="0"/>
              <a:t>: психолог,  преподаватель психологии в 2010 г.</a:t>
            </a:r>
            <a:endParaRPr lang="ru-RU" sz="2000" dirty="0" smtClean="0"/>
          </a:p>
          <a:p>
            <a:r>
              <a:rPr lang="ru-RU" b="1" dirty="0" smtClean="0"/>
              <a:t>Стаж работы: </a:t>
            </a:r>
            <a:r>
              <a:rPr lang="ru-RU" dirty="0" smtClean="0"/>
              <a:t>в МДБОУ №97 в должности педагог-психолог с 2011г. </a:t>
            </a:r>
            <a:endParaRPr lang="ru-RU" sz="2000" dirty="0" smtClean="0"/>
          </a:p>
          <a:p>
            <a:r>
              <a:rPr lang="ru-RU" b="1" dirty="0" smtClean="0"/>
              <a:t>Квалификация: </a:t>
            </a:r>
            <a:r>
              <a:rPr lang="ru-RU" dirty="0" smtClean="0"/>
              <a:t>I категория</a:t>
            </a:r>
            <a:endParaRPr lang="en-US" sz="29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/>
          <a:lstStyle/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auto">
          <a:xfrm rot="5400000">
            <a:off x="6353944" y="1215008"/>
            <a:ext cx="2448272" cy="31318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0" y="1484784"/>
            <a:ext cx="2483768" cy="403244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0" y="764704"/>
            <a:ext cx="2627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</a:rPr>
              <a:t>С детьми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2711" name="Freeform 7"/>
          <p:cNvSpPr>
            <a:spLocks/>
          </p:cNvSpPr>
          <p:nvPr/>
        </p:nvSpPr>
        <p:spPr bwMode="gray">
          <a:xfrm>
            <a:off x="2555776" y="206084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2195736" y="0"/>
            <a:ext cx="4320480" cy="2204864"/>
            <a:chOff x="1997" y="1314"/>
            <a:chExt cx="1889" cy="1009"/>
          </a:xfrm>
        </p:grpSpPr>
        <p:grpSp>
          <p:nvGrpSpPr>
            <p:cNvPr id="7271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228184" y="908720"/>
            <a:ext cx="2915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ru-RU" sz="3200" dirty="0" smtClean="0">
                <a:solidFill>
                  <a:srgbClr val="000000"/>
                </a:solidFill>
              </a:rPr>
              <a:t>  С взрослыми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1506" name="Picture 2" descr="D:\ФОТО САДА\родители\SAM_4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740487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D:\ФОТО САДА\звездочка\SAM_4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483768" cy="399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411760" y="40466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Взаимодействие</a:t>
            </a:r>
            <a:endParaRPr lang="ru-RU" sz="3200" b="1" dirty="0"/>
          </a:p>
        </p:txBody>
      </p:sp>
      <p:sp>
        <p:nvSpPr>
          <p:cNvPr id="25" name="Freeform 9"/>
          <p:cNvSpPr>
            <a:spLocks/>
          </p:cNvSpPr>
          <p:nvPr/>
        </p:nvSpPr>
        <p:spPr bwMode="gray">
          <a:xfrm flipH="1">
            <a:off x="4283968" y="2708920"/>
            <a:ext cx="504056" cy="129614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8" name="Picture 4" descr="D:\ФОТО САДА\неделя психологии\отНАДИ\фото сайт\SAM_4818.JPG"/>
          <p:cNvPicPr>
            <a:picLocks noChangeAspect="1" noChangeArrowheads="1"/>
          </p:cNvPicPr>
          <p:nvPr/>
        </p:nvPicPr>
        <p:blipFill>
          <a:blip r:embed="rId4" cstate="print"/>
          <a:srcRect r="18442"/>
          <a:stretch>
            <a:fillRect/>
          </a:stretch>
        </p:blipFill>
        <p:spPr bwMode="auto">
          <a:xfrm>
            <a:off x="6012160" y="1844824"/>
            <a:ext cx="313184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Freeform 9"/>
          <p:cNvSpPr>
            <a:spLocks/>
          </p:cNvSpPr>
          <p:nvPr/>
        </p:nvSpPr>
        <p:spPr bwMode="gray">
          <a:xfrm flipH="1">
            <a:off x="5292079" y="2132857"/>
            <a:ext cx="1152128" cy="79208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 rot="5400000">
            <a:off x="3239852" y="3465004"/>
            <a:ext cx="2664296" cy="374441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54868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Авторские разработки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938637" y="1399083"/>
            <a:ext cx="5877274" cy="5040561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dirty="0" smtClean="0"/>
              <a:t> </a:t>
            </a:r>
          </a:p>
          <a:p>
            <a:endParaRPr lang="ru-RU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программы</a:t>
            </a:r>
          </a:p>
          <a:p>
            <a:r>
              <a:rPr lang="ru-RU" sz="2800" b="1" dirty="0" smtClean="0"/>
              <a:t>коррекционно-развивающие</a:t>
            </a:r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1763688" y="5099050"/>
            <a:ext cx="738031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Публикация информационных материалов в сети «Интернет»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317750" y="4271963"/>
            <a:ext cx="628669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«Школа </a:t>
            </a:r>
            <a:r>
              <a:rPr lang="ru-RU" b="1" dirty="0" err="1" smtClean="0">
                <a:solidFill>
                  <a:schemeClr val="tx2"/>
                </a:solidFill>
              </a:rPr>
              <a:t>родительствования</a:t>
            </a:r>
            <a:r>
              <a:rPr lang="ru-RU" b="1" dirty="0" smtClean="0">
                <a:solidFill>
                  <a:schemeClr val="tx2"/>
                </a:solidFill>
              </a:rPr>
              <a:t>» в технике </a:t>
            </a:r>
            <a:r>
              <a:rPr lang="ru-RU" b="1" dirty="0" err="1" smtClean="0">
                <a:solidFill>
                  <a:schemeClr val="tx2"/>
                </a:solidFill>
              </a:rPr>
              <a:t>шеринга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438400" y="3459163"/>
            <a:ext cx="6705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«Творческая мастерская» мастер-классы для педагогов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2286000" y="2590800"/>
            <a:ext cx="653447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«Ползунки» тренинг для детей логопедической группы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765300" y="1820863"/>
            <a:ext cx="6983164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«Мой малыш идет в детский сад» семинар для родителей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707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7073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10081120" cy="468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«Мой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малыш идет в детсад»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программа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адаптации вновь поступивших детей и родителей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5930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Краткий план: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знакомить  ребенка с детским садом и правилами жизни в нём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Частая заболеваемость детей.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Адаптация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микрофлоре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Продолжительность адаптации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происходит с психикой и с организмом ребёнка в период адаптации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Направления работа педагога-психолога в период адаптации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малышей.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страхи, связанные с этим периодом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Экскурсия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саду.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Ознакомление с режимными моментами и меню 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468544" cy="14401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Ползунки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тренинг для детей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комбинированной направленности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6325"/>
            <a:ext cx="9144000" cy="57816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Направленность тренинга: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Игры на развитие крупной моторики;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навыков общения у детей;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действовать сообща;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Разрядка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напряжения в группе;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Снижение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тревожности и повышение уровня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безопасности;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воображения;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Самораскрытие через творческий процесс;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Выражение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своих чувств через пластику, жесты, пантомимику.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Творческая мастерская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мастер-классы для педагогов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</a:p>
          <a:p>
            <a:r>
              <a:rPr lang="ru-RU" dirty="0" smtClean="0"/>
              <a:t>Помочь выявить направления творческого потенциала педагога;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Повысить профессиональную компетентность;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Способствовать повышению самооценки;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Снять мышечное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напряжение;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Активизировать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мыслительно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поисковую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деятельность;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Обмениваться опытом;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Получать заряд позитивных эмоций.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шая самопрезентацияЯ И МОЯ ПРОФЕССИЯ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Лучшая самопрезентацияЯ И МОЯ ПРОФЕССИЯ</Template>
  <TotalTime>500</TotalTime>
  <Words>488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Лучшая самопрезентацияЯ И МОЯ ПРОФЕССИЯ</vt:lpstr>
      <vt:lpstr>Image</vt:lpstr>
      <vt:lpstr>              Муниципальное бюджетное дошкольное общеобразовательное учреждение комбинированной направленности №97  г. Иркутска         </vt:lpstr>
      <vt:lpstr>Мое кредо</vt:lpstr>
      <vt:lpstr>Мой девиз</vt:lpstr>
      <vt:lpstr>О своем профессиональном пути  </vt:lpstr>
      <vt:lpstr>Слайд 5</vt:lpstr>
      <vt:lpstr>Авторские разработки</vt:lpstr>
      <vt:lpstr> «Мой малыш идет в детсад»  программа адаптации вновь поступивших детей и родителей </vt:lpstr>
      <vt:lpstr>  «Ползунки»  тренинг для детей группы комбинированной направленности </vt:lpstr>
      <vt:lpstr> «Творческая мастерская»  мастер-классы для педагогов </vt:lpstr>
      <vt:lpstr> «Школа родительствования» в технике шеринга </vt:lpstr>
      <vt:lpstr>Публикация информационных материалов в сети «Интернет» </vt:lpstr>
      <vt:lpstr> Работа с детьми</vt:lpstr>
      <vt:lpstr> Работа с родителями</vt:lpstr>
      <vt:lpstr> Работа с педагогами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профессия</dc:title>
  <dc:creator>Admin</dc:creator>
  <cp:lastModifiedBy>Admin</cp:lastModifiedBy>
  <cp:revision>191</cp:revision>
  <dcterms:created xsi:type="dcterms:W3CDTF">2017-06-07T02:03:59Z</dcterms:created>
  <dcterms:modified xsi:type="dcterms:W3CDTF">2017-06-08T04:17:24Z</dcterms:modified>
</cp:coreProperties>
</file>