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1" r:id="rId3"/>
    <p:sldId id="258" r:id="rId4"/>
    <p:sldId id="262" r:id="rId5"/>
    <p:sldId id="263" r:id="rId6"/>
    <p:sldId id="264" r:id="rId7"/>
    <p:sldId id="265" r:id="rId8"/>
    <p:sldId id="266" r:id="rId9"/>
    <p:sldId id="267" r:id="rId10"/>
    <p:sldId id="268" r:id="rId11"/>
    <p:sldId id="269" r:id="rId12"/>
    <p:sldId id="270" r:id="rId13"/>
  </p:sldIdLst>
  <p:sldSz cx="9144000" cy="6858000" type="screen4x3"/>
  <p:notesSz cx="6858000" cy="9144000"/>
  <p:defaultTextStyle>
    <a:defPPr>
      <a:defRPr lang="ru-RU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33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107" d="100"/>
          <a:sy n="107" d="100"/>
        </p:scale>
        <p:origin x="-1098" y="-16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10" Type="http://schemas.openxmlformats.org/officeDocument/2006/relationships/image" Target="../media/image9.png"/><Relationship Id="rId4" Type="http://schemas.openxmlformats.org/officeDocument/2006/relationships/image" Target="../media/image3.jpeg"/><Relationship Id="rId9" Type="http://schemas.openxmlformats.org/officeDocument/2006/relationships/image" Target="../media/image8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4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6" descr="lovelyanimals016.gif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72225" y="4941888"/>
            <a:ext cx="1914525" cy="12969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Рисунок 7" descr="12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3438" y="1817688"/>
            <a:ext cx="4824412" cy="50403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Рисунок 8" descr="school21062.jpg"/>
          <p:cNvPicPr>
            <a:picLocks noChangeAspect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825" y="4162425"/>
            <a:ext cx="1811338" cy="2695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Рисунок 9" descr="lovelyanimals014.gif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6775" y="4760913"/>
            <a:ext cx="2365375" cy="191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Рисунок 10" descr="26.gif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00788" y="2781300"/>
            <a:ext cx="1076325" cy="1247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Рисунок 11" descr="0_93dc6_762b015b_XL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32363" y="5805488"/>
            <a:ext cx="4427537" cy="1250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Рисунок 12" descr="0_93dc6_762b015b_XL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4075" y="5805488"/>
            <a:ext cx="4427538" cy="1250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Рисунок 13" descr="0_93dc6_762b015b_XL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80975" y="5805488"/>
            <a:ext cx="4429125" cy="1250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Рисунок 14" descr="lovelyanimals087.gif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79838" y="5300663"/>
            <a:ext cx="1373187" cy="15573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Рисунок 15" descr="lovelyanimals086.gif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1588" y="4724400"/>
            <a:ext cx="1522412" cy="2133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AutoShape 4" descr="http://allforchildren.ru/pictures/sun2/sun087.png"/>
          <p:cNvSpPr>
            <a:spLocks noChangeAspect="1" noChangeArrowheads="1"/>
          </p:cNvSpPr>
          <p:nvPr/>
        </p:nvSpPr>
        <p:spPr bwMode="auto">
          <a:xfrm>
            <a:off x="63500" y="-136525"/>
            <a:ext cx="304800" cy="304800"/>
          </a:xfrm>
          <a:prstGeom prst="rect">
            <a:avLst/>
          </a:prstGeom>
          <a:noFill/>
        </p:spPr>
        <p:txBody>
          <a:bodyPr/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endParaRPr lang="ru-RU">
              <a:latin typeface="+mn-lt"/>
              <a:cs typeface="+mn-cs"/>
            </a:endParaRPr>
          </a:p>
        </p:txBody>
      </p:sp>
      <p:pic>
        <p:nvPicPr>
          <p:cNvPr id="13" name="Рисунок 17" descr="sun087.png"/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62763" y="-106363"/>
            <a:ext cx="2359025" cy="24050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3AC3CDC-2726-4DB1-AA43-483A3F402B3F}" type="datetimeFigureOut">
              <a:rPr lang="ru-RU"/>
              <a:pPr>
                <a:defRPr/>
              </a:pPr>
              <a:t>08.06.2017</a:t>
            </a:fld>
            <a:endParaRPr lang="ru-RU"/>
          </a:p>
        </p:txBody>
      </p:sp>
      <p:sp>
        <p:nvSpPr>
          <p:cNvPr id="1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1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4BCCEC3-DC88-4B60-91BF-21B3D7F98342}" type="slidenum">
              <a:rPr lang="ru-RU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60167081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6" descr="ej11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16688" y="4076700"/>
            <a:ext cx="2924175" cy="2925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Рисунок 7" descr="lovelyanimals087.gi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084763"/>
            <a:ext cx="1563688" cy="1773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853C3BA-183A-4F7B-A0CA-71CEB97CC4F1}" type="datetimeFigureOut">
              <a:rPr lang="ru-RU"/>
              <a:pPr>
                <a:defRPr/>
              </a:pPr>
              <a:t>08.06.2017</a:t>
            </a:fld>
            <a:endParaRPr lang="ru-RU"/>
          </a:p>
        </p:txBody>
      </p:sp>
      <p:sp>
        <p:nvSpPr>
          <p:cNvPr id="7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8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106862C-2DFE-4899-99A0-48B9EECF0CF8}" type="slidenum">
              <a:rPr lang="ru-RU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8529485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6" descr="ej14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80975" y="3860800"/>
            <a:ext cx="2398713" cy="299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Рисунок 7" descr="lovelyanimals087.gi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80313" y="5084763"/>
            <a:ext cx="1563687" cy="1773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D2BFD38-D6B1-4E0E-86B2-993D33616D57}" type="datetimeFigureOut">
              <a:rPr lang="ru-RU"/>
              <a:pPr>
                <a:defRPr/>
              </a:pPr>
              <a:t>08.06.2017</a:t>
            </a:fld>
            <a:endParaRPr lang="ru-RU"/>
          </a:p>
        </p:txBody>
      </p:sp>
      <p:sp>
        <p:nvSpPr>
          <p:cNvPr id="5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0CE94A5-7760-48E7-98A8-DEB00A596A67}" type="slidenum">
              <a:rPr lang="ru-RU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88381255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6" descr="ej08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19925" y="4076700"/>
            <a:ext cx="2392363" cy="2781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Рисунок 7" descr="lovelyanimals087.gi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084763"/>
            <a:ext cx="1563688" cy="1773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5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934872E-9102-4F60-A7D1-1DC8CF667503}" type="datetimeFigureOut">
              <a:rPr lang="ru-RU"/>
              <a:pPr>
                <a:defRPr/>
              </a:pPr>
              <a:t>08.06.2017</a:t>
            </a:fld>
            <a:endParaRPr lang="ru-RU"/>
          </a:p>
        </p:txBody>
      </p:sp>
      <p:sp>
        <p:nvSpPr>
          <p:cNvPr id="6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C1762E9-9243-4ACB-BDAB-28874258389F}" type="slidenum">
              <a:rPr lang="ru-RU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8247654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1">
                <a:tint val="66000"/>
                <a:satMod val="160000"/>
              </a:schemeClr>
            </a:gs>
            <a:gs pos="50000">
              <a:schemeClr val="accent5">
                <a:lumMod val="20000"/>
                <a:lumOff val="80000"/>
              </a:schemeClr>
            </a:gs>
            <a:gs pos="100000">
              <a:schemeClr val="bg1">
                <a:lumMod val="90000"/>
              </a:schemeClr>
            </a:gs>
          </a:gsLst>
          <a:path path="circle">
            <a:fillToRect l="100000" b="100000"/>
          </a:path>
          <a:tileRect t="-100000" r="-10000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Заголовок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заголовка</a:t>
            </a:r>
          </a:p>
        </p:txBody>
      </p:sp>
      <p:sp>
        <p:nvSpPr>
          <p:cNvPr id="1027" name="Текст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fld id="{4FD8B70D-17CA-4DC6-8CA2-C6D2059314B4}" type="datetimeFigureOut">
              <a:rPr lang="ru-RU"/>
              <a:pPr>
                <a:defRPr/>
              </a:pPr>
              <a:t>08.06.2017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F89"/>
                </a:solidFill>
                <a:latin typeface="Times New Roman" panose="02020603050405020304" pitchFamily="18" charset="0"/>
              </a:defRPr>
            </a:lvl1pPr>
          </a:lstStyle>
          <a:p>
            <a:fld id="{48E92989-75FA-4FF3-9EFA-B0DCF26582DD}" type="slidenum">
              <a:rPr lang="ru-RU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8" r:id="rId1"/>
    <p:sldLayoutId id="2147483669" r:id="rId2"/>
    <p:sldLayoutId id="2147483670" r:id="rId3"/>
    <p:sldLayoutId id="2147483671" r:id="rId4"/>
  </p:sldLayoutIdLst>
  <p:txStyles>
    <p:titleStyle>
      <a:lvl1pPr algn="ctr" rtl="0" eaLnBrk="1" fontAlgn="base" hangingPunct="1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itchFamily="34" charset="0"/>
        </a:defRPr>
      </a:lvl2pPr>
      <a:lvl3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itchFamily="34" charset="0"/>
        </a:defRPr>
      </a:lvl3pPr>
      <a:lvl4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itchFamily="34" charset="0"/>
        </a:defRPr>
      </a:lvl4pPr>
      <a:lvl5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itchFamily="34" charset="0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itchFamily="34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itchFamily="34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itchFamily="34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itchFamily="34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2286000" y="2413338"/>
            <a:ext cx="4572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 lvl="7"/>
            <a:r>
              <a:rPr lang="ru-RU" dirty="0" smtClean="0">
                <a:solidFill>
                  <a:srgbClr val="003300"/>
                </a:solidFill>
                <a:latin typeface="Times New Roman"/>
                <a:ea typeface="Times New Roman"/>
                <a:cs typeface="Times New Roman"/>
              </a:rPr>
              <a:t>младший </a:t>
            </a:r>
            <a:r>
              <a:rPr lang="ru-RU" dirty="0" err="1" smtClean="0">
                <a:solidFill>
                  <a:srgbClr val="003300"/>
                </a:solidFill>
                <a:latin typeface="Times New Roman"/>
                <a:ea typeface="Times New Roman"/>
                <a:cs typeface="Times New Roman"/>
              </a:rPr>
              <a:t>возр</a:t>
            </a:r>
            <a:r>
              <a:rPr lang="ru-RU" dirty="0" smtClean="0">
                <a:solidFill>
                  <a:srgbClr val="003300"/>
                </a:solidFill>
                <a:latin typeface="Times New Roman"/>
                <a:ea typeface="Times New Roman"/>
                <a:cs typeface="Times New Roman"/>
              </a:rPr>
              <a:t>-т</a:t>
            </a:r>
            <a:endParaRPr lang="ru-RU" sz="1600" dirty="0">
              <a:solidFill>
                <a:srgbClr val="003300"/>
              </a:solidFill>
              <a:latin typeface="Calibri"/>
              <a:ea typeface="Calibri"/>
              <a:cs typeface="Times New Roman"/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539552" y="1052736"/>
            <a:ext cx="4572000" cy="3539430"/>
          </a:xfrm>
          <a:prstGeom prst="rect">
            <a:avLst/>
          </a:prstGeom>
        </p:spPr>
        <p:txBody>
          <a:bodyPr>
            <a:spAutoFit/>
          </a:bodyPr>
          <a:lstStyle/>
          <a:p>
            <a:pPr lvl="0" algn="ctr">
              <a:spcAft>
                <a:spcPts val="0"/>
              </a:spcAft>
            </a:pPr>
            <a:r>
              <a:rPr lang="ru-RU" sz="2800" dirty="0">
                <a:solidFill>
                  <a:schemeClr val="accent5"/>
                </a:solidFill>
                <a:latin typeface="Comic Sans MS" pitchFamily="66" charset="0"/>
                <a:ea typeface="Times New Roman"/>
                <a:cs typeface="Times New Roman"/>
              </a:rPr>
              <a:t>«Взаимодействие педагогов и родителей в период адаптации малышей к детскому саду</a:t>
            </a:r>
            <a:r>
              <a:rPr lang="ru-RU" sz="2800" dirty="0" smtClean="0">
                <a:solidFill>
                  <a:schemeClr val="accent5"/>
                </a:solidFill>
                <a:latin typeface="Comic Sans MS" pitchFamily="66" charset="0"/>
                <a:ea typeface="Times New Roman"/>
                <a:cs typeface="Times New Roman"/>
              </a:rPr>
              <a:t>»</a:t>
            </a:r>
          </a:p>
          <a:p>
            <a:pPr lvl="0" algn="ctr">
              <a:spcAft>
                <a:spcPts val="0"/>
              </a:spcAft>
            </a:pPr>
            <a:r>
              <a:rPr lang="ru-RU" sz="1400" dirty="0" smtClean="0">
                <a:solidFill>
                  <a:schemeClr val="accent5"/>
                </a:solidFill>
                <a:latin typeface="Comic Sans MS" pitchFamily="66" charset="0"/>
                <a:ea typeface="Times New Roman"/>
                <a:cs typeface="Times New Roman"/>
              </a:rPr>
              <a:t>(консультация для воспитателей)</a:t>
            </a:r>
          </a:p>
          <a:p>
            <a:pPr lvl="0" algn="ctr">
              <a:spcAft>
                <a:spcPts val="0"/>
              </a:spcAft>
            </a:pPr>
            <a:endParaRPr lang="ru-RU" sz="2800" dirty="0">
              <a:solidFill>
                <a:schemeClr val="accent5"/>
              </a:solidFill>
              <a:effectLst/>
              <a:latin typeface="Comic Sans MS" pitchFamily="66" charset="0"/>
              <a:ea typeface="Calibri"/>
              <a:cs typeface="Times New Roman"/>
            </a:endParaRPr>
          </a:p>
          <a:p>
            <a:pPr lvl="0" algn="ctr">
              <a:spcAft>
                <a:spcPts val="0"/>
              </a:spcAft>
            </a:pPr>
            <a:r>
              <a:rPr lang="ru-RU" sz="1400" dirty="0" smtClean="0">
                <a:solidFill>
                  <a:schemeClr val="accent5"/>
                </a:solidFill>
                <a:latin typeface="Comic Sans MS" pitchFamily="66" charset="0"/>
                <a:ea typeface="Calibri"/>
                <a:cs typeface="Times New Roman"/>
              </a:rPr>
              <a:t>Подготовила педагог-психолог</a:t>
            </a:r>
          </a:p>
          <a:p>
            <a:pPr lvl="0" algn="ctr">
              <a:spcAft>
                <a:spcPts val="0"/>
              </a:spcAft>
            </a:pPr>
            <a:r>
              <a:rPr lang="ru-RU" sz="1400" dirty="0" smtClean="0">
                <a:solidFill>
                  <a:schemeClr val="accent5"/>
                </a:solidFill>
                <a:effectLst/>
                <a:latin typeface="Comic Sans MS" pitchFamily="66" charset="0"/>
                <a:ea typeface="Calibri"/>
                <a:cs typeface="Times New Roman"/>
              </a:rPr>
              <a:t>МБУ ДО 120»Сказочный» корп. 2</a:t>
            </a:r>
          </a:p>
          <a:p>
            <a:pPr lvl="0" algn="ctr">
              <a:spcAft>
                <a:spcPts val="0"/>
              </a:spcAft>
            </a:pPr>
            <a:r>
              <a:rPr lang="ru-RU" sz="1400" dirty="0" err="1" smtClean="0">
                <a:solidFill>
                  <a:schemeClr val="accent5"/>
                </a:solidFill>
                <a:latin typeface="Comic Sans MS" pitchFamily="66" charset="0"/>
                <a:ea typeface="Calibri"/>
                <a:cs typeface="Times New Roman"/>
              </a:rPr>
              <a:t>Чебуренкова</a:t>
            </a:r>
            <a:r>
              <a:rPr lang="ru-RU" sz="1400" dirty="0" smtClean="0">
                <a:solidFill>
                  <a:schemeClr val="accent5"/>
                </a:solidFill>
                <a:latin typeface="Comic Sans MS" pitchFamily="66" charset="0"/>
                <a:ea typeface="Calibri"/>
                <a:cs typeface="Times New Roman"/>
              </a:rPr>
              <a:t> Татьяна Владимировна</a:t>
            </a:r>
            <a:endParaRPr lang="ru-RU" sz="1400" dirty="0">
              <a:solidFill>
                <a:schemeClr val="accent5"/>
              </a:solidFill>
              <a:effectLst/>
              <a:latin typeface="Comic Sans MS" pitchFamily="66" charset="0"/>
              <a:ea typeface="Calibri"/>
              <a:cs typeface="Times New Roman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ru-RU" sz="2800" dirty="0">
                <a:solidFill>
                  <a:schemeClr val="accent5"/>
                </a:solidFill>
                <a:latin typeface="Comic Sans MS" pitchFamily="66" charset="0"/>
              </a:rPr>
              <a:t> Для успешной адаптации ребёнка к условиям дошкольного учреждения необходимо сформировать у него положительную установку на детский сад , положительное отношение к нему. Это зависит, прежде всего , от воспитателей , от их умения и желания создавать атмосферу тепла , доброты, внимания в группе. Поэтому организация адаптационного периода начинается задолго </a:t>
            </a:r>
            <a: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  <a:t>до прихода ребенка в группу</a:t>
            </a:r>
            <a:endParaRPr lang="ru-RU" sz="2800" dirty="0">
              <a:solidFill>
                <a:schemeClr val="accent5"/>
              </a:solidFill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709280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395288" y="692150"/>
            <a:ext cx="8424862" cy="3970318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  <a:t>Период </a:t>
            </a:r>
            <a:r>
              <a:rPr lang="ru-RU" sz="2800" dirty="0">
                <a:solidFill>
                  <a:schemeClr val="accent5"/>
                </a:solidFill>
                <a:latin typeface="Comic Sans MS" pitchFamily="66" charset="0"/>
              </a:rPr>
              <a:t>адаптации – тяжелое время для малыша</a:t>
            </a:r>
            <a: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  <a:t>.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ru-RU" sz="2800" dirty="0" smtClean="0">
              <a:solidFill>
                <a:schemeClr val="accent5"/>
              </a:solidFill>
              <a:latin typeface="Comic Sans MS" pitchFamily="66" charset="0"/>
            </a:endParaRP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sz="2800" dirty="0">
                <a:latin typeface="Comic Sans MS" pitchFamily="66" charset="0"/>
              </a:rPr>
              <a:t>Но в это время тяжело не только детям , но и их родителям </a:t>
            </a:r>
            <a:r>
              <a:rPr lang="ru-RU" sz="2800" dirty="0" smtClean="0">
                <a:latin typeface="Comic Sans MS" pitchFamily="66" charset="0"/>
              </a:rPr>
              <a:t>.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ru-RU" sz="2800" dirty="0" smtClean="0">
              <a:latin typeface="Comic Sans MS" pitchFamily="66" charset="0"/>
            </a:endParaRP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sz="2800" dirty="0" smtClean="0">
                <a:latin typeface="Comic Sans MS" pitchFamily="66" charset="0"/>
              </a:rPr>
              <a:t>Поэтому </a:t>
            </a:r>
            <a:r>
              <a:rPr lang="ru-RU" sz="2800" dirty="0">
                <a:latin typeface="Comic Sans MS" pitchFamily="66" charset="0"/>
              </a:rPr>
              <a:t>очень важна совместная работа воспитателя с родителями.</a:t>
            </a:r>
            <a:endParaRPr lang="ru-RU" sz="2800" b="1" dirty="0">
              <a:solidFill>
                <a:schemeClr val="accent5"/>
              </a:solidFill>
              <a:latin typeface="Comic Sans MS" pitchFamily="66" charset="0"/>
              <a:cs typeface="+mn-cs"/>
            </a:endParaRP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ru-RU" sz="2800" b="1" dirty="0">
              <a:solidFill>
                <a:schemeClr val="accent5"/>
              </a:solidFill>
              <a:latin typeface="Comic Sans MS" pitchFamily="66" charset="0"/>
              <a:cs typeface="+mn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l"/>
            <a: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  <a:t/>
            </a:r>
            <a:b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</a:br>
            <a:r>
              <a:rPr lang="ru-RU" sz="2800" dirty="0">
                <a:solidFill>
                  <a:schemeClr val="accent5"/>
                </a:solidFill>
                <a:latin typeface="Comic Sans MS" pitchFamily="66" charset="0"/>
              </a:rPr>
              <a:t/>
            </a:r>
            <a:br>
              <a:rPr lang="ru-RU" sz="2800" dirty="0">
                <a:solidFill>
                  <a:schemeClr val="accent5"/>
                </a:solidFill>
                <a:latin typeface="Comic Sans MS" pitchFamily="66" charset="0"/>
              </a:rPr>
            </a:br>
            <a: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  <a:t/>
            </a:r>
            <a:b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</a:br>
            <a:r>
              <a:rPr lang="ru-RU" sz="2800" dirty="0">
                <a:solidFill>
                  <a:schemeClr val="accent5"/>
                </a:solidFill>
                <a:latin typeface="Comic Sans MS" pitchFamily="66" charset="0"/>
              </a:rPr>
              <a:t/>
            </a:r>
            <a:br>
              <a:rPr lang="ru-RU" sz="2800" dirty="0">
                <a:solidFill>
                  <a:schemeClr val="accent5"/>
                </a:solidFill>
                <a:latin typeface="Comic Sans MS" pitchFamily="66" charset="0"/>
              </a:rPr>
            </a:br>
            <a: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  <a:t/>
            </a:r>
            <a:b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</a:br>
            <a:r>
              <a:rPr lang="ru-RU" sz="2800" dirty="0">
                <a:solidFill>
                  <a:schemeClr val="accent5"/>
                </a:solidFill>
                <a:latin typeface="Comic Sans MS" pitchFamily="66" charset="0"/>
              </a:rPr>
              <a:t/>
            </a:r>
            <a:br>
              <a:rPr lang="ru-RU" sz="2800" dirty="0">
                <a:solidFill>
                  <a:schemeClr val="accent5"/>
                </a:solidFill>
                <a:latin typeface="Comic Sans MS" pitchFamily="66" charset="0"/>
              </a:rPr>
            </a:br>
            <a: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  <a:t/>
            </a:r>
            <a:b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</a:br>
            <a: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  <a:t>Задачами </a:t>
            </a:r>
            <a:r>
              <a:rPr lang="ru-RU" sz="2800" dirty="0">
                <a:solidFill>
                  <a:schemeClr val="accent5"/>
                </a:solidFill>
                <a:latin typeface="Comic Sans MS" pitchFamily="66" charset="0"/>
              </a:rPr>
              <a:t>этой работы являются следующие параметры</a:t>
            </a:r>
            <a: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  <a:t>:</a:t>
            </a:r>
            <a:b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</a:br>
            <a:r>
              <a:rPr lang="ru-RU" sz="2800" dirty="0">
                <a:solidFill>
                  <a:schemeClr val="accent5"/>
                </a:solidFill>
                <a:latin typeface="Comic Sans MS" pitchFamily="66" charset="0"/>
              </a:rPr>
              <a:t/>
            </a:r>
            <a:br>
              <a:rPr lang="ru-RU" sz="2800" dirty="0">
                <a:solidFill>
                  <a:schemeClr val="accent5"/>
                </a:solidFill>
                <a:latin typeface="Comic Sans MS" pitchFamily="66" charset="0"/>
              </a:rPr>
            </a:br>
            <a: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  <a:t/>
            </a:r>
            <a:br>
              <a:rPr lang="ru-RU" sz="2800" dirty="0" smtClean="0">
                <a:solidFill>
                  <a:schemeClr val="accent5"/>
                </a:solidFill>
                <a:latin typeface="Comic Sans MS" pitchFamily="66" charset="0"/>
              </a:rPr>
            </a:br>
            <a:r>
              <a:rPr lang="ru-RU" sz="1600" dirty="0">
                <a:latin typeface="Comic Sans MS" pitchFamily="66" charset="0"/>
              </a:rPr>
              <a:t>1.Выработать единый стиль воспитания и общения с ребёнком в ДОУ и семье</a:t>
            </a:r>
            <a:r>
              <a:rPr lang="ru-RU" sz="1600" dirty="0" smtClean="0">
                <a:latin typeface="Comic Sans MS" pitchFamily="66" charset="0"/>
              </a:rPr>
              <a:t>.</a:t>
            </a:r>
            <a:br>
              <a:rPr lang="ru-RU" sz="1600" dirty="0" smtClean="0">
                <a:latin typeface="Comic Sans MS" pitchFamily="66" charset="0"/>
              </a:rPr>
            </a:br>
            <a:r>
              <a:rPr lang="ru-RU" sz="1600" dirty="0">
                <a:latin typeface="Comic Sans MS" pitchFamily="66" charset="0"/>
              </a:rPr>
              <a:t/>
            </a:r>
            <a:br>
              <a:rPr lang="ru-RU" sz="1600" dirty="0">
                <a:latin typeface="Comic Sans MS" pitchFamily="66" charset="0"/>
              </a:rPr>
            </a:br>
            <a:r>
              <a:rPr lang="ru-RU" sz="1600" dirty="0">
                <a:latin typeface="Comic Sans MS" pitchFamily="66" charset="0"/>
              </a:rPr>
              <a:t>2.Оказать квалифицированную консультацию и практическую помощь родителям по проблемам воспитания и развития ребёнка</a:t>
            </a:r>
            <a:r>
              <a:rPr lang="ru-RU" sz="1600" dirty="0" smtClean="0">
                <a:latin typeface="Comic Sans MS" pitchFamily="66" charset="0"/>
              </a:rPr>
              <a:t>.</a:t>
            </a:r>
            <a:br>
              <a:rPr lang="ru-RU" sz="1600" dirty="0" smtClean="0">
                <a:latin typeface="Comic Sans MS" pitchFamily="66" charset="0"/>
              </a:rPr>
            </a:br>
            <a:r>
              <a:rPr lang="ru-RU" sz="1600" dirty="0">
                <a:latin typeface="Comic Sans MS" pitchFamily="66" charset="0"/>
              </a:rPr>
              <a:t/>
            </a:r>
            <a:br>
              <a:rPr lang="ru-RU" sz="1600" dirty="0">
                <a:latin typeface="Comic Sans MS" pitchFamily="66" charset="0"/>
              </a:rPr>
            </a:br>
            <a:r>
              <a:rPr lang="ru-RU" sz="1600" dirty="0">
                <a:latin typeface="Comic Sans MS" pitchFamily="66" charset="0"/>
              </a:rPr>
              <a:t>3.Сформировать у ребёнка чувство защищенности и внутренней свободы, доверия к окружающему миру</a:t>
            </a:r>
            <a:r>
              <a:rPr lang="ru-RU" sz="1600" dirty="0" smtClean="0">
                <a:latin typeface="Comic Sans MS" pitchFamily="66" charset="0"/>
              </a:rPr>
              <a:t>.</a:t>
            </a:r>
            <a:br>
              <a:rPr lang="ru-RU" sz="1600" dirty="0" smtClean="0">
                <a:latin typeface="Comic Sans MS" pitchFamily="66" charset="0"/>
              </a:rPr>
            </a:br>
            <a:r>
              <a:rPr lang="ru-RU" sz="1600" dirty="0">
                <a:latin typeface="Comic Sans MS" pitchFamily="66" charset="0"/>
              </a:rPr>
              <a:t/>
            </a:r>
            <a:br>
              <a:rPr lang="ru-RU" sz="1600" dirty="0">
                <a:latin typeface="Comic Sans MS" pitchFamily="66" charset="0"/>
              </a:rPr>
            </a:br>
            <a:r>
              <a:rPr lang="ru-RU" sz="1600" dirty="0">
                <a:latin typeface="Comic Sans MS" pitchFamily="66" charset="0"/>
              </a:rPr>
              <a:t>4.Активировать и обогатить воспитательные умения родителей, поддерживать их уверенность в собственных педагогических возможностях</a:t>
            </a:r>
            <a:r>
              <a:rPr lang="ru-RU" sz="2800" dirty="0">
                <a:latin typeface="Comic Sans MS" pitchFamily="66" charset="0"/>
              </a:rPr>
              <a:t>.</a:t>
            </a:r>
            <a:endParaRPr lang="ru-RU" sz="2800" dirty="0">
              <a:solidFill>
                <a:schemeClr val="accent5"/>
              </a:solidFill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3029632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>
                <a:solidFill>
                  <a:schemeClr val="accent5"/>
                </a:solidFill>
                <a:latin typeface="Comic Sans MS" pitchFamily="66" charset="0"/>
              </a:rPr>
              <a:t>Три группы детей</a:t>
            </a:r>
            <a:endParaRPr lang="ru-RU" dirty="0">
              <a:solidFill>
                <a:schemeClr val="accent5"/>
              </a:solidFill>
              <a:latin typeface="Comic Sans MS" pitchFamily="66" charset="0"/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>
                <a:latin typeface="Comic Sans MS" pitchFamily="66" charset="0"/>
              </a:rPr>
              <a:t>тяжелый вид адаптации</a:t>
            </a:r>
            <a:r>
              <a:rPr lang="ru-RU" sz="2400" dirty="0"/>
              <a:t> </a:t>
            </a:r>
            <a:r>
              <a:rPr lang="ru-RU" sz="1800" dirty="0"/>
              <a:t>— </a:t>
            </a:r>
            <a:r>
              <a:rPr lang="ru-RU" sz="1800" dirty="0">
                <a:latin typeface="Comic Sans MS" pitchFamily="66" charset="0"/>
              </a:rPr>
              <a:t>на фоне смены обстановки у детей происходит нервный срыв, возникают простудные заболевания. Ребенок не идет ни с кем на контакт, находясь в саду, не может выбрать игрушку для игры, выглядит встревоженным. Никак не реагирует на замечания или поощрения воспитателей, либо пугается внимания к нему. В данной ситуации очень важно, чтобы родители влияли на малыша дома, рассказывали больше хорошего о жизни в саду и были терпеливыми. Также не стоит пренебрегать советами специалиста (детского психолога), для того чтобы быстрее адаптировать крошку в детском саду.</a:t>
            </a:r>
            <a:r>
              <a:rPr lang="ru-RU" dirty="0">
                <a:latin typeface="Comic Sans MS" pitchFamily="66" charset="0"/>
              </a:rPr>
              <a:t/>
            </a:r>
            <a:br>
              <a:rPr lang="ru-RU" dirty="0">
                <a:latin typeface="Comic Sans MS" pitchFamily="66" charset="0"/>
              </a:rPr>
            </a:br>
            <a:endParaRPr lang="ru-RU" dirty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0802252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457200" y="1196752"/>
            <a:ext cx="8229600" cy="4929411"/>
          </a:xfrm>
        </p:spPr>
        <p:txBody>
          <a:bodyPr/>
          <a:lstStyle/>
          <a:p>
            <a:r>
              <a:rPr lang="ru-RU" sz="2400" b="1" dirty="0" smtClean="0">
                <a:latin typeface="Comic Sans MS" pitchFamily="66" charset="0"/>
              </a:rPr>
              <a:t>Средний вид </a:t>
            </a:r>
            <a:r>
              <a:rPr lang="ru-RU" sz="2400" b="1" dirty="0">
                <a:latin typeface="Comic Sans MS" pitchFamily="66" charset="0"/>
              </a:rPr>
              <a:t>адаптации </a:t>
            </a:r>
            <a:r>
              <a:rPr lang="ru-RU" sz="1800" dirty="0"/>
              <a:t>— </a:t>
            </a:r>
            <a:r>
              <a:rPr lang="ru-RU" sz="1800" dirty="0">
                <a:latin typeface="Comic Sans MS" pitchFamily="66" charset="0"/>
              </a:rPr>
              <a:t>в эту группу входят дети, которые реагируют на перемены частыми простудными заболеваниями. Врач может помочь снизить частоту заболеваний, назначив корректирующие мероприятия, тем самым снизив степень заболеваемости ребенка и обеспечив ему благоприятную адаптации в детском саду и в будущем, когда наступит время идти в школу. Ребенок охотно идет на контакт, играет в разные игры, общается как с воспитателями, так и с детьми, адекватно реагирует на критику и похвалу, может, как соблюдать, так и нарушать нормы социального поведения и правила. Как правило, средний тип адаптации в детском саду длиться около месяца. В течение этого времени ребенок может заболеть, но без особых осложнений.</a:t>
            </a:r>
            <a:r>
              <a:rPr lang="ru-RU" sz="1800" dirty="0"/>
              <a:t/>
            </a:r>
            <a:br>
              <a:rPr lang="ru-RU" sz="1800" dirty="0"/>
            </a:b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79255353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sz="2400" b="1" dirty="0">
                <a:latin typeface="Comic Sans MS" pitchFamily="66" charset="0"/>
              </a:rPr>
              <a:t>Легкий вид адаптации </a:t>
            </a:r>
            <a:r>
              <a:rPr lang="ru-RU" sz="1800" dirty="0">
                <a:latin typeface="Comic Sans MS" pitchFamily="66" charset="0"/>
              </a:rPr>
              <a:t>— самая благополучная группа детей, для которых новые изменения не несут потерь и даже вызывают положительные эмоции. По времени такая адаптация занимает 3-4 недели. Изменения в поведении поддаются коррекции, малыш ведет себя адекватно и практически не болеет. Ребеночек спокойно посещает группу, идет на контакт с окружающими, по своей инициативе вступает в игры, может сам обращаться с просьбами о помощи, сам себя занимает, придумывает игры (например, кормит куклу, играет посудой, строит из кубиков дом). Ребеночек спокойно соблюдает правила поведения, позитивно воспринимает похвалу и замечания, дружелюбен с </a:t>
            </a:r>
            <a:r>
              <a:rPr lang="ru-RU" sz="1800" dirty="0" smtClean="0">
                <a:latin typeface="Comic Sans MS" pitchFamily="66" charset="0"/>
              </a:rPr>
              <a:t>другими детьми.</a:t>
            </a:r>
            <a:r>
              <a:rPr lang="ru-RU" sz="1800" dirty="0">
                <a:latin typeface="Comic Sans MS" pitchFamily="66" charset="0"/>
              </a:rPr>
              <a:t/>
            </a:r>
            <a:br>
              <a:rPr lang="ru-RU" sz="1800" dirty="0">
                <a:latin typeface="Comic Sans MS" pitchFamily="66" charset="0"/>
              </a:rPr>
            </a:br>
            <a:endParaRPr lang="ru-RU" sz="1800" dirty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3327822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l"/>
            <a:r>
              <a:rPr lang="ru-RU" u="sng" dirty="0" smtClean="0">
                <a:solidFill>
                  <a:schemeClr val="accent5"/>
                </a:solidFill>
                <a:latin typeface="Comic Sans MS" pitchFamily="66" charset="0"/>
              </a:rPr>
              <a:t/>
            </a:r>
            <a:br>
              <a:rPr lang="ru-RU" u="sng" dirty="0" smtClean="0">
                <a:solidFill>
                  <a:schemeClr val="accent5"/>
                </a:solidFill>
                <a:latin typeface="Comic Sans MS" pitchFamily="66" charset="0"/>
              </a:rPr>
            </a:br>
            <a:r>
              <a:rPr lang="ru-RU" u="sng" dirty="0" smtClean="0">
                <a:solidFill>
                  <a:schemeClr val="accent5"/>
                </a:solidFill>
                <a:latin typeface="Comic Sans MS" pitchFamily="66" charset="0"/>
              </a:rPr>
              <a:t>Три </a:t>
            </a:r>
            <a:r>
              <a:rPr lang="ru-RU" u="sng" dirty="0">
                <a:solidFill>
                  <a:schemeClr val="accent5"/>
                </a:solidFill>
                <a:latin typeface="Comic Sans MS" pitchFamily="66" charset="0"/>
              </a:rPr>
              <a:t>фазы адаптационного </a:t>
            </a:r>
            <a:r>
              <a:rPr lang="ru-RU" u="sng" dirty="0" smtClean="0">
                <a:solidFill>
                  <a:schemeClr val="accent5"/>
                </a:solidFill>
                <a:latin typeface="Comic Sans MS" pitchFamily="66" charset="0"/>
              </a:rPr>
              <a:t>процесса:</a:t>
            </a:r>
            <a:br>
              <a:rPr lang="ru-RU" u="sng" dirty="0" smtClean="0">
                <a:solidFill>
                  <a:schemeClr val="accent5"/>
                </a:solidFill>
                <a:latin typeface="Comic Sans MS" pitchFamily="66" charset="0"/>
              </a:rPr>
            </a:br>
            <a:endParaRPr lang="ru-RU" dirty="0">
              <a:solidFill>
                <a:schemeClr val="accent5"/>
              </a:solidFill>
              <a:latin typeface="Comic Sans MS" pitchFamily="66" charset="0"/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611560" y="1772816"/>
            <a:ext cx="7056784" cy="37856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AutoNum type="arabicParenR"/>
            </a:pPr>
            <a:r>
              <a:rPr lang="ru-RU" sz="1600" dirty="0" smtClean="0">
                <a:latin typeface="Comic Sans MS" pitchFamily="66" charset="0"/>
              </a:rPr>
              <a:t>острая </a:t>
            </a:r>
            <a:r>
              <a:rPr lang="ru-RU" sz="1600" dirty="0">
                <a:latin typeface="Comic Sans MS" pitchFamily="66" charset="0"/>
              </a:rPr>
              <a:t>фаза, которая сопровождается разнообразными колебаниями в соматическом состоянии и психическом статусе, что приводит к снижению веса, частым респираторным заболеваниям, нарушению сна, снижению аппетита, регрессу в речевом развитии</a:t>
            </a:r>
            <a:r>
              <a:rPr lang="ru-RU" sz="1600" dirty="0" smtClean="0">
                <a:latin typeface="Comic Sans MS" pitchFamily="66" charset="0"/>
              </a:rPr>
              <a:t>;</a:t>
            </a:r>
          </a:p>
          <a:p>
            <a:pPr marL="342900" indent="-342900">
              <a:buAutoNum type="arabicParenR"/>
            </a:pPr>
            <a:endParaRPr lang="ru-RU" sz="1600" dirty="0">
              <a:latin typeface="Comic Sans MS" pitchFamily="66" charset="0"/>
            </a:endParaRPr>
          </a:p>
          <a:p>
            <a:r>
              <a:rPr lang="ru-RU" sz="1600" dirty="0">
                <a:latin typeface="Comic Sans MS" pitchFamily="66" charset="0"/>
              </a:rPr>
              <a:t>2) подострая фаза характеризуется адекватным поведением ребенка, то есть все сдвиги уменьшаются и регистрируются лишь по отдельным параметрам на фоне замедленного темпа развития, особенно психического, по сравнению со средними возрастными нормами</a:t>
            </a:r>
            <a:r>
              <a:rPr lang="ru-RU" sz="1600" dirty="0" smtClean="0">
                <a:latin typeface="Comic Sans MS" pitchFamily="66" charset="0"/>
              </a:rPr>
              <a:t>;</a:t>
            </a:r>
          </a:p>
          <a:p>
            <a:endParaRPr lang="ru-RU" sz="1600" dirty="0">
              <a:latin typeface="Comic Sans MS" pitchFamily="66" charset="0"/>
            </a:endParaRPr>
          </a:p>
          <a:p>
            <a:r>
              <a:rPr lang="ru-RU" sz="1600" dirty="0">
                <a:latin typeface="Comic Sans MS" pitchFamily="66" charset="0"/>
              </a:rPr>
              <a:t>3) фаза компенсации характеризуется убыстрением темпа развития, в результате дети к концу учебного года преодолевают указанную выше задержку темпов развития.</a:t>
            </a:r>
          </a:p>
        </p:txBody>
      </p:sp>
    </p:spTree>
    <p:extLst>
      <p:ext uri="{BB962C8B-B14F-4D97-AF65-F5344CB8AC3E}">
        <p14:creationId xmlns:p14="http://schemas.microsoft.com/office/powerpoint/2010/main" val="390409851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1601478" y="2420888"/>
            <a:ext cx="5941049" cy="107721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spcAft>
                <a:spcPts val="0"/>
              </a:spcAft>
            </a:pPr>
            <a:r>
              <a:rPr lang="ru-RU" sz="3200" dirty="0" smtClean="0">
                <a:solidFill>
                  <a:schemeClr val="accent5"/>
                </a:solidFill>
                <a:latin typeface="Comic Sans MS" pitchFamily="66" charset="0"/>
                <a:ea typeface="Calibri"/>
                <a:cs typeface="Times New Roman"/>
              </a:rPr>
              <a:t>Формы работы </a:t>
            </a:r>
            <a:r>
              <a:rPr lang="ru-RU" sz="3200" dirty="0">
                <a:solidFill>
                  <a:schemeClr val="accent5"/>
                </a:solidFill>
                <a:latin typeface="Comic Sans MS" pitchFamily="66" charset="0"/>
                <a:ea typeface="Calibri"/>
                <a:cs typeface="Times New Roman"/>
              </a:rPr>
              <a:t>с </a:t>
            </a:r>
            <a:r>
              <a:rPr lang="ru-RU" sz="3200" dirty="0" smtClean="0">
                <a:solidFill>
                  <a:schemeClr val="accent5"/>
                </a:solidFill>
                <a:latin typeface="Comic Sans MS" pitchFamily="66" charset="0"/>
                <a:ea typeface="Calibri"/>
                <a:cs typeface="Times New Roman"/>
              </a:rPr>
              <a:t>родителями</a:t>
            </a:r>
          </a:p>
          <a:p>
            <a:pPr algn="ctr">
              <a:spcAft>
                <a:spcPts val="0"/>
              </a:spcAft>
            </a:pPr>
            <a:r>
              <a:rPr lang="ru-RU" sz="3200" dirty="0" smtClean="0">
                <a:solidFill>
                  <a:schemeClr val="accent5"/>
                </a:solidFill>
                <a:latin typeface="Comic Sans MS" pitchFamily="66" charset="0"/>
                <a:ea typeface="Calibri"/>
                <a:cs typeface="Times New Roman"/>
              </a:rPr>
              <a:t> </a:t>
            </a:r>
            <a:r>
              <a:rPr lang="ru-RU" sz="3200" dirty="0">
                <a:solidFill>
                  <a:schemeClr val="accent5"/>
                </a:solidFill>
                <a:latin typeface="Comic Sans MS" pitchFamily="66" charset="0"/>
                <a:ea typeface="Calibri"/>
                <a:cs typeface="Times New Roman"/>
              </a:rPr>
              <a:t>в период адаптации</a:t>
            </a:r>
            <a:endParaRPr lang="ru-RU" sz="3200" dirty="0">
              <a:solidFill>
                <a:schemeClr val="accent5"/>
              </a:solidFill>
              <a:effectLst/>
              <a:latin typeface="Comic Sans MS" pitchFamily="66" charset="0"/>
              <a:ea typeface="Calibri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214423814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lvl="0"/>
            <a:r>
              <a:rPr lang="ru-RU" sz="3200" b="1" dirty="0">
                <a:solidFill>
                  <a:srgbClr val="003300"/>
                </a:solidFill>
                <a:latin typeface="Arial" charset="0"/>
                <a:ea typeface="+mn-ea"/>
                <a:cs typeface="Arial" charset="0"/>
              </a:rPr>
              <a:t/>
            </a:r>
            <a:br>
              <a:rPr lang="ru-RU" sz="3200" b="1" dirty="0">
                <a:solidFill>
                  <a:srgbClr val="003300"/>
                </a:solidFill>
                <a:latin typeface="Arial" charset="0"/>
                <a:ea typeface="+mn-ea"/>
                <a:cs typeface="Arial" charset="0"/>
              </a:rPr>
            </a:br>
            <a:endParaRPr lang="ru-RU" sz="3200" dirty="0"/>
          </a:p>
        </p:txBody>
      </p:sp>
      <p:sp>
        <p:nvSpPr>
          <p:cNvPr id="9" name="Объект 8"/>
          <p:cNvSpPr>
            <a:spLocks noGrp="1"/>
          </p:cNvSpPr>
          <p:nvPr>
            <p:ph idx="1"/>
          </p:nvPr>
        </p:nvSpPr>
        <p:spPr>
          <a:xfrm>
            <a:off x="457200" y="620688"/>
            <a:ext cx="8229600" cy="5505475"/>
          </a:xfrm>
        </p:spPr>
        <p:txBody>
          <a:bodyPr/>
          <a:lstStyle/>
          <a:p>
            <a:pPr marL="0" indent="0">
              <a:buNone/>
            </a:pPr>
            <a:r>
              <a:rPr lang="ru-RU" sz="2000" dirty="0">
                <a:solidFill>
                  <a:srgbClr val="000000"/>
                </a:solidFill>
                <a:latin typeface="Comic Sans MS" pitchFamily="66" charset="0"/>
              </a:rPr>
              <a:t>-беседы;</a:t>
            </a:r>
            <a:br>
              <a:rPr lang="ru-RU" sz="2000" dirty="0">
                <a:solidFill>
                  <a:srgbClr val="000000"/>
                </a:solidFill>
                <a:latin typeface="Comic Sans MS" pitchFamily="66" charset="0"/>
              </a:rPr>
            </a:br>
            <a:r>
              <a:rPr lang="ru-RU" sz="2000" dirty="0">
                <a:solidFill>
                  <a:srgbClr val="000000"/>
                </a:solidFill>
                <a:latin typeface="Comic Sans MS" pitchFamily="66" charset="0"/>
              </a:rPr>
              <a:t>-родительские собрания;</a:t>
            </a:r>
            <a:br>
              <a:rPr lang="ru-RU" sz="2000" dirty="0">
                <a:solidFill>
                  <a:srgbClr val="000000"/>
                </a:solidFill>
                <a:latin typeface="Comic Sans MS" pitchFamily="66" charset="0"/>
              </a:rPr>
            </a:br>
            <a:r>
              <a:rPr lang="ru-RU" sz="2000" dirty="0">
                <a:solidFill>
                  <a:srgbClr val="000000"/>
                </a:solidFill>
                <a:latin typeface="Comic Sans MS" pitchFamily="66" charset="0"/>
              </a:rPr>
              <a:t>-анкетирование;</a:t>
            </a:r>
            <a:br>
              <a:rPr lang="ru-RU" sz="2000" dirty="0">
                <a:solidFill>
                  <a:srgbClr val="000000"/>
                </a:solidFill>
                <a:latin typeface="Comic Sans MS" pitchFamily="66" charset="0"/>
              </a:rPr>
            </a:br>
            <a:r>
              <a:rPr lang="ru-RU" sz="2000" dirty="0">
                <a:solidFill>
                  <a:srgbClr val="000000"/>
                </a:solidFill>
                <a:latin typeface="Comic Sans MS" pitchFamily="66" charset="0"/>
              </a:rPr>
              <a:t>-посещение на дому;</a:t>
            </a:r>
            <a:br>
              <a:rPr lang="ru-RU" sz="2000" dirty="0">
                <a:solidFill>
                  <a:srgbClr val="000000"/>
                </a:solidFill>
                <a:latin typeface="Comic Sans MS" pitchFamily="66" charset="0"/>
              </a:rPr>
            </a:br>
            <a:r>
              <a:rPr lang="ru-RU" sz="2000" dirty="0">
                <a:solidFill>
                  <a:srgbClr val="000000"/>
                </a:solidFill>
                <a:latin typeface="Comic Sans MS" pitchFamily="66" charset="0"/>
              </a:rPr>
              <a:t>-выставки;</a:t>
            </a:r>
            <a:br>
              <a:rPr lang="ru-RU" sz="2000" dirty="0">
                <a:solidFill>
                  <a:srgbClr val="000000"/>
                </a:solidFill>
                <a:latin typeface="Comic Sans MS" pitchFamily="66" charset="0"/>
              </a:rPr>
            </a:br>
            <a:r>
              <a:rPr lang="ru-RU" sz="2000" dirty="0">
                <a:solidFill>
                  <a:srgbClr val="000000"/>
                </a:solidFill>
                <a:latin typeface="Comic Sans MS" pitchFamily="66" charset="0"/>
              </a:rPr>
              <a:t>-папки-передвижки;</a:t>
            </a:r>
            <a:br>
              <a:rPr lang="ru-RU" sz="2000" dirty="0">
                <a:solidFill>
                  <a:srgbClr val="000000"/>
                </a:solidFill>
                <a:latin typeface="Comic Sans MS" pitchFamily="66" charset="0"/>
              </a:rPr>
            </a:br>
            <a:r>
              <a:rPr lang="ru-RU" sz="2000" dirty="0">
                <a:solidFill>
                  <a:srgbClr val="000000"/>
                </a:solidFill>
                <a:latin typeface="Comic Sans MS" pitchFamily="66" charset="0"/>
              </a:rPr>
              <a:t>-наглядные формы педагогической пропаганды;</a:t>
            </a:r>
            <a:br>
              <a:rPr lang="ru-RU" sz="2000" dirty="0">
                <a:solidFill>
                  <a:srgbClr val="000000"/>
                </a:solidFill>
                <a:latin typeface="Comic Sans MS" pitchFamily="66" charset="0"/>
              </a:rPr>
            </a:br>
            <a:r>
              <a:rPr lang="ru-RU" sz="2000" dirty="0">
                <a:solidFill>
                  <a:srgbClr val="000000"/>
                </a:solidFill>
                <a:latin typeface="Comic Sans MS" pitchFamily="66" charset="0"/>
              </a:rPr>
              <a:t>-консультации;</a:t>
            </a:r>
            <a:br>
              <a:rPr lang="ru-RU" sz="2000" dirty="0">
                <a:solidFill>
                  <a:srgbClr val="000000"/>
                </a:solidFill>
                <a:latin typeface="Comic Sans MS" pitchFamily="66" charset="0"/>
              </a:rPr>
            </a:br>
            <a:r>
              <a:rPr lang="ru-RU" sz="2000" dirty="0">
                <a:solidFill>
                  <a:srgbClr val="000000"/>
                </a:solidFill>
                <a:latin typeface="Comic Sans MS" pitchFamily="66" charset="0"/>
              </a:rPr>
              <a:t>-присутствие родителей во время адаптационного периода в группе;</a:t>
            </a:r>
            <a:br>
              <a:rPr lang="ru-RU" sz="2000" dirty="0">
                <a:solidFill>
                  <a:srgbClr val="000000"/>
                </a:solidFill>
                <a:latin typeface="Comic Sans MS" pitchFamily="66" charset="0"/>
              </a:rPr>
            </a:br>
            <a:r>
              <a:rPr lang="ru-RU" sz="2000" dirty="0">
                <a:solidFill>
                  <a:srgbClr val="000000"/>
                </a:solidFill>
                <a:latin typeface="Comic Sans MS" pitchFamily="66" charset="0"/>
              </a:rPr>
              <a:t>-укороченное время пребывание ребёнка в группе во время адаптационного периода;</a:t>
            </a:r>
            <a:br>
              <a:rPr lang="ru-RU" sz="2000" dirty="0">
                <a:solidFill>
                  <a:srgbClr val="000000"/>
                </a:solidFill>
                <a:latin typeface="Comic Sans MS" pitchFamily="66" charset="0"/>
              </a:rPr>
            </a:br>
            <a:r>
              <a:rPr lang="ru-RU" sz="2000" dirty="0">
                <a:solidFill>
                  <a:srgbClr val="000000"/>
                </a:solidFill>
                <a:latin typeface="Comic Sans MS" pitchFamily="66" charset="0"/>
              </a:rPr>
              <a:t>-алгоритмы «Я одеваюсь», «Учимся складывать вещи», « Я умываюсь».</a:t>
            </a:r>
            <a:endParaRPr lang="ru-RU" sz="2000" dirty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104207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1584176"/>
          </a:xfrm>
        </p:spPr>
        <p:txBody>
          <a:bodyPr/>
          <a:lstStyle/>
          <a:p>
            <a:pPr marL="342900" lvl="0" indent="-342900">
              <a:spcBef>
                <a:spcPct val="20000"/>
              </a:spcBef>
            </a:pPr>
            <a:r>
              <a:rPr lang="ru-RU" sz="3200" b="1" dirty="0">
                <a:solidFill>
                  <a:schemeClr val="accent5"/>
                </a:solidFill>
                <a:latin typeface="Comic Sans MS" pitchFamily="66" charset="0"/>
                <a:ea typeface="+mn-ea"/>
                <a:cs typeface="+mn-cs"/>
              </a:rPr>
              <a:t>Анкета для родителей «Детский сад глазами родителей»</a:t>
            </a:r>
            <a:br>
              <a:rPr lang="ru-RU" sz="3200" b="1" dirty="0">
                <a:solidFill>
                  <a:schemeClr val="accent5"/>
                </a:solidFill>
                <a:latin typeface="Comic Sans MS" pitchFamily="66" charset="0"/>
                <a:ea typeface="+mn-ea"/>
                <a:cs typeface="+mn-cs"/>
              </a:rPr>
            </a:br>
            <a:endParaRPr lang="ru-RU" dirty="0">
              <a:solidFill>
                <a:schemeClr val="accent5"/>
              </a:solidFill>
              <a:latin typeface="Comic Sans MS" pitchFamily="66" charset="0"/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ru-RU" u="sng" dirty="0" smtClean="0">
                <a:latin typeface="Comic Sans MS" pitchFamily="66" charset="0"/>
              </a:rPr>
              <a:t>Цель анкеты: </a:t>
            </a:r>
            <a:r>
              <a:rPr lang="ru-RU" dirty="0" smtClean="0">
                <a:latin typeface="Comic Sans MS" pitchFamily="66" charset="0"/>
              </a:rPr>
              <a:t>адаптировать </a:t>
            </a:r>
            <a:r>
              <a:rPr lang="ru-RU" dirty="0">
                <a:latin typeface="Comic Sans MS" pitchFamily="66" charset="0"/>
              </a:rPr>
              <a:t>работу учреждения к потребностям Вашего ребенка. </a:t>
            </a:r>
            <a:endParaRPr lang="ru-RU" dirty="0" smtClean="0">
              <a:latin typeface="Comic Sans MS" pitchFamily="66" charset="0"/>
            </a:endParaRPr>
          </a:p>
          <a:p>
            <a:pPr marL="0" indent="0">
              <a:buNone/>
            </a:pPr>
            <a:r>
              <a:rPr lang="ru-RU" i="1" dirty="0" smtClean="0">
                <a:latin typeface="Comic Sans MS" pitchFamily="66" charset="0"/>
              </a:rPr>
              <a:t>Она </a:t>
            </a:r>
            <a:r>
              <a:rPr lang="ru-RU" i="1" dirty="0">
                <a:latin typeface="Comic Sans MS" pitchFamily="66" charset="0"/>
              </a:rPr>
              <a:t>анонимна, поэтому просим Вас искренне ответить на предложенные вопросы</a:t>
            </a:r>
            <a:r>
              <a:rPr lang="ru-RU" i="1" dirty="0" smtClean="0">
                <a:latin typeface="Comic Sans MS" pitchFamily="66" charset="0"/>
              </a:rPr>
              <a:t>.</a:t>
            </a:r>
            <a:endParaRPr lang="ru-RU" i="1" dirty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6116827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1475656" y="980728"/>
            <a:ext cx="6192688" cy="517064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1. Кто,  по – Вашему, более ответственен за воспитание ребенка- семья или дошкольное образовательное учреждение? </a:t>
            </a:r>
            <a:endParaRPr lang="ru-RU" sz="1100" dirty="0" smtClean="0">
              <a:solidFill>
                <a:srgbClr val="003300"/>
              </a:solidFill>
              <a:latin typeface="Comic Sans MS" pitchFamily="66" charset="0"/>
              <a:cs typeface="+mn-cs"/>
            </a:endParaRP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endParaRPr lang="ru-RU" sz="1100" dirty="0" smtClean="0">
              <a:solidFill>
                <a:srgbClr val="003300"/>
              </a:solidFill>
              <a:latin typeface="Comic Sans MS" pitchFamily="66" charset="0"/>
              <a:cs typeface="+mn-cs"/>
            </a:endParaRP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 smtClean="0">
                <a:solidFill>
                  <a:srgbClr val="003300"/>
                </a:solidFill>
                <a:latin typeface="Comic Sans MS" pitchFamily="66" charset="0"/>
                <a:cs typeface="+mn-cs"/>
              </a:rPr>
              <a:t>2</a:t>
            </a: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. Что бы Вы хотели получить от детского сада</a:t>
            </a:r>
            <a:r>
              <a:rPr lang="ru-RU" sz="1100" dirty="0" smtClean="0">
                <a:solidFill>
                  <a:srgbClr val="003300"/>
                </a:solidFill>
                <a:latin typeface="Comic Sans MS" pitchFamily="66" charset="0"/>
                <a:cs typeface="+mn-cs"/>
              </a:rPr>
              <a:t>?</a:t>
            </a: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endParaRPr lang="ru-RU" sz="1100" dirty="0">
              <a:solidFill>
                <a:srgbClr val="003300"/>
              </a:solidFill>
              <a:latin typeface="Comic Sans MS" pitchFamily="66" charset="0"/>
              <a:cs typeface="+mn-cs"/>
            </a:endParaRP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- Максимально полную информацию о ребенке</a:t>
            </a: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- Педагогические советы по общению с ним</a:t>
            </a: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- Психологические консультации</a:t>
            </a: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- Рекомендации, какую литературу о воспитании ребенка вашего возраста лучше прочитать</a:t>
            </a: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 - Возможность большего общения с родителями других детей</a:t>
            </a: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 - Участвовать в  мероприятиях детского сада </a:t>
            </a: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 - Другое</a:t>
            </a:r>
            <a:r>
              <a:rPr lang="ru-RU" sz="1100" dirty="0" smtClean="0">
                <a:solidFill>
                  <a:srgbClr val="003300"/>
                </a:solidFill>
                <a:latin typeface="Comic Sans MS" pitchFamily="66" charset="0"/>
                <a:cs typeface="+mn-cs"/>
              </a:rPr>
              <a:t>…</a:t>
            </a: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endParaRPr lang="ru-RU" sz="1100" dirty="0">
              <a:solidFill>
                <a:srgbClr val="003300"/>
              </a:solidFill>
              <a:latin typeface="Comic Sans MS" pitchFamily="66" charset="0"/>
              <a:cs typeface="+mn-cs"/>
            </a:endParaRP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3. Какие родительские собрания, встречи, экскурсии Вы предлагаете  провести в этом учебном году? </a:t>
            </a:r>
            <a:endParaRPr lang="ru-RU" sz="1100" dirty="0" smtClean="0">
              <a:solidFill>
                <a:srgbClr val="003300"/>
              </a:solidFill>
              <a:latin typeface="Comic Sans MS" pitchFamily="66" charset="0"/>
              <a:cs typeface="+mn-cs"/>
            </a:endParaRP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endParaRPr lang="ru-RU" sz="1100" dirty="0">
              <a:solidFill>
                <a:srgbClr val="003300"/>
              </a:solidFill>
              <a:latin typeface="Comic Sans MS" pitchFamily="66" charset="0"/>
              <a:cs typeface="+mn-cs"/>
            </a:endParaRP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 smtClean="0">
                <a:solidFill>
                  <a:srgbClr val="003300"/>
                </a:solidFill>
                <a:latin typeface="Comic Sans MS" pitchFamily="66" charset="0"/>
                <a:cs typeface="+mn-cs"/>
              </a:rPr>
              <a:t>4</a:t>
            </a: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. Хотели бы Вы посещать занятия вместе с ребенком? Какие занятия? С какой </a:t>
            </a:r>
            <a:r>
              <a:rPr lang="ru-RU" sz="1100" dirty="0" smtClean="0">
                <a:solidFill>
                  <a:srgbClr val="003300"/>
                </a:solidFill>
                <a:latin typeface="Comic Sans MS" pitchFamily="66" charset="0"/>
                <a:cs typeface="+mn-cs"/>
              </a:rPr>
              <a:t>целью?</a:t>
            </a: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endParaRPr lang="ru-RU" sz="1100" dirty="0" smtClean="0">
              <a:solidFill>
                <a:srgbClr val="003300"/>
              </a:solidFill>
              <a:latin typeface="Comic Sans MS" pitchFamily="66" charset="0"/>
              <a:cs typeface="+mn-cs"/>
            </a:endParaRP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 smtClean="0">
                <a:solidFill>
                  <a:srgbClr val="003300"/>
                </a:solidFill>
                <a:latin typeface="Comic Sans MS" pitchFamily="66" charset="0"/>
                <a:cs typeface="+mn-cs"/>
              </a:rPr>
              <a:t>5</a:t>
            </a: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. Что вы ожидаете от таких </a:t>
            </a:r>
            <a:r>
              <a:rPr lang="ru-RU" sz="1100" dirty="0" smtClean="0">
                <a:solidFill>
                  <a:srgbClr val="003300"/>
                </a:solidFill>
                <a:latin typeface="Comic Sans MS" pitchFamily="66" charset="0"/>
                <a:cs typeface="+mn-cs"/>
              </a:rPr>
              <a:t>посещений?</a:t>
            </a: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endParaRPr lang="ru-RU" sz="1100" dirty="0" smtClean="0">
              <a:solidFill>
                <a:srgbClr val="003300"/>
              </a:solidFill>
              <a:latin typeface="Comic Sans MS" pitchFamily="66" charset="0"/>
              <a:cs typeface="+mn-cs"/>
            </a:endParaRP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 smtClean="0">
                <a:solidFill>
                  <a:srgbClr val="003300"/>
                </a:solidFill>
                <a:latin typeface="Comic Sans MS" pitchFamily="66" charset="0"/>
                <a:cs typeface="+mn-cs"/>
              </a:rPr>
              <a:t>6</a:t>
            </a: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. Вы  испытываете затруднения в общении с сотрудниками детского сада? Если да, то почему? </a:t>
            </a:r>
            <a:endParaRPr lang="ru-RU" sz="1100" dirty="0" smtClean="0">
              <a:solidFill>
                <a:srgbClr val="003300"/>
              </a:solidFill>
              <a:latin typeface="Comic Sans MS" pitchFamily="66" charset="0"/>
              <a:cs typeface="+mn-cs"/>
            </a:endParaRP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endParaRPr lang="ru-RU" sz="1100" dirty="0" smtClean="0">
              <a:solidFill>
                <a:srgbClr val="003300"/>
              </a:solidFill>
              <a:latin typeface="Comic Sans MS" pitchFamily="66" charset="0"/>
              <a:cs typeface="+mn-cs"/>
            </a:endParaRPr>
          </a:p>
          <a:p>
            <a:pPr marL="342900" lvl="0" indent="-342900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ru-RU" sz="1100" dirty="0" smtClean="0">
                <a:solidFill>
                  <a:srgbClr val="003300"/>
                </a:solidFill>
                <a:latin typeface="Comic Sans MS" pitchFamily="66" charset="0"/>
                <a:cs typeface="+mn-cs"/>
              </a:rPr>
              <a:t>7</a:t>
            </a:r>
            <a:r>
              <a:rPr lang="ru-RU" sz="1100" dirty="0">
                <a:solidFill>
                  <a:srgbClr val="003300"/>
                </a:solidFill>
                <a:latin typeface="Comic Sans MS" pitchFamily="66" charset="0"/>
                <a:cs typeface="+mn-cs"/>
              </a:rPr>
              <a:t>. Ваши пожелания и замечания в работе детского </a:t>
            </a:r>
            <a:r>
              <a:rPr lang="ru-RU" sz="1100" dirty="0" smtClean="0">
                <a:solidFill>
                  <a:srgbClr val="003300"/>
                </a:solidFill>
                <a:latin typeface="Comic Sans MS" pitchFamily="66" charset="0"/>
                <a:cs typeface="+mn-cs"/>
              </a:rPr>
              <a:t>сада</a:t>
            </a:r>
            <a:endParaRPr lang="ru-RU" sz="1100" dirty="0">
              <a:solidFill>
                <a:srgbClr val="003300"/>
              </a:solidFill>
              <a:latin typeface="Comic Sans MS" pitchFamily="66" charset="0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55135467"/>
      </p:ext>
    </p:extLst>
  </p:cSld>
  <p:clrMapOvr>
    <a:masterClrMapping/>
  </p:clrMapOvr>
</p:sld>
</file>

<file path=ppt/theme/theme1.xml><?xml version="1.0" encoding="utf-8"?>
<a:theme xmlns:a="http://schemas.openxmlformats.org/drawingml/2006/main" name="УНИВЕРСАЛЬНЫЙ ЕЖИКИ">
  <a:themeElements>
    <a:clrScheme name="елочный">
      <a:dk1>
        <a:srgbClr val="003300"/>
      </a:dk1>
      <a:lt1>
        <a:srgbClr val="99FF99"/>
      </a:lt1>
      <a:dk2>
        <a:srgbClr val="006600"/>
      </a:dk2>
      <a:lt2>
        <a:srgbClr val="99FF66"/>
      </a:lt2>
      <a:accent1>
        <a:srgbClr val="FFFF00"/>
      </a:accent1>
      <a:accent2>
        <a:srgbClr val="66FF33"/>
      </a:accent2>
      <a:accent3>
        <a:srgbClr val="009900"/>
      </a:accent3>
      <a:accent4>
        <a:srgbClr val="FFFF99"/>
      </a:accent4>
      <a:accent5>
        <a:srgbClr val="6600FF"/>
      </a:accent5>
      <a:accent6>
        <a:srgbClr val="CCFF33"/>
      </a:accent6>
      <a:hlink>
        <a:srgbClr val="0000FF"/>
      </a:hlink>
      <a:folHlink>
        <a:srgbClr val="00CC66"/>
      </a:folHlink>
    </a:clrScheme>
    <a:fontScheme name="Классическая">
      <a:majorFont>
        <a:latin typeface="Arial"/>
        <a:ea typeface=""/>
        <a:cs typeface=""/>
        <a:font script="Jpan" typeface="ＭＳ Ｐゴシック"/>
        <a:font script="Hang" typeface="돋움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Times New Roman"/>
        <a:ea typeface=""/>
        <a:cs typeface=""/>
        <a:font script="Jpan" typeface="ＭＳ Ｐ明朝"/>
        <a:font script="Hang" typeface="바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43219_lJK</Template>
  <TotalTime>180</TotalTime>
  <Words>596</Words>
  <Application>Microsoft Office PowerPoint</Application>
  <PresentationFormat>Экран (4:3)</PresentationFormat>
  <Paragraphs>52</Paragraphs>
  <Slides>12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12</vt:i4>
      </vt:variant>
    </vt:vector>
  </HeadingPairs>
  <TitlesOfParts>
    <vt:vector size="13" baseType="lpstr">
      <vt:lpstr>УНИВЕРСАЛЬНЫЙ ЕЖИКИ</vt:lpstr>
      <vt:lpstr>Презентация PowerPoint</vt:lpstr>
      <vt:lpstr>Презентация PowerPoint</vt:lpstr>
      <vt:lpstr>Презентация PowerPoint</vt:lpstr>
      <vt:lpstr>       Задачами этой работы являются следующие параметры:   1.Выработать единый стиль воспитания и общения с ребёнком в ДОУ и семье.  2.Оказать квалифицированную консультацию и практическую помощь родителям по проблемам воспитания и развития ребёнка.  3.Сформировать у ребёнка чувство защищенности и внутренней свободы, доверия к окружающему миру.  4.Активировать и обогатить воспитательные умения родителей, поддерживать их уверенность в собственных педагогических возможностях.</vt:lpstr>
      <vt:lpstr>Три группы детей</vt:lpstr>
      <vt:lpstr>Презентация PowerPoint</vt:lpstr>
      <vt:lpstr>Презентация PowerPoint</vt:lpstr>
      <vt:lpstr> Три фазы адаптационного процесса: </vt:lpstr>
      <vt:lpstr>Презентация PowerPoint</vt:lpstr>
      <vt:lpstr> </vt:lpstr>
      <vt:lpstr>Анкета для родителей «Детский сад глазами родителей» </vt:lpstr>
      <vt:lpstr>Презентация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jul</dc:creator>
  <cp:lastModifiedBy>Сергей</cp:lastModifiedBy>
  <cp:revision>14</cp:revision>
  <dcterms:created xsi:type="dcterms:W3CDTF">2016-05-11T09:22:36Z</dcterms:created>
  <dcterms:modified xsi:type="dcterms:W3CDTF">2017-06-08T14:17:38Z</dcterms:modified>
</cp:coreProperties>
</file>