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93" r:id="rId4"/>
    <p:sldId id="258" r:id="rId5"/>
    <p:sldId id="295" r:id="rId6"/>
    <p:sldId id="385" r:id="rId7"/>
    <p:sldId id="304" r:id="rId8"/>
    <p:sldId id="305" r:id="rId9"/>
    <p:sldId id="306" r:id="rId10"/>
    <p:sldId id="307" r:id="rId11"/>
    <p:sldId id="312" r:id="rId12"/>
    <p:sldId id="383" r:id="rId13"/>
    <p:sldId id="379" r:id="rId14"/>
    <p:sldId id="380" r:id="rId15"/>
    <p:sldId id="381" r:id="rId16"/>
    <p:sldId id="382" r:id="rId17"/>
    <p:sldId id="328" r:id="rId18"/>
    <p:sldId id="336" r:id="rId19"/>
    <p:sldId id="393" r:id="rId20"/>
    <p:sldId id="344" r:id="rId21"/>
    <p:sldId id="363" r:id="rId22"/>
    <p:sldId id="324" r:id="rId23"/>
    <p:sldId id="345" r:id="rId24"/>
    <p:sldId id="359" r:id="rId25"/>
    <p:sldId id="362" r:id="rId26"/>
    <p:sldId id="347" r:id="rId27"/>
    <p:sldId id="325" r:id="rId28"/>
    <p:sldId id="366" r:id="rId29"/>
    <p:sldId id="326" r:id="rId30"/>
    <p:sldId id="327" r:id="rId31"/>
    <p:sldId id="332" r:id="rId32"/>
    <p:sldId id="333" r:id="rId33"/>
    <p:sldId id="337" r:id="rId34"/>
    <p:sldId id="339" r:id="rId35"/>
    <p:sldId id="340" r:id="rId36"/>
    <p:sldId id="341" r:id="rId37"/>
    <p:sldId id="342" r:id="rId38"/>
    <p:sldId id="394" r:id="rId39"/>
    <p:sldId id="349" r:id="rId40"/>
    <p:sldId id="350" r:id="rId41"/>
    <p:sldId id="351" r:id="rId42"/>
    <p:sldId id="352" r:id="rId43"/>
    <p:sldId id="354" r:id="rId44"/>
    <p:sldId id="348" r:id="rId45"/>
    <p:sldId id="365" r:id="rId46"/>
    <p:sldId id="370" r:id="rId47"/>
    <p:sldId id="364" r:id="rId48"/>
    <p:sldId id="372" r:id="rId49"/>
    <p:sldId id="373" r:id="rId50"/>
    <p:sldId id="368" r:id="rId51"/>
    <p:sldId id="376" r:id="rId52"/>
    <p:sldId id="357" r:id="rId53"/>
    <p:sldId id="355" r:id="rId54"/>
    <p:sldId id="356" r:id="rId55"/>
    <p:sldId id="358" r:id="rId56"/>
    <p:sldId id="396" r:id="rId57"/>
    <p:sldId id="387" r:id="rId58"/>
    <p:sldId id="390" r:id="rId59"/>
    <p:sldId id="391" r:id="rId60"/>
    <p:sldId id="392" r:id="rId61"/>
    <p:sldId id="389" r:id="rId62"/>
    <p:sldId id="291" r:id="rId63"/>
  </p:sldIdLst>
  <p:sldSz cx="9144000" cy="6858000" type="screen4x3"/>
  <p:notesSz cx="6834188" cy="9979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FF66FF"/>
    <a:srgbClr val="FFCCFF"/>
    <a:srgbClr val="FF99FF"/>
    <a:srgbClr val="980DA3"/>
    <a:srgbClr val="D2F2D6"/>
    <a:srgbClr val="3399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660"/>
  </p:normalViewPr>
  <p:slideViewPr>
    <p:cSldViewPr>
      <p:cViewPr>
        <p:scale>
          <a:sx n="72" d="100"/>
          <a:sy n="72" d="100"/>
        </p:scale>
        <p:origin x="-13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/>
      <c:overlay val="0"/>
      <c:txPr>
        <a:bodyPr/>
        <a:lstStyle/>
        <a:p>
          <a:pPr>
            <a:defRPr sz="4800">
              <a:solidFill>
                <a:srgbClr val="FFFF00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Напряжение</c:v>
                </c:pt>
              </c:strCache>
            </c:strRef>
          </c:tx>
          <c:dPt>
            <c:idx val="0"/>
            <c:bubble3D val="0"/>
            <c:spPr>
              <a:solidFill>
                <a:srgbClr val="980DA3"/>
              </a:solidFill>
            </c:spPr>
          </c:dPt>
          <c:dPt>
            <c:idx val="1"/>
            <c:bubble3D val="0"/>
            <c:spPr>
              <a:solidFill>
                <a:srgbClr val="9966FF"/>
              </a:solidFill>
              <a:ln w="0"/>
              <a:effectLst>
                <a:outerShdw blurRad="114300" dist="38100" sx="123000" sy="123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66FF"/>
              </a:solidFill>
            </c:spPr>
          </c:dPt>
          <c:dLbls>
            <c:dLbl>
              <c:idx val="0"/>
              <c:layout>
                <c:manualLayout>
                  <c:x val="-2.6455393845128319E-2"/>
                  <c:y val="-2.83061827149521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0259508202792279E-2"/>
                  <c:y val="1.52417906926665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3487205125356446E-3"/>
                  <c:y val="-0.1066925348486656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53</c:v>
                </c:pt>
                <c:pt idx="2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377784412843019"/>
          <c:y val="0.24822910623099492"/>
          <c:w val="0.35740369125652705"/>
          <c:h val="0.51703068657666296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52724234344332"/>
          <c:y val="4.8501555382735255E-2"/>
        </c:manualLayout>
      </c:layout>
      <c:overlay val="0"/>
      <c:txPr>
        <a:bodyPr/>
        <a:lstStyle/>
        <a:p>
          <a:pPr>
            <a:defRPr sz="4800">
              <a:solidFill>
                <a:srgbClr val="FFFF00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Резистенция</c:v>
                </c:pt>
              </c:strCache>
            </c:strRef>
          </c:tx>
          <c:spPr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9000">
                  <a:srgbClr val="FF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path path="circle">
                <a:fillToRect l="100000" t="100000"/>
              </a:path>
              <a:tileRect r="-100000" b="-100000"/>
            </a:gradFill>
          </c:spPr>
          <c:dPt>
            <c:idx val="0"/>
            <c:bubble3D val="0"/>
            <c:spPr>
              <a:solidFill>
                <a:srgbClr val="FF66FF"/>
              </a:solidFill>
            </c:spPr>
          </c:dPt>
          <c:dPt>
            <c:idx val="1"/>
            <c:bubble3D val="0"/>
            <c:spPr>
              <a:solidFill>
                <a:srgbClr val="FF99FF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Lbls>
            <c:dLbl>
              <c:idx val="0"/>
              <c:layout>
                <c:manualLayout>
                  <c:x val="-1.9106673332592621E-2"/>
                  <c:y val="-3.52738584601710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0435183127800615"/>
                  <c:y val="9.70031107654705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"/>
                  <c:y val="-0.187392373069658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37</c:v>
                </c:pt>
                <c:pt idx="2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765389493759951"/>
          <c:y val="0.22546314298411291"/>
          <c:w val="0.33352764044735772"/>
          <c:h val="0.54068506277080319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4800">
              <a:solidFill>
                <a:srgbClr val="FFFF00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Истощение</c:v>
                </c:pt>
              </c:strCache>
            </c:strRef>
          </c:tx>
          <c:dPt>
            <c:idx val="0"/>
            <c:bubble3D val="0"/>
            <c:spPr>
              <a:solidFill>
                <a:srgbClr val="FF66FF"/>
              </a:solidFill>
            </c:spPr>
          </c:dPt>
          <c:dPt>
            <c:idx val="1"/>
            <c:bubble3D val="0"/>
            <c:spPr>
              <a:solidFill>
                <a:srgbClr val="FFCCFF"/>
              </a:solidFill>
            </c:spPr>
          </c:dPt>
          <c:dLbls>
            <c:dLbl>
              <c:idx val="0"/>
              <c:layout>
                <c:manualLayout>
                  <c:x val="-4.8501555382735255E-2"/>
                  <c:y val="-6.8196126356330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2.9394882050142578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4.4092323075213867E-3"/>
                  <c:y val="-6.58445357923193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</c:v>
                </c:pt>
                <c:pt idx="1">
                  <c:v>53</c:v>
                </c:pt>
                <c:pt idx="2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676056827019215"/>
          <c:y val="0.21421545754175461"/>
          <c:w val="0.31442096711476503"/>
          <c:h val="0.56967596193015591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4800" dirty="0">
                <a:solidFill>
                  <a:srgbClr val="FFFF00"/>
                </a:solidFill>
              </a:rPr>
              <a:t>Выгорание</a:t>
            </a:r>
          </a:p>
        </c:rich>
      </c:tx>
      <c:layout>
        <c:manualLayout>
          <c:xMode val="edge"/>
          <c:yMode val="edge"/>
          <c:x val="0.3017401661253325"/>
          <c:y val="2.425077769136762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Выгорание</c:v>
                </c:pt>
              </c:strCache>
            </c:strRef>
          </c:tx>
          <c:dPt>
            <c:idx val="0"/>
            <c:bubble3D val="0"/>
            <c:spPr>
              <a:solidFill>
                <a:srgbClr val="FFCCFF"/>
              </a:solidFill>
            </c:spPr>
          </c:dPt>
          <c:dPt>
            <c:idx val="1"/>
            <c:bubble3D val="0"/>
            <c:spPr>
              <a:solidFill>
                <a:srgbClr val="FF66FF"/>
              </a:solidFill>
            </c:spPr>
          </c:dPt>
          <c:dLbls>
            <c:dLbl>
              <c:idx val="0"/>
              <c:layout>
                <c:manualLayout>
                  <c:x val="-5.928379573137999E-3"/>
                  <c:y val="-2.2046161537606933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Несложившийся </a:t>
                    </a:r>
                    <a:r>
                      <a:rPr lang="ru-RU"/>
                      <a:t>симптом
16%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4.1498657011965992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"/>
                  <c:y val="-3.74784746139317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66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404427052456362"/>
          <c:y val="0.23648622375291639"/>
          <c:w val="0.31706316011572944"/>
          <c:h val="0.52966198200199976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/>
      <c:overlay val="0"/>
      <c:txPr>
        <a:bodyPr/>
        <a:lstStyle/>
        <a:p>
          <a:pPr>
            <a:defRPr sz="4800">
              <a:solidFill>
                <a:srgbClr val="FFFF00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Напряжение</c:v>
                </c:pt>
              </c:strCache>
            </c:strRef>
          </c:tx>
          <c:dPt>
            <c:idx val="0"/>
            <c:bubble3D val="0"/>
            <c:spPr>
              <a:solidFill>
                <a:srgbClr val="980DA3"/>
              </a:solidFill>
            </c:spPr>
          </c:dPt>
          <c:dPt>
            <c:idx val="1"/>
            <c:bubble3D val="0"/>
            <c:spPr>
              <a:solidFill>
                <a:srgbClr val="9966FF"/>
              </a:solidFill>
              <a:ln w="0"/>
              <a:effectLst>
                <a:outerShdw blurRad="114300" dist="38100" sx="123000" sy="123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66FF"/>
              </a:solidFill>
            </c:spPr>
          </c:dPt>
          <c:dLbls>
            <c:dLbl>
              <c:idx val="0"/>
              <c:layout>
                <c:manualLayout>
                  <c:x val="-6.0259508202792279E-2"/>
                  <c:y val="-0.121934325541332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Несложившийся </a:t>
                    </a:r>
                    <a:r>
                      <a:rPr lang="ru-RU" dirty="0"/>
                      <a:t>симптом
</a:t>
                    </a:r>
                    <a:r>
                      <a:rPr lang="ru-RU" dirty="0" smtClean="0"/>
                      <a:t>33%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0259508202792279E-2"/>
                  <c:y val="1.524179069266652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Симптом в фазе формирования
</a:t>
                    </a:r>
                    <a:r>
                      <a:rPr lang="ru-RU" dirty="0" smtClean="0"/>
                      <a:t>46%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3487205125356446E-3"/>
                  <c:y val="-0.1066925348486656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Сложившийся симптом
</a:t>
                    </a:r>
                    <a:r>
                      <a:rPr lang="ru-RU" dirty="0" smtClean="0"/>
                      <a:t>21%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</c:v>
                </c:pt>
                <c:pt idx="1">
                  <c:v>46</c:v>
                </c:pt>
                <c:pt idx="2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377784412843019"/>
          <c:y val="0.24822910623099492"/>
          <c:w val="0.33368410454393954"/>
          <c:h val="0.47176136807844393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52724234344332"/>
          <c:y val="4.8501555382735255E-2"/>
        </c:manualLayout>
      </c:layout>
      <c:overlay val="0"/>
      <c:txPr>
        <a:bodyPr/>
        <a:lstStyle/>
        <a:p>
          <a:pPr>
            <a:defRPr sz="4800">
              <a:solidFill>
                <a:srgbClr val="FFFF00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Резистенция</c:v>
                </c:pt>
              </c:strCache>
            </c:strRef>
          </c:tx>
          <c:spPr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9000">
                  <a:srgbClr val="FF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path path="circle">
                <a:fillToRect l="100000" t="100000"/>
              </a:path>
              <a:tileRect r="-100000" b="-100000"/>
            </a:gradFill>
          </c:spPr>
          <c:dPt>
            <c:idx val="0"/>
            <c:bubble3D val="0"/>
            <c:spPr>
              <a:solidFill>
                <a:srgbClr val="FF66FF"/>
              </a:solidFill>
            </c:spPr>
          </c:dPt>
          <c:dPt>
            <c:idx val="1"/>
            <c:bubble3D val="0"/>
            <c:spPr>
              <a:solidFill>
                <a:srgbClr val="FF99FF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Lbls>
            <c:dLbl>
              <c:idx val="0"/>
              <c:layout>
                <c:manualLayout>
                  <c:x val="-1.9106673332592621E-2"/>
                  <c:y val="-3.527385846017109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Несложившийся симптом
</a:t>
                    </a:r>
                    <a:r>
                      <a:rPr lang="ru-RU" dirty="0" smtClean="0"/>
                      <a:t>32%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0435183127800615"/>
                  <c:y val="9.70031107654705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Симптом в фазе формирования
</a:t>
                    </a:r>
                    <a:r>
                      <a:rPr lang="ru-RU" dirty="0" smtClean="0"/>
                      <a:t>30%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"/>
                  <c:y val="-0.1873923730696589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Сложившийся симптом
</a:t>
                    </a:r>
                    <a:r>
                      <a:rPr lang="ru-RU" dirty="0" smtClean="0"/>
                      <a:t>38%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31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>
                <a:latin typeface="Comic Sans MS" pitchFamily="66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765389493759951"/>
          <c:y val="0.22546314298411291"/>
          <c:w val="0.33352764044735772"/>
          <c:h val="0.54068506277080319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4800">
              <a:solidFill>
                <a:srgbClr val="FFFF00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Истощение</c:v>
                </c:pt>
              </c:strCache>
            </c:strRef>
          </c:tx>
          <c:dPt>
            <c:idx val="0"/>
            <c:bubble3D val="0"/>
            <c:spPr>
              <a:solidFill>
                <a:srgbClr val="FF66FF"/>
              </a:solidFill>
            </c:spPr>
          </c:dPt>
          <c:dPt>
            <c:idx val="1"/>
            <c:bubble3D val="0"/>
            <c:spPr>
              <a:solidFill>
                <a:srgbClr val="FFCCFF"/>
              </a:solidFill>
            </c:spPr>
          </c:dPt>
          <c:dLbls>
            <c:dLbl>
              <c:idx val="0"/>
              <c:layout>
                <c:manualLayout>
                  <c:x val="4.4092323075213867E-3"/>
                  <c:y val="-8.936062659704477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Несложившийся симптом
</a:t>
                    </a:r>
                    <a:r>
                      <a:rPr lang="ru-RU" dirty="0" smtClean="0"/>
                      <a:t>38%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6138484612820791E-2"/>
                  <c:y val="-9.406362256045625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Симптом в фазе формирования
</a:t>
                    </a:r>
                    <a:r>
                      <a:rPr lang="ru-RU" dirty="0" smtClean="0"/>
                      <a:t>48%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4.4092323075213867E-3"/>
                  <c:y val="-6.584453579231937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Сложившийся симптом
</a:t>
                    </a:r>
                    <a:r>
                      <a:rPr lang="ru-RU" dirty="0" smtClean="0"/>
                      <a:t>14%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47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676056827019215"/>
          <c:y val="0.21421545754175461"/>
          <c:w val="0.31442096711476503"/>
          <c:h val="0.56967596193015591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4800" dirty="0">
                <a:solidFill>
                  <a:srgbClr val="FFFF00"/>
                </a:solidFill>
              </a:rPr>
              <a:t>Выгорание</a:t>
            </a:r>
          </a:p>
        </c:rich>
      </c:tx>
      <c:layout>
        <c:manualLayout>
          <c:xMode val="edge"/>
          <c:yMode val="edge"/>
          <c:x val="0.3017401661253325"/>
          <c:y val="2.425077769136762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Выгорание</c:v>
                </c:pt>
              </c:strCache>
            </c:strRef>
          </c:tx>
          <c:dPt>
            <c:idx val="0"/>
            <c:bubble3D val="0"/>
            <c:spPr>
              <a:solidFill>
                <a:srgbClr val="FFCCFF"/>
              </a:solidFill>
            </c:spPr>
          </c:dPt>
          <c:dPt>
            <c:idx val="1"/>
            <c:bubble3D val="0"/>
            <c:spPr>
              <a:solidFill>
                <a:srgbClr val="FF66FF"/>
              </a:solidFill>
            </c:spPr>
          </c:dPt>
          <c:dLbls>
            <c:dLbl>
              <c:idx val="0"/>
              <c:layout>
                <c:manualLayout>
                  <c:x val="-2.6677708079120992E-2"/>
                  <c:y val="-0.121253888456838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Несложившийся </a:t>
                    </a:r>
                    <a:r>
                      <a:rPr lang="ru-RU" dirty="0"/>
                      <a:t>симптом
</a:t>
                    </a:r>
                    <a:r>
                      <a:rPr lang="ru-RU" dirty="0" smtClean="0"/>
                      <a:t>25%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0391226371672988E-2"/>
                  <c:y val="5.51154038440173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"/>
                  <c:y val="-3.74784746139317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Несложившийся симптом</c:v>
                </c:pt>
                <c:pt idx="1">
                  <c:v>Симптом в фазе формирования</c:v>
                </c:pt>
                <c:pt idx="2">
                  <c:v>Сложившийся симптом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60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404427052456362"/>
          <c:y val="0.23648622375291639"/>
          <c:w val="0.31706316011572944"/>
          <c:h val="0.52966198200199976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2BB5E-40D0-459C-9BBF-5427E0A9991F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6BFFD6-1387-4F31-8F9F-9F5576C220C5}">
      <dgm:prSet phldrT="[Текст]" custT="1"/>
      <dgm:spPr>
        <a:solidFill>
          <a:srgbClr val="9966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С управлением дыхания</a:t>
          </a:r>
          <a:endParaRPr lang="ru-RU" sz="1600" dirty="0">
            <a:solidFill>
              <a:schemeClr val="tx1"/>
            </a:solidFill>
          </a:endParaRPr>
        </a:p>
      </dgm:t>
    </dgm:pt>
    <dgm:pt modelId="{93461F25-54A4-4423-85B7-C968C9389B57}" type="parTrans" cxnId="{6270830C-2699-4B96-A0D5-5C32A29EB7FF}">
      <dgm:prSet/>
      <dgm:spPr/>
      <dgm:t>
        <a:bodyPr/>
        <a:lstStyle/>
        <a:p>
          <a:endParaRPr lang="ru-RU"/>
        </a:p>
      </dgm:t>
    </dgm:pt>
    <dgm:pt modelId="{2481FD9B-3321-4990-9ACA-4E536058CC5E}" type="sibTrans" cxnId="{6270830C-2699-4B96-A0D5-5C32A29EB7FF}">
      <dgm:prSet/>
      <dgm:spPr/>
      <dgm:t>
        <a:bodyPr/>
        <a:lstStyle/>
        <a:p>
          <a:endParaRPr lang="ru-RU"/>
        </a:p>
      </dgm:t>
    </dgm:pt>
    <dgm:pt modelId="{F0FE21AB-ACA0-48E3-A594-0B5D41A6BA76}">
      <dgm:prSet phldrT="[Текст]" custT="1"/>
      <dgm:spPr>
        <a:solidFill>
          <a:srgbClr val="9966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С управлением тонусом мышц, движением</a:t>
          </a:r>
          <a:endParaRPr lang="ru-RU" sz="1600" dirty="0">
            <a:solidFill>
              <a:schemeClr val="tx1"/>
            </a:solidFill>
          </a:endParaRPr>
        </a:p>
      </dgm:t>
    </dgm:pt>
    <dgm:pt modelId="{B8C40C98-9A75-4B4B-B2E4-5DED2C84D4DC}" type="parTrans" cxnId="{411168B5-45B5-4C20-8E58-75D2932F5414}">
      <dgm:prSet/>
      <dgm:spPr/>
      <dgm:t>
        <a:bodyPr/>
        <a:lstStyle/>
        <a:p>
          <a:endParaRPr lang="ru-RU"/>
        </a:p>
      </dgm:t>
    </dgm:pt>
    <dgm:pt modelId="{D9702909-64B3-4CCE-8261-999FDDAC5A6A}" type="sibTrans" cxnId="{411168B5-45B5-4C20-8E58-75D2932F5414}">
      <dgm:prSet/>
      <dgm:spPr/>
      <dgm:t>
        <a:bodyPr/>
        <a:lstStyle/>
        <a:p>
          <a:endParaRPr lang="ru-RU"/>
        </a:p>
      </dgm:t>
    </dgm:pt>
    <dgm:pt modelId="{83ECB14A-DD16-4F31-9942-95654CB8F575}">
      <dgm:prSet phldrT="[Текст]" custT="1"/>
      <dgm:spPr>
        <a:solidFill>
          <a:srgbClr val="9966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С использованием образов</a:t>
          </a:r>
          <a:endParaRPr lang="ru-RU" sz="1600" dirty="0">
            <a:solidFill>
              <a:schemeClr val="tx1"/>
            </a:solidFill>
          </a:endParaRPr>
        </a:p>
      </dgm:t>
    </dgm:pt>
    <dgm:pt modelId="{31CE24CD-7EE7-401B-9A51-7E1DA2306654}" type="parTrans" cxnId="{DC09581A-1D17-4E74-AA76-7D1C8D8398B6}">
      <dgm:prSet/>
      <dgm:spPr/>
      <dgm:t>
        <a:bodyPr/>
        <a:lstStyle/>
        <a:p>
          <a:endParaRPr lang="ru-RU"/>
        </a:p>
      </dgm:t>
    </dgm:pt>
    <dgm:pt modelId="{76D2468D-B1C1-4693-AA93-0059F2A76B09}" type="sibTrans" cxnId="{DC09581A-1D17-4E74-AA76-7D1C8D8398B6}">
      <dgm:prSet/>
      <dgm:spPr/>
      <dgm:t>
        <a:bodyPr/>
        <a:lstStyle/>
        <a:p>
          <a:endParaRPr lang="ru-RU"/>
        </a:p>
      </dgm:t>
    </dgm:pt>
    <dgm:pt modelId="{E826A3F0-F890-422A-8938-79D5B8B4406F}">
      <dgm:prSet phldrT="[Текст]" custT="1"/>
      <dgm:spPr>
        <a:solidFill>
          <a:srgbClr val="9966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С воздействием слова</a:t>
          </a:r>
          <a:endParaRPr lang="ru-RU" sz="1600" dirty="0">
            <a:solidFill>
              <a:schemeClr val="tx1"/>
            </a:solidFill>
          </a:endParaRPr>
        </a:p>
      </dgm:t>
    </dgm:pt>
    <dgm:pt modelId="{6ED8EC1C-C00A-45EA-B34E-9BFADF8054BE}" type="parTrans" cxnId="{403BFBD8-F30C-4568-92CB-A9B2433BCD45}">
      <dgm:prSet/>
      <dgm:spPr/>
      <dgm:t>
        <a:bodyPr/>
        <a:lstStyle/>
        <a:p>
          <a:endParaRPr lang="ru-RU"/>
        </a:p>
      </dgm:t>
    </dgm:pt>
    <dgm:pt modelId="{4A8CE080-EAD8-479C-BB99-5944F1191D86}" type="sibTrans" cxnId="{403BFBD8-F30C-4568-92CB-A9B2433BCD45}">
      <dgm:prSet/>
      <dgm:spPr/>
      <dgm:t>
        <a:bodyPr/>
        <a:lstStyle/>
        <a:p>
          <a:endParaRPr lang="ru-RU"/>
        </a:p>
      </dgm:t>
    </dgm:pt>
    <dgm:pt modelId="{2656E120-6E84-4704-8728-05B5D023ACA8}" type="pres">
      <dgm:prSet presAssocID="{5C92BB5E-40D0-459C-9BBF-5427E0A9991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C79941-B37A-4311-948D-69181E4B2E82}" type="pres">
      <dgm:prSet presAssocID="{5C92BB5E-40D0-459C-9BBF-5427E0A9991F}" presName="children" presStyleCnt="0"/>
      <dgm:spPr/>
    </dgm:pt>
    <dgm:pt modelId="{98160ECB-76A2-4BA5-AD8D-343AF7D9F90D}" type="pres">
      <dgm:prSet presAssocID="{5C92BB5E-40D0-459C-9BBF-5427E0A9991F}" presName="childPlaceholder" presStyleCnt="0"/>
      <dgm:spPr/>
    </dgm:pt>
    <dgm:pt modelId="{714C1B8D-4D9B-4DB3-BC6E-03B6C3DD5626}" type="pres">
      <dgm:prSet presAssocID="{5C92BB5E-40D0-459C-9BBF-5427E0A9991F}" presName="circle" presStyleCnt="0"/>
      <dgm:spPr/>
    </dgm:pt>
    <dgm:pt modelId="{4FA77766-69DC-42A3-BFCF-3F9A743B2B8E}" type="pres">
      <dgm:prSet presAssocID="{5C92BB5E-40D0-459C-9BBF-5427E0A9991F}" presName="quadrant1" presStyleLbl="node1" presStyleIdx="0" presStyleCnt="4" custScaleX="1002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7BEC5-0497-4DFE-BA8D-425EFEE09965}" type="pres">
      <dgm:prSet presAssocID="{5C92BB5E-40D0-459C-9BBF-5427E0A9991F}" presName="quadrant2" presStyleLbl="node1" presStyleIdx="1" presStyleCnt="4" custScaleX="996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2AAF2-A2CD-4065-86D9-FEA79B10AADC}" type="pres">
      <dgm:prSet presAssocID="{5C92BB5E-40D0-459C-9BBF-5427E0A9991F}" presName="quadrant3" presStyleLbl="node1" presStyleIdx="2" presStyleCnt="4" custScaleX="1007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2B5C1-4FA3-4460-8370-A0CA641E9B73}" type="pres">
      <dgm:prSet presAssocID="{5C92BB5E-40D0-459C-9BBF-5427E0A9991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63F4F-9839-4FBB-A45C-4EC52BCFF02E}" type="pres">
      <dgm:prSet presAssocID="{5C92BB5E-40D0-459C-9BBF-5427E0A9991F}" presName="quadrantPlaceholder" presStyleCnt="0"/>
      <dgm:spPr/>
    </dgm:pt>
    <dgm:pt modelId="{B9D55444-03A1-4A18-9561-1189B035F3D4}" type="pres">
      <dgm:prSet presAssocID="{5C92BB5E-40D0-459C-9BBF-5427E0A9991F}" presName="center1" presStyleLbl="fgShp" presStyleIdx="0" presStyleCnt="2"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FC4A6FF-BAB2-400D-A051-D6C1058BC879}" type="pres">
      <dgm:prSet presAssocID="{5C92BB5E-40D0-459C-9BBF-5427E0A9991F}" presName="center2" presStyleLbl="fgShp" presStyleIdx="1" presStyleCnt="2"/>
      <dgm:spPr>
        <a:solidFill>
          <a:srgbClr val="FF0000"/>
        </a:solidFill>
      </dgm:spPr>
      <dgm:t>
        <a:bodyPr/>
        <a:lstStyle/>
        <a:p>
          <a:endParaRPr lang="ru-RU"/>
        </a:p>
      </dgm:t>
    </dgm:pt>
  </dgm:ptLst>
  <dgm:cxnLst>
    <dgm:cxn modelId="{72097FC2-6365-4DB0-923F-19D9EE78E244}" type="presOf" srcId="{5C92BB5E-40D0-459C-9BBF-5427E0A9991F}" destId="{2656E120-6E84-4704-8728-05B5D023ACA8}" srcOrd="0" destOrd="0" presId="urn:microsoft.com/office/officeart/2005/8/layout/cycle4"/>
    <dgm:cxn modelId="{9483B5B0-EAE4-4B81-A399-8A17CD4EA2BB}" type="presOf" srcId="{83ECB14A-DD16-4F31-9942-95654CB8F575}" destId="{C0F2AAF2-A2CD-4065-86D9-FEA79B10AADC}" srcOrd="0" destOrd="0" presId="urn:microsoft.com/office/officeart/2005/8/layout/cycle4"/>
    <dgm:cxn modelId="{6270830C-2699-4B96-A0D5-5C32A29EB7FF}" srcId="{5C92BB5E-40D0-459C-9BBF-5427E0A9991F}" destId="{AE6BFFD6-1387-4F31-8F9F-9F5576C220C5}" srcOrd="0" destOrd="0" parTransId="{93461F25-54A4-4423-85B7-C968C9389B57}" sibTransId="{2481FD9B-3321-4990-9ACA-4E536058CC5E}"/>
    <dgm:cxn modelId="{DC09581A-1D17-4E74-AA76-7D1C8D8398B6}" srcId="{5C92BB5E-40D0-459C-9BBF-5427E0A9991F}" destId="{83ECB14A-DD16-4F31-9942-95654CB8F575}" srcOrd="2" destOrd="0" parTransId="{31CE24CD-7EE7-401B-9A51-7E1DA2306654}" sibTransId="{76D2468D-B1C1-4693-AA93-0059F2A76B09}"/>
    <dgm:cxn modelId="{65925FE4-546A-4274-BDCD-0D748DBFDA5A}" type="presOf" srcId="{F0FE21AB-ACA0-48E3-A594-0B5D41A6BA76}" destId="{2D67BEC5-0497-4DFE-BA8D-425EFEE09965}" srcOrd="0" destOrd="0" presId="urn:microsoft.com/office/officeart/2005/8/layout/cycle4"/>
    <dgm:cxn modelId="{E604A348-1AD3-4594-99D5-1E0B2CD2DFCF}" type="presOf" srcId="{E826A3F0-F890-422A-8938-79D5B8B4406F}" destId="{AB22B5C1-4FA3-4460-8370-A0CA641E9B73}" srcOrd="0" destOrd="0" presId="urn:microsoft.com/office/officeart/2005/8/layout/cycle4"/>
    <dgm:cxn modelId="{9F9D9BD9-986E-44B1-9A88-7AD0A7AF7519}" type="presOf" srcId="{AE6BFFD6-1387-4F31-8F9F-9F5576C220C5}" destId="{4FA77766-69DC-42A3-BFCF-3F9A743B2B8E}" srcOrd="0" destOrd="0" presId="urn:microsoft.com/office/officeart/2005/8/layout/cycle4"/>
    <dgm:cxn modelId="{411168B5-45B5-4C20-8E58-75D2932F5414}" srcId="{5C92BB5E-40D0-459C-9BBF-5427E0A9991F}" destId="{F0FE21AB-ACA0-48E3-A594-0B5D41A6BA76}" srcOrd="1" destOrd="0" parTransId="{B8C40C98-9A75-4B4B-B2E4-5DED2C84D4DC}" sibTransId="{D9702909-64B3-4CCE-8261-999FDDAC5A6A}"/>
    <dgm:cxn modelId="{403BFBD8-F30C-4568-92CB-A9B2433BCD45}" srcId="{5C92BB5E-40D0-459C-9BBF-5427E0A9991F}" destId="{E826A3F0-F890-422A-8938-79D5B8B4406F}" srcOrd="3" destOrd="0" parTransId="{6ED8EC1C-C00A-45EA-B34E-9BFADF8054BE}" sibTransId="{4A8CE080-EAD8-479C-BB99-5944F1191D86}"/>
    <dgm:cxn modelId="{3BB2D5D6-188E-46C3-ABC0-97C542F162AA}" type="presParOf" srcId="{2656E120-6E84-4704-8728-05B5D023ACA8}" destId="{92C79941-B37A-4311-948D-69181E4B2E82}" srcOrd="0" destOrd="0" presId="urn:microsoft.com/office/officeart/2005/8/layout/cycle4"/>
    <dgm:cxn modelId="{9576C2C0-C1E6-4113-B559-A44B3B8E7B96}" type="presParOf" srcId="{92C79941-B37A-4311-948D-69181E4B2E82}" destId="{98160ECB-76A2-4BA5-AD8D-343AF7D9F90D}" srcOrd="0" destOrd="0" presId="urn:microsoft.com/office/officeart/2005/8/layout/cycle4"/>
    <dgm:cxn modelId="{F9533A90-27B2-4575-8FBF-EFBBFD00CF16}" type="presParOf" srcId="{2656E120-6E84-4704-8728-05B5D023ACA8}" destId="{714C1B8D-4D9B-4DB3-BC6E-03B6C3DD5626}" srcOrd="1" destOrd="0" presId="urn:microsoft.com/office/officeart/2005/8/layout/cycle4"/>
    <dgm:cxn modelId="{8011E760-C00C-4739-B143-A10360F8637E}" type="presParOf" srcId="{714C1B8D-4D9B-4DB3-BC6E-03B6C3DD5626}" destId="{4FA77766-69DC-42A3-BFCF-3F9A743B2B8E}" srcOrd="0" destOrd="0" presId="urn:microsoft.com/office/officeart/2005/8/layout/cycle4"/>
    <dgm:cxn modelId="{13C5D3FA-BDBF-4790-ABF2-59CE2AD70635}" type="presParOf" srcId="{714C1B8D-4D9B-4DB3-BC6E-03B6C3DD5626}" destId="{2D67BEC5-0497-4DFE-BA8D-425EFEE09965}" srcOrd="1" destOrd="0" presId="urn:microsoft.com/office/officeart/2005/8/layout/cycle4"/>
    <dgm:cxn modelId="{A88D2986-7AA5-44CF-97D0-99190A974D7D}" type="presParOf" srcId="{714C1B8D-4D9B-4DB3-BC6E-03B6C3DD5626}" destId="{C0F2AAF2-A2CD-4065-86D9-FEA79B10AADC}" srcOrd="2" destOrd="0" presId="urn:microsoft.com/office/officeart/2005/8/layout/cycle4"/>
    <dgm:cxn modelId="{BBA4E1C0-C689-4555-A0E0-7114C55044D5}" type="presParOf" srcId="{714C1B8D-4D9B-4DB3-BC6E-03B6C3DD5626}" destId="{AB22B5C1-4FA3-4460-8370-A0CA641E9B73}" srcOrd="3" destOrd="0" presId="urn:microsoft.com/office/officeart/2005/8/layout/cycle4"/>
    <dgm:cxn modelId="{7251EEBB-8FC1-41B3-9793-01C2EB7BF36D}" type="presParOf" srcId="{714C1B8D-4D9B-4DB3-BC6E-03B6C3DD5626}" destId="{15E63F4F-9839-4FBB-A45C-4EC52BCFF02E}" srcOrd="4" destOrd="0" presId="urn:microsoft.com/office/officeart/2005/8/layout/cycle4"/>
    <dgm:cxn modelId="{CE8953DC-18FA-493F-9B34-31CCF177F627}" type="presParOf" srcId="{2656E120-6E84-4704-8728-05B5D023ACA8}" destId="{B9D55444-03A1-4A18-9561-1189B035F3D4}" srcOrd="2" destOrd="0" presId="urn:microsoft.com/office/officeart/2005/8/layout/cycle4"/>
    <dgm:cxn modelId="{848CB7C4-E356-46F3-8837-F4A1AEA04B77}" type="presParOf" srcId="{2656E120-6E84-4704-8728-05B5D023ACA8}" destId="{0FC4A6FF-BAB2-400D-A051-D6C1058BC87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77766-69DC-42A3-BFCF-3F9A743B2B8E}">
      <dsp:nvSpPr>
        <dsp:cNvPr id="0" name=""/>
        <dsp:cNvSpPr/>
      </dsp:nvSpPr>
      <dsp:spPr>
        <a:xfrm>
          <a:off x="2107534" y="257979"/>
          <a:ext cx="1964268" cy="1959741"/>
        </a:xfrm>
        <a:prstGeom prst="pieWedge">
          <a:avLst/>
        </a:prstGeom>
        <a:solidFill>
          <a:srgbClr val="99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С управлением дыхания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682855" y="831974"/>
        <a:ext cx="1388947" cy="1385746"/>
      </dsp:txXfrm>
    </dsp:sp>
    <dsp:sp modelId="{2D67BEC5-0497-4DFE-BA8D-425EFEE09965}">
      <dsp:nvSpPr>
        <dsp:cNvPr id="0" name=""/>
        <dsp:cNvSpPr/>
      </dsp:nvSpPr>
      <dsp:spPr>
        <a:xfrm rot="5400000">
          <a:off x="4160059" y="261007"/>
          <a:ext cx="1959741" cy="1953686"/>
        </a:xfrm>
        <a:prstGeom prst="pieWedge">
          <a:avLst/>
        </a:prstGeom>
        <a:solidFill>
          <a:srgbClr val="99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С управлением тонусом мышц, движением</a:t>
          </a:r>
          <a:endParaRPr lang="ru-RU" sz="1600" kern="1200" dirty="0">
            <a:solidFill>
              <a:schemeClr val="tx1"/>
            </a:solidFill>
          </a:endParaRPr>
        </a:p>
      </dsp:txBody>
      <dsp:txXfrm rot="-5400000">
        <a:off x="4163086" y="831975"/>
        <a:ext cx="1381465" cy="1385746"/>
      </dsp:txXfrm>
    </dsp:sp>
    <dsp:sp modelId="{C0F2AAF2-A2CD-4065-86D9-FEA79B10AADC}">
      <dsp:nvSpPr>
        <dsp:cNvPr id="0" name=""/>
        <dsp:cNvSpPr/>
      </dsp:nvSpPr>
      <dsp:spPr>
        <a:xfrm rot="10800000">
          <a:off x="4152514" y="2308241"/>
          <a:ext cx="1974831" cy="1959741"/>
        </a:xfrm>
        <a:prstGeom prst="pieWedge">
          <a:avLst/>
        </a:prstGeom>
        <a:solidFill>
          <a:srgbClr val="99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С использованием образов</a:t>
          </a:r>
          <a:endParaRPr lang="ru-RU" sz="1600" kern="1200" dirty="0">
            <a:solidFill>
              <a:schemeClr val="tx1"/>
            </a:solidFill>
          </a:endParaRPr>
        </a:p>
      </dsp:txBody>
      <dsp:txXfrm rot="10800000">
        <a:off x="4152514" y="2308241"/>
        <a:ext cx="1396416" cy="1385746"/>
      </dsp:txXfrm>
    </dsp:sp>
    <dsp:sp modelId="{AB22B5C1-4FA3-4460-8370-A0CA641E9B73}">
      <dsp:nvSpPr>
        <dsp:cNvPr id="0" name=""/>
        <dsp:cNvSpPr/>
      </dsp:nvSpPr>
      <dsp:spPr>
        <a:xfrm rot="16200000">
          <a:off x="2109798" y="2308241"/>
          <a:ext cx="1959741" cy="1959741"/>
        </a:xfrm>
        <a:prstGeom prst="pieWedge">
          <a:avLst/>
        </a:prstGeom>
        <a:solidFill>
          <a:srgbClr val="99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С воздействием слова</a:t>
          </a:r>
          <a:endParaRPr lang="ru-RU" sz="1600" kern="1200" dirty="0">
            <a:solidFill>
              <a:schemeClr val="tx1"/>
            </a:solidFill>
          </a:endParaRPr>
        </a:p>
      </dsp:txBody>
      <dsp:txXfrm rot="5400000">
        <a:off x="2683793" y="2308241"/>
        <a:ext cx="1385746" cy="1385746"/>
      </dsp:txXfrm>
    </dsp:sp>
    <dsp:sp modelId="{B9D55444-03A1-4A18-9561-1189B035F3D4}">
      <dsp:nvSpPr>
        <dsp:cNvPr id="0" name=""/>
        <dsp:cNvSpPr/>
      </dsp:nvSpPr>
      <dsp:spPr>
        <a:xfrm>
          <a:off x="3776484" y="1855644"/>
          <a:ext cx="676631" cy="588375"/>
        </a:xfrm>
        <a:prstGeom prst="circularArrow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4A6FF-BAB2-400D-A051-D6C1058BC879}">
      <dsp:nvSpPr>
        <dsp:cNvPr id="0" name=""/>
        <dsp:cNvSpPr/>
      </dsp:nvSpPr>
      <dsp:spPr>
        <a:xfrm rot="10800000">
          <a:off x="3776484" y="2081942"/>
          <a:ext cx="676631" cy="588375"/>
        </a:xfrm>
        <a:prstGeom prst="circularArrow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913" y="0"/>
            <a:ext cx="2960687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ACEC068-A5E8-4566-818F-4E6DD5355268}" type="datetimeFigureOut">
              <a:rPr lang="ru-RU"/>
              <a:pPr>
                <a:defRPr/>
              </a:pPr>
              <a:t>29.03.2014</a:t>
            </a:fld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7713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213" y="4740275"/>
            <a:ext cx="5467350" cy="44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8963"/>
            <a:ext cx="29622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52E2B37-157D-4BE8-9040-C2CD9E5E2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75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2E2B37-157D-4BE8-9040-C2CD9E5E2DED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7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27DC3-A5E4-4441-B08D-6284E0A92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4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E2DCA-2B65-4C94-B07A-DE75FECAA2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D8EDD-376D-4508-98D2-EDEE526B4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8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0ECDD-3D3F-48F7-993F-E627A9B41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967F2-DAC3-4EAF-A1A2-E6CF53762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B07BC-0653-4895-9E01-A7C5A352C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EF31D-65DA-4E6A-980D-6828BCAE8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6F104-98AB-49BA-B132-C1B5A2EE9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0674A-0277-4F8D-933F-06FC6456E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83CA6-D4A6-4C3A-A178-AECEC0970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19EDB-D63D-42DD-B27F-11A92F45A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C6A0C-7C07-45E7-B0A8-EA461D784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D4D0B-A821-4D6C-A1B4-2BFA7452A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D4AD-F129-4979-BDFE-C5D43B5EE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3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878A1-3CED-4300-AC06-EF2914EDB3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B44C-31DF-4F56-A4EF-0A520FF6C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2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8076C-BA18-42E9-BA33-C4D657540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A146712-3039-40F1-A6A2-813849734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E:\Users\Альфия\Desktop\1253125542_flowers_igor_nko_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389937" cy="659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844675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052" name="Прямоугольник 2"/>
          <p:cNvSpPr>
            <a:spLocks noChangeArrowheads="1"/>
          </p:cNvSpPr>
          <p:nvPr/>
        </p:nvSpPr>
        <p:spPr bwMode="auto">
          <a:xfrm>
            <a:off x="900113" y="333375"/>
            <a:ext cx="77755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457200" y="6237288"/>
            <a:ext cx="2746375" cy="484187"/>
          </a:xfrm>
        </p:spPr>
        <p:txBody>
          <a:bodyPr/>
          <a:lstStyle/>
          <a:p>
            <a:pPr>
              <a:defRPr/>
            </a:pPr>
            <a:fld id="{F97525E7-8506-46B0-A349-98032E8B1852}" type="datetime1">
              <a:rPr lang="ru-RU" sz="2800" b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pPr>
                <a:defRPr/>
              </a:pPr>
              <a:t>29.03.2014</a:t>
            </a:fld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989" y="4365104"/>
            <a:ext cx="87849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12700" stA="50000" endPos="50000" dist="5000" dir="5400000" sy="-100000" rotWithShape="0"/>
                </a:effectLst>
              </a:rPr>
              <a:t>Профилактика эмоционального выгорания педагогов МБДОУ № 209</a:t>
            </a:r>
            <a:endParaRPr lang="ru-RU" sz="3600" b="1" cap="all" spc="0" dirty="0">
              <a:ln w="0"/>
              <a:solidFill>
                <a:srgbClr val="FFFF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483697"/>
              </p:ext>
            </p:extLst>
          </p:nvPr>
        </p:nvGraphicFramePr>
        <p:xfrm>
          <a:off x="251520" y="476672"/>
          <a:ext cx="856895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07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52128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Дополнительно к предложенным занятиям использовались методики: </a:t>
            </a:r>
            <a:b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endParaRPr lang="ru-RU" sz="3600" b="1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824536"/>
          </a:xfrm>
        </p:spPr>
        <p:txBody>
          <a:bodyPr/>
          <a:lstStyle/>
          <a:p>
            <a:pPr lvl="0"/>
            <a:r>
              <a:rPr lang="ru-RU" sz="2400" dirty="0">
                <a:latin typeface="Comic Sans MS" pitchFamily="66" charset="0"/>
              </a:rPr>
              <a:t> «нарисуй характер»;</a:t>
            </a:r>
          </a:p>
          <a:p>
            <a:pPr lvl="0"/>
            <a:r>
              <a:rPr lang="ru-RU" sz="2400" dirty="0">
                <a:latin typeface="Comic Sans MS" pitchFamily="66" charset="0"/>
              </a:rPr>
              <a:t>«геометрия личности»;</a:t>
            </a:r>
          </a:p>
          <a:p>
            <a:pPr lvl="0"/>
            <a:r>
              <a:rPr lang="ru-RU" sz="2400" dirty="0">
                <a:latin typeface="Comic Sans MS" pitchFamily="66" charset="0"/>
              </a:rPr>
              <a:t> «сказка для педагогов» — автор Т</a:t>
            </a:r>
            <a:r>
              <a:rPr lang="ru-RU" sz="2400" dirty="0" smtClean="0">
                <a:latin typeface="Comic Sans MS" pitchFamily="66" charset="0"/>
              </a:rPr>
              <a:t>. </a:t>
            </a:r>
            <a:r>
              <a:rPr lang="ru-RU" sz="2400" dirty="0" err="1" smtClean="0">
                <a:latin typeface="Comic Sans MS" pitchFamily="66" charset="0"/>
              </a:rPr>
              <a:t>Зинкевич</a:t>
            </a:r>
            <a:r>
              <a:rPr lang="ru-RU" sz="2400" dirty="0" smtClean="0">
                <a:latin typeface="Comic Sans MS" pitchFamily="66" charset="0"/>
              </a:rPr>
              <a:t>-Евстигнеева</a:t>
            </a:r>
            <a:r>
              <a:rPr lang="ru-RU" sz="2400" dirty="0">
                <a:latin typeface="Comic Sans MS" pitchFamily="66" charset="0"/>
              </a:rPr>
              <a:t>;</a:t>
            </a:r>
          </a:p>
          <a:p>
            <a:pPr lvl="0"/>
            <a:r>
              <a:rPr lang="ru-RU" sz="2400" dirty="0">
                <a:latin typeface="Comic Sans MS" pitchFamily="66" charset="0"/>
              </a:rPr>
              <a:t>«психологические карты – Сокровищница жизненных сил» — автор </a:t>
            </a:r>
            <a:r>
              <a:rPr lang="ru-RU" sz="2400" dirty="0" err="1">
                <a:latin typeface="Comic Sans MS" pitchFamily="66" charset="0"/>
              </a:rPr>
              <a:t>Т.Зинкевич</a:t>
            </a:r>
            <a:r>
              <a:rPr lang="ru-RU" sz="2400" dirty="0">
                <a:latin typeface="Comic Sans MS" pitchFamily="66" charset="0"/>
              </a:rPr>
              <a:t>-Евстигнеева;</a:t>
            </a:r>
          </a:p>
          <a:p>
            <a:pPr lvl="0"/>
            <a:r>
              <a:rPr lang="ru-RU" sz="2400" dirty="0">
                <a:latin typeface="Comic Sans MS" pitchFamily="66" charset="0"/>
              </a:rPr>
              <a:t> «волшебная страна внутри нас» — авторы </a:t>
            </a:r>
            <a:r>
              <a:rPr lang="ru-RU" sz="2400" dirty="0" err="1">
                <a:latin typeface="Comic Sans MS" pitchFamily="66" charset="0"/>
              </a:rPr>
              <a:t>Т.Грабенко</a:t>
            </a:r>
            <a:r>
              <a:rPr lang="ru-RU" sz="2400" dirty="0">
                <a:latin typeface="Comic Sans MS" pitchFamily="66" charset="0"/>
              </a:rPr>
              <a:t>, </a:t>
            </a:r>
            <a:r>
              <a:rPr lang="ru-RU" sz="2400" dirty="0" err="1">
                <a:latin typeface="Comic Sans MS" pitchFamily="66" charset="0"/>
              </a:rPr>
              <a:t>Т.Зинкевич</a:t>
            </a:r>
            <a:r>
              <a:rPr lang="ru-RU" sz="2400" dirty="0">
                <a:latin typeface="Comic Sans MS" pitchFamily="66" charset="0"/>
              </a:rPr>
              <a:t>-Евстигнеева, </a:t>
            </a:r>
            <a:r>
              <a:rPr lang="ru-RU" sz="2400" dirty="0" err="1">
                <a:latin typeface="Comic Sans MS" pitchFamily="66" charset="0"/>
              </a:rPr>
              <a:t>Д.Фролов</a:t>
            </a:r>
            <a:r>
              <a:rPr lang="ru-RU" sz="2400" dirty="0">
                <a:latin typeface="Comic Sans MS" pitchFamily="66" charset="0"/>
              </a:rPr>
              <a:t>;</a:t>
            </a:r>
          </a:p>
          <a:p>
            <a:pPr lvl="0"/>
            <a:r>
              <a:rPr lang="ru-RU" sz="2400" dirty="0">
                <a:latin typeface="Comic Sans MS" pitchFamily="66" charset="0"/>
              </a:rPr>
              <a:t>«волшебная страна чувств»  -  </a:t>
            </a:r>
            <a:r>
              <a:rPr lang="ru-RU" sz="2400" dirty="0" err="1">
                <a:latin typeface="Comic Sans MS" pitchFamily="66" charset="0"/>
              </a:rPr>
              <a:t>Зинкевич</a:t>
            </a:r>
            <a:r>
              <a:rPr lang="ru-RU" sz="2400" dirty="0">
                <a:latin typeface="Comic Sans MS" pitchFamily="66" charset="0"/>
              </a:rPr>
              <a:t> –Евстигнеева</a:t>
            </a:r>
            <a:r>
              <a:rPr lang="ru-RU" dirty="0"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</a:t>
            </a:r>
            <a:r>
              <a:rPr lang="ru-RU" dirty="0" err="1" smtClean="0"/>
              <a:t>саморегуляции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8540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User\Desktop\kok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38824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er\Desktop\samsung-real-translator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" y="4401108"/>
            <a:ext cx="233036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artrit_die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17712"/>
            <a:ext cx="2448271" cy="160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User\Desktop\aW1hZ2VfdGh1bWJzOjk0MjA2NS8vaW1hZ2VfdGh1bWJzOjk0MjA2NQ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73116"/>
            <a:ext cx="230425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886976"/>
              </p:ext>
            </p:extLst>
          </p:nvPr>
        </p:nvGraphicFramePr>
        <p:xfrm>
          <a:off x="251520" y="476672"/>
          <a:ext cx="864096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50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642638"/>
              </p:ext>
            </p:extLst>
          </p:nvPr>
        </p:nvGraphicFramePr>
        <p:xfrm>
          <a:off x="323528" y="620688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80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075014"/>
              </p:ext>
            </p:extLst>
          </p:nvPr>
        </p:nvGraphicFramePr>
        <p:xfrm>
          <a:off x="179512" y="332656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90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115757"/>
              </p:ext>
            </p:extLst>
          </p:nvPr>
        </p:nvGraphicFramePr>
        <p:xfrm>
          <a:off x="251520" y="476672"/>
          <a:ext cx="856895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68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фото семинар альфия1\PC06008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52928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5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04056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 </a:t>
            </a:r>
            <a:r>
              <a:rPr lang="ru-RU" sz="3600" b="1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«Почетный караул»</a:t>
            </a:r>
            <a:endParaRPr lang="ru-RU" sz="3600" b="1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 descr="F:\фото\фото семинар альфия1\PC06007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52927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2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 «Толстое стекло»</a:t>
            </a:r>
          </a:p>
        </p:txBody>
      </p:sp>
      <p:pic>
        <p:nvPicPr>
          <p:cNvPr id="4" name="Объект 3" descr="F:\фото\фото семинар альфия1\PC06008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08720"/>
            <a:ext cx="8364150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2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ru-RU" dirty="0" smtClean="0">
                <a:latin typeface="Comic Sans MS" pitchFamily="66" charset="0"/>
              </a:rPr>
              <a:t>Термин «выгорание», «сгорание» предложил Г. </a:t>
            </a:r>
            <a:r>
              <a:rPr lang="ru-RU" dirty="0" err="1" smtClean="0">
                <a:latin typeface="Comic Sans MS" pitchFamily="66" charset="0"/>
              </a:rPr>
              <a:t>Фрейденбергер</a:t>
            </a:r>
            <a:r>
              <a:rPr lang="ru-RU" dirty="0" smtClean="0">
                <a:latin typeface="Comic Sans MS" pitchFamily="66" charset="0"/>
              </a:rPr>
              <a:t> в 1974 году для описания деморализации, разочарования и крайней усталости, наблюдаемых у специалистов, работающих в системе профессий «человек-человек». </a:t>
            </a:r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1908175" y="692150"/>
            <a:ext cx="56165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Немного истории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/>
          <a:lstStyle/>
          <a:p>
            <a:r>
              <a:rPr lang="ru-RU" sz="3600" b="1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 </a:t>
            </a:r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«Лось и дерево»</a:t>
            </a:r>
          </a:p>
        </p:txBody>
      </p:sp>
      <p:pic>
        <p:nvPicPr>
          <p:cNvPr id="4" name="Объект 3" descr="F:\фото\Альфия\P22101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96944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8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Users\Альфия\Desktop\P221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Упражнение- медитация «Звезда»</a:t>
            </a:r>
          </a:p>
        </p:txBody>
      </p:sp>
      <p:pic>
        <p:nvPicPr>
          <p:cNvPr id="4" name="Объект 3" descr="F:\фото\фото телефон\Фото0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68952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5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Раскрашиваем </a:t>
            </a:r>
            <a:r>
              <a:rPr lang="ru-RU" sz="3600" b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мандалы</a:t>
            </a:r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Объект 3" descr="F:\фото\Альфия\P22701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2493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7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Альфия\P227016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7"/>
            <a:ext cx="856895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0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s\Альфия\Desktop\P227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Альфия\P22701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1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88032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Валяем бусы </a:t>
            </a:r>
            <a:b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</a:br>
            <a:endParaRPr lang="ru-RU" sz="2400" b="1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 descr="F:\фото\фото бусы\P201010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1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Users\Альфия\Desktop\Фото0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Валяем </a:t>
            </a:r>
            <a:r>
              <a:rPr lang="ru-RU" sz="3600" b="1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валенки</a:t>
            </a:r>
            <a:endParaRPr lang="ru-RU" sz="2400" b="1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 descr="F:\фото\Альфия фото\Фото006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24936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8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353425" cy="24558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449263" eaLnBrk="1" hangingPunct="1">
              <a:lnSpc>
                <a:spcPct val="95000"/>
              </a:lnSpc>
              <a:spcAft>
                <a:spcPts val="1413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В 1981 г. А.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Морроу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предложил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яркий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эмоциональный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образ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отражающий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по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его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мнению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внутреннее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состояние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работника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испытывающего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дистресс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профессионального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выгорания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>: </a:t>
            </a:r>
            <a:r>
              <a:rPr lang="en-GB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en-GB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«Запах горящей психологической проводки»</a:t>
            </a:r>
            <a:endParaRPr lang="en-GB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099" name="Picture 8" descr="E:\Users\Альфия\Desktop\yellow_guy_crying_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3025775"/>
            <a:ext cx="321151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755650" y="3213100"/>
            <a:ext cx="4572000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09550" lvl="1" defTabSz="449263">
              <a:lnSpc>
                <a:spcPct val="95000"/>
              </a:lnSpc>
              <a:spcAft>
                <a:spcPts val="1413"/>
              </a:spcAft>
              <a:tabLst>
                <a:tab pos="419100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9402763" algn="l"/>
              </a:tabLst>
            </a:pP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Профессиональное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выгорание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возникает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в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результате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внутреннего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накапливания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отрицательных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эмоций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без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соответствующей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«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разрядки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»,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или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«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освобождения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»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от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Comic Sans MS" pitchFamily="66" charset="0"/>
                <a:cs typeface="Times New Roman" pitchFamily="18" charset="0"/>
              </a:rPr>
              <a:t>них</a:t>
            </a:r>
            <a:r>
              <a:rPr lang="en-GB" sz="2400" dirty="0">
                <a:latin typeface="Comic Sans MS" pitchFamily="66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Альфия фото\Фото007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9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1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432048"/>
          </a:xfrm>
        </p:spPr>
        <p:txBody>
          <a:bodyPr/>
          <a:lstStyle/>
          <a:p>
            <a:r>
              <a:rPr lang="ru-RU" sz="32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 «Дружественная ладошка»</a:t>
            </a:r>
          </a:p>
        </p:txBody>
      </p:sp>
      <p:pic>
        <p:nvPicPr>
          <p:cNvPr id="4" name="Объект 3" descr="F:\фото\фото семинар альфия1\PC06009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68952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9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фото семинар альфия1\PC06009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7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 «Колесо жизни»</a:t>
            </a:r>
          </a:p>
        </p:txBody>
      </p:sp>
      <p:pic>
        <p:nvPicPr>
          <p:cNvPr id="4" name="Объект 3" descr="F:\фото\фото семинар альфия1\PC06009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24936" cy="606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3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3600" b="1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Арт-терапия </a:t>
            </a:r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(соленое тесто)</a:t>
            </a:r>
          </a:p>
        </p:txBody>
      </p:sp>
      <p:pic>
        <p:nvPicPr>
          <p:cNvPr id="4" name="Объект 3" descr="F:\фото\Альфия\P114006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2493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Альфия\P114007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1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Альфия\P114009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8092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6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фото\Альфия\P114009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 «Геометрия личности»</a:t>
            </a:r>
          </a:p>
        </p:txBody>
      </p:sp>
      <p:pic>
        <p:nvPicPr>
          <p:cNvPr id="4" name="Picture 2" descr="E:\Users\Альфия\Desktop\P221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412776"/>
            <a:ext cx="727280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Волшебные краски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Users\Альфия\Desktop\Альфия1\Фото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9694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4500563" y="116632"/>
            <a:ext cx="4319909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dirty="0">
                <a:latin typeface="Comic Sans MS" pitchFamily="66" charset="0"/>
              </a:rPr>
              <a:t>В. В. Бойко под эмоциональным выгоранием понимает "выработанный личностью механизм психологической защиты в форме полного или частичного исключения эмоций (понижения их энергетики) в ответ на избранные психотравмирующие воздействия". </a:t>
            </a:r>
          </a:p>
        </p:txBody>
      </p:sp>
      <p:pic>
        <p:nvPicPr>
          <p:cNvPr id="5124" name="Picture 5" descr="E:\Users\Альфия\Desktop\emotions_con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628775"/>
            <a:ext cx="387826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Users\Альфия\Desktop\Альфия1\Фото0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5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8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Users\Альфия\Desktop\Альфия1\Фото0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512"/>
            <a:ext cx="8568952" cy="63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Users\Альфия\Desktop\Альфия1\Фото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0444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813" y="165499"/>
            <a:ext cx="8229600" cy="383181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Упражнение «Презентация»</a:t>
            </a:r>
          </a:p>
        </p:txBody>
      </p:sp>
      <p:pic>
        <p:nvPicPr>
          <p:cNvPr id="6146" name="Picture 2" descr="E:\Users\Альфия\Desktop\Альфия1\Альфия\P1140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96944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Создание </a:t>
            </a:r>
            <a:r>
              <a:rPr lang="ru-RU" sz="3600" b="1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коллективной работы</a:t>
            </a:r>
            <a:endParaRPr lang="ru-RU" sz="3600" b="1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 descr="F:\фото\Альфия\P11401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68952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0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Users\Альфия\Desktop\P114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Users\Альфия\Desktop\P1140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6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Users\Альфия\Desktop\P1140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Users\Альфия\Desktop\P1140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72941" cy="63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Users\Альфия\Desktop\P114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7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375694" y="260350"/>
            <a:ext cx="4319588" cy="12969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Фазы и симптомы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стресса</a:t>
            </a:r>
            <a:endParaRPr lang="ru-RU" sz="24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 err="1">
                <a:solidFill>
                  <a:srgbClr val="0070C0"/>
                </a:solidFill>
              </a:rPr>
              <a:t>В.В.Бойко</a:t>
            </a:r>
            <a:r>
              <a:rPr lang="ru-RU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2051050" y="2060575"/>
            <a:ext cx="4897438" cy="12239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Bookman Old Style" pitchFamily="18" charset="0"/>
              </a:rPr>
              <a:t>Нервное (тревожное)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Bookman Old Style" pitchFamily="18" charset="0"/>
              </a:rPr>
              <a:t>напряжение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1258888" y="3716338"/>
            <a:ext cx="6481762" cy="12239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Bookman Old Style" pitchFamily="18" charset="0"/>
              </a:rPr>
              <a:t>Резистенция (сопротивление)</a:t>
            </a:r>
            <a:r>
              <a:rPr lang="ru-RU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042988" y="5445125"/>
            <a:ext cx="6985000" cy="122396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0070C0"/>
                </a:solidFill>
                <a:latin typeface="Bookman Old Style" pitchFamily="18" charset="0"/>
              </a:rPr>
              <a:t>Истощение </a:t>
            </a: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4211638" y="1557338"/>
            <a:ext cx="485775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4211638" y="3357563"/>
            <a:ext cx="485775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4211638" y="5013325"/>
            <a:ext cx="485775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441325"/>
            <a:ext cx="1333500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2195513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Users\Альфия\Desktop\P114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Users\Альфия\Desktop\P1140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Users\Альфия\Desktop\Альфия1\Альфия\P1140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1242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Users\Альфия\Desktop\Альфия1\Альфия\P1140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9502"/>
            <a:ext cx="8640960" cy="62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5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Users\Альфия\Desktop\Альфия1\Альфия\P1140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1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Users\Альфия\Desktop\Альфия1\Альфия\P1140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7294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8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Плетение </a:t>
            </a:r>
            <a:r>
              <a:rPr lang="ru-RU" sz="3600" b="1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индейских </a:t>
            </a:r>
            <a:r>
              <a:rPr lang="ru-RU" sz="3600" b="1" kern="1200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мандал</a:t>
            </a:r>
            <a:endParaRPr lang="ru-RU" sz="3600" b="1" kern="12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H:\114_PANA\P1140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9288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6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114_PANA\P1140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5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114_PANA\P1140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376931" cy="6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114_PANA\P1140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008112"/>
          </a:xfrm>
        </p:spPr>
        <p:txBody>
          <a:bodyPr/>
          <a:lstStyle/>
          <a:p>
            <a:r>
              <a:rPr lang="ru-RU" sz="36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Основные задачи программы</a:t>
            </a:r>
            <a:r>
              <a:rPr lang="ru-RU" sz="32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7002"/>
            <a:ext cx="8438188" cy="525834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Comic Sans MS" pitchFamily="66" charset="0"/>
              </a:rPr>
              <a:t>1. Снятие негативных переживаний и трансформация их в положительные эмоциональные состояния.</a:t>
            </a:r>
            <a:br>
              <a:rPr lang="ru-RU" sz="2800" dirty="0">
                <a:latin typeface="Comic Sans MS" pitchFamily="66" charset="0"/>
              </a:rPr>
            </a:br>
            <a:r>
              <a:rPr lang="ru-RU" sz="2800" dirty="0">
                <a:latin typeface="Comic Sans MS" pitchFamily="66" charset="0"/>
              </a:rPr>
              <a:t>2. Ознакомление с техниками </a:t>
            </a:r>
            <a:r>
              <a:rPr lang="ru-RU" sz="2800" dirty="0" err="1" smtClean="0">
                <a:latin typeface="Comic Sans MS" pitchFamily="66" charset="0"/>
              </a:rPr>
              <a:t>саморегуляции</a:t>
            </a:r>
            <a:r>
              <a:rPr lang="ru-RU" sz="2800" dirty="0" smtClean="0">
                <a:latin typeface="Comic Sans MS" pitchFamily="66" charset="0"/>
              </a:rPr>
              <a:t> </a:t>
            </a:r>
            <a:r>
              <a:rPr lang="ru-RU" sz="2800" dirty="0">
                <a:latin typeface="Comic Sans MS" pitchFamily="66" charset="0"/>
              </a:rPr>
              <a:t>эмоциональных состояний с целью предупреждения возможных последствий психического перенапряжения, оптимального уровня психических состояний в условиях профессиональной деятельности</a:t>
            </a:r>
            <a:r>
              <a:rPr lang="ru-RU" sz="2800" dirty="0" smtClean="0">
                <a:latin typeface="Comic Sans MS" pitchFamily="66" charset="0"/>
              </a:rPr>
              <a:t>.</a:t>
            </a:r>
            <a:r>
              <a:rPr lang="ru-RU" sz="2800" dirty="0">
                <a:latin typeface="Comic Sans MS" pitchFamily="66" charset="0"/>
              </a:rPr>
              <a:t/>
            </a:r>
            <a:br>
              <a:rPr lang="ru-RU" sz="2800" dirty="0">
                <a:latin typeface="Comic Sans MS" pitchFamily="66" charset="0"/>
              </a:rPr>
            </a:br>
            <a:r>
              <a:rPr lang="ru-RU" sz="2800" dirty="0" smtClean="0">
                <a:latin typeface="Comic Sans MS" pitchFamily="66" charset="0"/>
              </a:rPr>
              <a:t>3. </a:t>
            </a:r>
            <a:r>
              <a:rPr lang="ru-RU" sz="2800" dirty="0">
                <a:latin typeface="Comic Sans MS" pitchFamily="66" charset="0"/>
              </a:rPr>
              <a:t>Открытие творческого потенциала, повышение работоспособности и укрепление позитивного отношения к профессии.</a:t>
            </a:r>
            <a:br>
              <a:rPr lang="ru-RU" sz="2800" dirty="0">
                <a:latin typeface="Comic Sans MS" pitchFamily="66" charset="0"/>
              </a:rPr>
            </a:br>
            <a:endParaRPr lang="ru-RU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114_PANA\P1140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72941" cy="63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114_PANA\P114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3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8569325" cy="1223962"/>
          </a:xfrm>
        </p:spPr>
        <p:txBody>
          <a:bodyPr/>
          <a:lstStyle/>
          <a:p>
            <a:pPr eaLnBrk="1" hangingPunct="1"/>
            <a:r>
              <a:rPr lang="ru-RU" sz="4800" smtClean="0">
                <a:solidFill>
                  <a:srgbClr val="002060"/>
                </a:solidFill>
                <a:latin typeface="Arial Black" pitchFamily="34" charset="0"/>
              </a:rPr>
              <a:t>Спасибо за внимание!</a:t>
            </a:r>
            <a:r>
              <a:rPr lang="en-US" sz="54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en-US" sz="540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z="54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8675" name="Picture 5" descr="E:\Users\Альфия\Desktop\131645957940266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96975"/>
            <a:ext cx="5256212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69853"/>
              </p:ext>
            </p:extLst>
          </p:nvPr>
        </p:nvGraphicFramePr>
        <p:xfrm>
          <a:off x="251520" y="476672"/>
          <a:ext cx="864096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6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012124"/>
              </p:ext>
            </p:extLst>
          </p:nvPr>
        </p:nvGraphicFramePr>
        <p:xfrm>
          <a:off x="323528" y="620688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79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010654"/>
              </p:ext>
            </p:extLst>
          </p:nvPr>
        </p:nvGraphicFramePr>
        <p:xfrm>
          <a:off x="179512" y="332656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32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379</Words>
  <Application>Microsoft Office PowerPoint</Application>
  <PresentationFormat>Экран (4:3)</PresentationFormat>
  <Paragraphs>84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Оформление по умолчанию</vt:lpstr>
      <vt:lpstr> </vt:lpstr>
      <vt:lpstr> </vt:lpstr>
      <vt:lpstr> В 1981 г. А. Морроу предложил яркий эмоциональный образ, отражающий, по его мнению, внутреннее состояние работника, испытывающего дистресс профессионального выгорания:  «Запах горящей психологической проводки»</vt:lpstr>
      <vt:lpstr> </vt:lpstr>
      <vt:lpstr>Презентация PowerPoint</vt:lpstr>
      <vt:lpstr>Основные задачи программы: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Дополнительно к предложенным занятиям использовались методики:  </vt:lpstr>
      <vt:lpstr>Способы саморегуляции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«Почетный караул»</vt:lpstr>
      <vt:lpstr>Упражнение «Толстое стекло»</vt:lpstr>
      <vt:lpstr>Упражнение «Лось и дерево»</vt:lpstr>
      <vt:lpstr>Презентация PowerPoint</vt:lpstr>
      <vt:lpstr>Упражнение- медитация «Звезда»</vt:lpstr>
      <vt:lpstr>Раскрашиваем мандалы </vt:lpstr>
      <vt:lpstr>Презентация PowerPoint</vt:lpstr>
      <vt:lpstr>Презентация PowerPoint</vt:lpstr>
      <vt:lpstr>Презентация PowerPoint</vt:lpstr>
      <vt:lpstr>Валяем бусы  </vt:lpstr>
      <vt:lpstr>Презентация PowerPoint</vt:lpstr>
      <vt:lpstr>Валяем валенки</vt:lpstr>
      <vt:lpstr>Презентация PowerPoint</vt:lpstr>
      <vt:lpstr>Упражнение «Дружественная ладошка»</vt:lpstr>
      <vt:lpstr>Презентация PowerPoint</vt:lpstr>
      <vt:lpstr>Упражнение «Колесо жизни»</vt:lpstr>
      <vt:lpstr>Арт-терапия (соленое тесто)</vt:lpstr>
      <vt:lpstr>Презентация PowerPoint</vt:lpstr>
      <vt:lpstr>Презентация PowerPoint</vt:lpstr>
      <vt:lpstr>Презентация PowerPoint</vt:lpstr>
      <vt:lpstr>Упражнение «Геометрия личности»</vt:lpstr>
      <vt:lpstr>Волшебные краски</vt:lpstr>
      <vt:lpstr>Презентация PowerPoint</vt:lpstr>
      <vt:lpstr>Презентация PowerPoint</vt:lpstr>
      <vt:lpstr>Презентация PowerPoint</vt:lpstr>
      <vt:lpstr>Упражнение «Презентация»</vt:lpstr>
      <vt:lpstr>Создание коллективной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Плетение индейских мандал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>ГОУ СОШ №1248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Синдром эмоционального выгорания</dc:title>
  <dc:creator>Виктория</dc:creator>
  <cp:lastModifiedBy>Альфия</cp:lastModifiedBy>
  <cp:revision>88</cp:revision>
  <dcterms:created xsi:type="dcterms:W3CDTF">2008-12-29T09:26:45Z</dcterms:created>
  <dcterms:modified xsi:type="dcterms:W3CDTF">2014-03-29T18:20:05Z</dcterms:modified>
</cp:coreProperties>
</file>