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2" r:id="rId5"/>
    <p:sldId id="261" r:id="rId6"/>
    <p:sldId id="263" r:id="rId7"/>
    <p:sldId id="259" r:id="rId8"/>
    <p:sldId id="267" r:id="rId9"/>
    <p:sldId id="268" r:id="rId10"/>
    <p:sldId id="266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9" autoAdjust="0"/>
    <p:restoredTop sz="94660"/>
  </p:normalViewPr>
  <p:slideViewPr>
    <p:cSldViewPr>
      <p:cViewPr varScale="1">
        <p:scale>
          <a:sx n="69" d="100"/>
          <a:sy n="69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118448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11"/>
          <p:cNvGrpSpPr/>
          <p:nvPr/>
        </p:nvGrpSpPr>
        <p:grpSpPr>
          <a:xfrm>
            <a:off x="-180528" y="0"/>
            <a:ext cx="9505056" cy="6858000"/>
            <a:chOff x="-180528" y="0"/>
            <a:chExt cx="9505056" cy="6858000"/>
          </a:xfrm>
        </p:grpSpPr>
        <p:pic>
          <p:nvPicPr>
            <p:cNvPr id="1028" name="Picture 4" descr="C:\Users\User\Desktop\синий\0_97966_885b99e6_XL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901"/>
            <a:stretch>
              <a:fillRect/>
            </a:stretch>
          </p:blipFill>
          <p:spPr bwMode="auto">
            <a:xfrm>
              <a:off x="-72008" y="0"/>
              <a:ext cx="9396536" cy="6858000"/>
            </a:xfrm>
            <a:prstGeom prst="rect">
              <a:avLst/>
            </a:prstGeom>
            <a:noFill/>
          </p:spPr>
        </p:pic>
        <p:pic>
          <p:nvPicPr>
            <p:cNvPr id="10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>
              <a:off x="5076056" y="44532"/>
              <a:ext cx="4248472" cy="4968644"/>
            </a:xfrm>
            <a:prstGeom prst="rect">
              <a:avLst/>
            </a:prstGeom>
            <a:noFill/>
          </p:spPr>
        </p:pic>
        <p:pic>
          <p:nvPicPr>
            <p:cNvPr id="11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 flipH="1">
              <a:off x="-180528" y="0"/>
              <a:ext cx="4608512" cy="4653136"/>
            </a:xfrm>
            <a:prstGeom prst="rect">
              <a:avLst/>
            </a:prstGeom>
            <a:noFill/>
          </p:spPr>
        </p:pic>
      </p:grpSp>
      <p:pic>
        <p:nvPicPr>
          <p:cNvPr id="1032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2656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>
            <a:off x="6876256" y="0"/>
            <a:ext cx="2267744" cy="4023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 flipH="1">
            <a:off x="0" y="0"/>
            <a:ext cx="1691680" cy="4023570"/>
          </a:xfrm>
          <a:prstGeom prst="rect">
            <a:avLst/>
          </a:prstGeom>
          <a:noFill/>
        </p:spPr>
      </p:pic>
      <p:pic>
        <p:nvPicPr>
          <p:cNvPr id="9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1368152" cy="13681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80528" y="0"/>
            <a:ext cx="9505056" cy="6858000"/>
            <a:chOff x="-180528" y="0"/>
            <a:chExt cx="9505056" cy="6858000"/>
          </a:xfrm>
        </p:grpSpPr>
        <p:pic>
          <p:nvPicPr>
            <p:cNvPr id="8" name="Picture 4" descr="C:\Users\User\Desktop\синий\0_97966_885b99e6_XL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901"/>
            <a:stretch>
              <a:fillRect/>
            </a:stretch>
          </p:blipFill>
          <p:spPr bwMode="auto">
            <a:xfrm>
              <a:off x="-72008" y="0"/>
              <a:ext cx="9396536" cy="6858000"/>
            </a:xfrm>
            <a:prstGeom prst="rect">
              <a:avLst/>
            </a:prstGeom>
            <a:noFill/>
          </p:spPr>
        </p:pic>
        <p:pic>
          <p:nvPicPr>
            <p:cNvPr id="9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>
              <a:off x="5076056" y="44532"/>
              <a:ext cx="4248472" cy="4968644"/>
            </a:xfrm>
            <a:prstGeom prst="rect">
              <a:avLst/>
            </a:prstGeom>
            <a:noFill/>
          </p:spPr>
        </p:pic>
        <p:pic>
          <p:nvPicPr>
            <p:cNvPr id="10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 flipH="1">
              <a:off x="-180528" y="0"/>
              <a:ext cx="4608512" cy="4653136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564904"/>
            <a:ext cx="6408713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005064"/>
            <a:ext cx="6552729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 flipH="1">
            <a:off x="0" y="0"/>
            <a:ext cx="2232248" cy="4023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 rot="1185561" flipH="1">
            <a:off x="7292057" y="53624"/>
            <a:ext cx="1619672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>
            <a:off x="6465954" y="0"/>
            <a:ext cx="2678045" cy="3789040"/>
          </a:xfrm>
          <a:prstGeom prst="rect">
            <a:avLst/>
          </a:prstGeom>
          <a:noFill/>
        </p:spPr>
      </p:pic>
      <p:pic>
        <p:nvPicPr>
          <p:cNvPr id="11" name="Picture 2" descr="C:\Users\User\Desktop\синий\0_6ec31_fe909d0c_XL.png"/>
          <p:cNvPicPr>
            <a:picLocks noChangeAspect="1" noChangeArrowheads="1"/>
          </p:cNvPicPr>
          <p:nvPr/>
        </p:nvPicPr>
        <p:blipFill>
          <a:blip r:embed="rId2" cstate="print"/>
          <a:srcRect t="5312" r="3640"/>
          <a:stretch>
            <a:fillRect/>
          </a:stretch>
        </p:blipFill>
        <p:spPr bwMode="auto">
          <a:xfrm flipH="1">
            <a:off x="0" y="0"/>
            <a:ext cx="2232248" cy="4023570"/>
          </a:xfrm>
          <a:prstGeom prst="rect">
            <a:avLst/>
          </a:prstGeom>
          <a:noFill/>
        </p:spPr>
      </p:pic>
      <p:pic>
        <p:nvPicPr>
          <p:cNvPr id="12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 rot="1185561" flipH="1">
            <a:off x="7722602" y="128609"/>
            <a:ext cx="1243125" cy="12711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80528" y="0"/>
            <a:ext cx="9505056" cy="6858000"/>
            <a:chOff x="-180528" y="0"/>
            <a:chExt cx="9505056" cy="6858000"/>
          </a:xfrm>
        </p:grpSpPr>
        <p:pic>
          <p:nvPicPr>
            <p:cNvPr id="7" name="Picture 4" descr="C:\Users\User\Desktop\синий\0_97966_885b99e6_XL.png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40000" contrast="40000"/>
            </a:blip>
            <a:srcRect t="5901"/>
            <a:stretch>
              <a:fillRect/>
            </a:stretch>
          </p:blipFill>
          <p:spPr bwMode="auto">
            <a:xfrm>
              <a:off x="-72008" y="0"/>
              <a:ext cx="9396536" cy="6858000"/>
            </a:xfrm>
            <a:prstGeom prst="rect">
              <a:avLst/>
            </a:prstGeom>
            <a:noFill/>
          </p:spPr>
        </p:pic>
        <p:pic>
          <p:nvPicPr>
            <p:cNvPr id="8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>
              <a:off x="5076056" y="44532"/>
              <a:ext cx="4248472" cy="4968644"/>
            </a:xfrm>
            <a:prstGeom prst="rect">
              <a:avLst/>
            </a:prstGeom>
            <a:noFill/>
          </p:spPr>
        </p:pic>
        <p:pic>
          <p:nvPicPr>
            <p:cNvPr id="9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 flipH="1">
              <a:off x="-180528" y="0"/>
              <a:ext cx="4608512" cy="4653136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616624" cy="1143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80528" y="0"/>
            <a:ext cx="9505056" cy="6858000"/>
            <a:chOff x="-180528" y="0"/>
            <a:chExt cx="9505056" cy="6858000"/>
          </a:xfrm>
        </p:grpSpPr>
        <p:pic>
          <p:nvPicPr>
            <p:cNvPr id="6" name="Picture 4" descr="C:\Users\User\Desktop\синий\0_97966_885b99e6_XL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901"/>
            <a:stretch>
              <a:fillRect/>
            </a:stretch>
          </p:blipFill>
          <p:spPr bwMode="auto">
            <a:xfrm>
              <a:off x="-72008" y="0"/>
              <a:ext cx="9396536" cy="6858000"/>
            </a:xfrm>
            <a:prstGeom prst="rect">
              <a:avLst/>
            </a:prstGeom>
            <a:noFill/>
          </p:spPr>
        </p:pic>
        <p:pic>
          <p:nvPicPr>
            <p:cNvPr id="7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>
              <a:off x="5076056" y="44532"/>
              <a:ext cx="4248472" cy="4968644"/>
            </a:xfrm>
            <a:prstGeom prst="rect">
              <a:avLst/>
            </a:prstGeom>
            <a:noFill/>
          </p:spPr>
        </p:pic>
        <p:pic>
          <p:nvPicPr>
            <p:cNvPr id="8" name="Picture 2" descr="C:\Users\User\Desktop\синий\0_6ec31_fe909d0c_X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7782"/>
            <a:stretch>
              <a:fillRect/>
            </a:stretch>
          </p:blipFill>
          <p:spPr bwMode="auto">
            <a:xfrm flipH="1">
              <a:off x="-180528" y="0"/>
              <a:ext cx="4608512" cy="4653136"/>
            </a:xfrm>
            <a:prstGeom prst="rect">
              <a:avLst/>
            </a:prstGeom>
            <a:noFill/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44FA-98BC-45E4-A8D1-96C41ADEA47B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8DBE-964C-43B4-86AF-A42126FDB8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8" descr="http://mir-animashek.ucoz.ru/_ph/18/2/7142743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656184" cy="16561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44FA-98BC-45E4-A8D1-96C41ADEA47B}" type="datetimeFigureOut">
              <a:rPr lang="ru-RU" smtClean="0"/>
              <a:pPr/>
              <a:t>13.12.2017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8DBE-964C-43B4-86AF-A42126FDB87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3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Scrip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00042"/>
            <a:ext cx="6118448" cy="300039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«Театрализованные игры как средство развития детей с нарушениями речи»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6190"/>
            <a:ext cx="6400800" cy="25717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МКДОУ «Д</a:t>
            </a:r>
            <a:r>
              <a:rPr lang="en-US" sz="2400" b="1" dirty="0" smtClean="0">
                <a:solidFill>
                  <a:schemeClr val="accent2"/>
                </a:solidFill>
              </a:rPr>
              <a:t>/</a:t>
            </a:r>
            <a:r>
              <a:rPr lang="ru-RU" sz="2400" b="1" dirty="0" smtClean="0">
                <a:solidFill>
                  <a:schemeClr val="accent2"/>
                </a:solidFill>
              </a:rPr>
              <a:t>С №28»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Г. Коркино. Челябинская область.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algn="r"/>
            <a:endParaRPr lang="ru-RU" sz="2000" b="1" dirty="0" smtClean="0">
              <a:solidFill>
                <a:srgbClr val="7030A0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accent2"/>
                </a:solidFill>
              </a:rPr>
              <a:t>Подготовила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 учитель – дефектолог </a:t>
            </a:r>
            <a:r>
              <a:rPr lang="ru-RU" sz="2000" b="1" dirty="0" err="1" smtClean="0">
                <a:solidFill>
                  <a:schemeClr val="accent2"/>
                </a:solidFill>
              </a:rPr>
              <a:t>Хужина</a:t>
            </a:r>
            <a:r>
              <a:rPr lang="ru-RU" sz="2000" b="1" dirty="0" smtClean="0">
                <a:solidFill>
                  <a:schemeClr val="accent2"/>
                </a:solidFill>
              </a:rPr>
              <a:t> Н. И.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928671"/>
            <a:ext cx="6408713" cy="1285884"/>
          </a:xfrm>
        </p:spPr>
        <p:txBody>
          <a:bodyPr>
            <a:normAutofit/>
          </a:bodyPr>
          <a:lstStyle/>
          <a:p>
            <a:r>
              <a:rPr lang="ru-RU" sz="2400" i="1" u="sng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               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75656" y="857232"/>
            <a:ext cx="6552729" cy="571504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         Профессиональное использование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театрализованных игр оказывает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большую помощь в повседневной работе с детьми с нарушениями речи, способствует развитию в детях умственного, нравственного, эстетического воспитания. Создает детям хорошее настроение, обогащает впечатлениями, вызывает у них эмоции, способствует развитию патриотизма и художественного воспитания. Счастливые улыбки, горящие глаза и радостные лица наших малышей во время спектакля убедительно свидетельствуют, как дети любят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театр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ждут с нетерпением открытия занавеса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572428" cy="55118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СПСИБО   ЗА   ВНИМАНИЕ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Объект 3" descr="C:\Users\детсад №\Desktop\DSC_226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4638"/>
            <a:ext cx="5935287" cy="373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етсад №\Desktop\DSC_06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1797">
            <a:off x="6019677" y="4155919"/>
            <a:ext cx="3128215" cy="190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Monotype Corsiva" pitchFamily="66" charset="0"/>
              </a:rPr>
              <a:t>          </a:t>
            </a:r>
            <a:r>
              <a:rPr lang="ru-RU" sz="2800" dirty="0" smtClean="0">
                <a:latin typeface="Monotype Corsiva" pitchFamily="66" charset="0"/>
              </a:rPr>
              <a:t>Дошкольный возраст является периодом для развития      всех видов способностей, однако особенно  важно уделять достаточно внимания развитию творческих способностей. Существует множество различных видов деятельности, направленных </a:t>
            </a:r>
            <a:r>
              <a:rPr lang="en-US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на формирование и развитие творческого потенциала детей, но в данном случае речь пойдет о театрализованных играх. Это наиболее эффективный и наглядный способ развития речи и  привития детям необходимые навыки и умения, научить их действовать в определенных ситуациях. Кроме того, именно через игру дети могут научиться мыслить и обдумывать свои поступки, именно в игре они могут раскрыть свои таланты и скрытые способности, что непременно пригодится им в дальнейшем обучении и в дальнейшей жизни.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/>
            </a:r>
            <a:br>
              <a:rPr lang="ru-RU" sz="1200" dirty="0" smtClean="0"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500043"/>
            <a:ext cx="6643734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Кукольный театр - искусство, с которым знакомятся малыши на раннем этапе своей жизни, является любимым детским зрелищем.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Он давно стал необходимой составляющей в жизни нашего детского сада № 28 «Солнышко".</a:t>
            </a:r>
          </a:p>
          <a:p>
            <a:pPr algn="ctr"/>
            <a:endParaRPr lang="ru-RU" sz="2800" dirty="0" smtClean="0">
              <a:latin typeface="Monotype Corsiva" pitchFamily="66" charset="0"/>
            </a:endParaRPr>
          </a:p>
          <a:p>
            <a:pPr lvl="0" algn="ctr"/>
            <a:r>
              <a:rPr lang="ru-RU" sz="2800" dirty="0" smtClean="0">
                <a:latin typeface="Monotype Corsiva" pitchFamily="66" charset="0"/>
              </a:rPr>
              <a:t>Кукольный театр воздействует на маленьких зрителей целым комплексом художественных средств. При показе спектаклей кукольного театра применяются и художественное слово, и наглядный образ, что способствует развитию речи.</a:t>
            </a:r>
            <a:endParaRPr lang="ru-RU" sz="2800" dirty="0" smtClean="0"/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8580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br>
              <a:rPr lang="ru-RU" sz="2000" dirty="0" smtClean="0"/>
            </a:br>
            <a:r>
              <a:rPr lang="ru-RU" sz="2000" dirty="0" smtClean="0"/>
              <a:t>       </a:t>
            </a:r>
            <a:r>
              <a:rPr lang="ru-RU" sz="2700" b="0" dirty="0" smtClean="0">
                <a:effectLst/>
                <a:latin typeface="Monotype Corsiva" pitchFamily="66" charset="0"/>
              </a:rPr>
              <a:t>Перчаточные куколки могут хохотать, кричать и обижаться, удивляться и принимать различные позы, что способствует развитию эмоциональной окраски голоса.                                                           ,                                                </a:t>
            </a:r>
            <a:endParaRPr lang="ru-RU" sz="2700" b="0" dirty="0">
              <a:effectLst/>
              <a:latin typeface="Monotype Corsiva" pitchFamily="66" charset="0"/>
            </a:endParaRPr>
          </a:p>
        </p:txBody>
      </p:sp>
      <p:pic>
        <p:nvPicPr>
          <p:cNvPr id="5" name="Объект 4" descr="C:\Users\детсад №\Desktop\DSC_040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859216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000924" cy="1225536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latin typeface="Monotype Corsiva" pitchFamily="66" charset="0"/>
              </a:rPr>
              <a:t>   Такие игры развивают воображение, речь и голосовой диапазон ребенка.</a:t>
            </a:r>
            <a:endParaRPr lang="ru-RU" sz="2800" b="0" dirty="0"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>
                <a:latin typeface="Monotype Corsiva" pitchFamily="66" charset="0"/>
              </a:rPr>
              <a:t>Театр картинок, </a:t>
            </a:r>
            <a:r>
              <a:rPr lang="ru-RU" dirty="0" smtClean="0">
                <a:latin typeface="Monotype Corsiva" pitchFamily="66" charset="0"/>
              </a:rPr>
              <a:t>фланелеграф и настольный театр - он наиболее прост в изготовлении и показе. Такой театр малыши могут нарисовать и вырезать сами. Они будут изображать картинки, силуэты и придумывать к ним свои рассказы.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Рисунок 7" descr="C:\Users\детсад №\Desktop\DSC_0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92896"/>
            <a:ext cx="4540696" cy="318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-45719"/>
            <a:ext cx="5973244" cy="2331711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latin typeface="Monotype Corsiva" pitchFamily="66" charset="0"/>
              </a:rPr>
              <a:t> </a:t>
            </a:r>
            <a:br>
              <a:rPr lang="ru-RU" sz="2400" u="sng" dirty="0" smtClean="0">
                <a:latin typeface="Monotype Corsiva" pitchFamily="66" charset="0"/>
              </a:rPr>
            </a:br>
            <a:r>
              <a:rPr lang="ru-RU" sz="3100" b="0" u="sng" dirty="0" smtClean="0">
                <a:effectLst/>
                <a:latin typeface="Monotype Corsiva" pitchFamily="66" charset="0"/>
              </a:rPr>
              <a:t>Театр игрушек </a:t>
            </a:r>
            <a:r>
              <a:rPr lang="ru-RU" sz="3100" dirty="0" smtClean="0">
                <a:effectLst/>
                <a:latin typeface="Monotype Corsiva" pitchFamily="66" charset="0"/>
              </a:rPr>
              <a:t>– </a:t>
            </a:r>
            <a:r>
              <a:rPr lang="ru-RU" sz="3100" b="0" dirty="0" smtClean="0">
                <a:effectLst/>
                <a:latin typeface="Monotype Corsiva" pitchFamily="66" charset="0"/>
              </a:rPr>
              <a:t>Используются игрушки, поделки, которые устойчиво стоят на столе и не создают помех при передвижении </a:t>
            </a:r>
            <a:r>
              <a:rPr lang="en-US" sz="3100" b="0" dirty="0" smtClean="0">
                <a:effectLst/>
                <a:latin typeface="Monotype Corsiva" pitchFamily="66" charset="0"/>
              </a:rPr>
              <a:t>- </a:t>
            </a:r>
            <a:r>
              <a:rPr lang="ru-RU" sz="3100" b="0" dirty="0" smtClean="0">
                <a:effectLst/>
                <a:latin typeface="Monotype Corsiva" pitchFamily="66" charset="0"/>
              </a:rPr>
              <a:t>все объемное</a:t>
            </a:r>
            <a:r>
              <a:rPr lang="en-US" sz="3100" b="0" dirty="0" smtClean="0">
                <a:effectLst/>
                <a:latin typeface="Monotype Corsiva" pitchFamily="66" charset="0"/>
              </a:rPr>
              <a:t>. </a:t>
            </a:r>
            <a:r>
              <a:rPr lang="ru-RU" sz="3100" b="0" dirty="0" smtClean="0">
                <a:effectLst/>
                <a:latin typeface="Monotype Corsiva" pitchFamily="66" charset="0"/>
              </a:rPr>
              <a:t>Желательно, чтобы все игрушки были однофактурные</a:t>
            </a:r>
            <a:r>
              <a:rPr lang="ru-RU" sz="3100" b="0" dirty="0" smtClean="0">
                <a:effectLst/>
              </a:rPr>
              <a:t>.</a:t>
            </a:r>
            <a:endParaRPr lang="ru-RU" sz="3100" b="0" dirty="0">
              <a:effectLst/>
            </a:endParaRPr>
          </a:p>
        </p:txBody>
      </p:sp>
      <p:pic>
        <p:nvPicPr>
          <p:cNvPr id="5" name="Объект 4" descr="C:\Users\детсад №\Desktop\DSC_040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7" y="2564903"/>
            <a:ext cx="6984775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544616" cy="1439850"/>
          </a:xfrm>
        </p:spPr>
        <p:txBody>
          <a:bodyPr>
            <a:noAutofit/>
          </a:bodyPr>
          <a:lstStyle/>
          <a:p>
            <a:r>
              <a:rPr lang="ru-RU" sz="2800" b="0" u="sng" dirty="0" smtClean="0">
                <a:effectLst/>
                <a:latin typeface="Monotype Corsiva" pitchFamily="66" charset="0"/>
              </a:rPr>
              <a:t>Театр рукавичек </a:t>
            </a:r>
            <a:r>
              <a:rPr lang="ru-RU" sz="2800" b="0" dirty="0" smtClean="0">
                <a:effectLst/>
                <a:latin typeface="Monotype Corsiva" pitchFamily="66" charset="0"/>
              </a:rPr>
              <a:t>- детские рукавички и перчатки. Не нужно перегружать реальными деталями</a:t>
            </a:r>
            <a:endParaRPr lang="ru-RU" sz="2800" b="0" dirty="0">
              <a:effectLst/>
              <a:latin typeface="Monotype Corsiva" pitchFamily="66" charset="0"/>
            </a:endParaRPr>
          </a:p>
        </p:txBody>
      </p:sp>
      <p:pic>
        <p:nvPicPr>
          <p:cNvPr id="7" name="Содержимое 6" descr="http://festival.1september.ru/articles/519200/183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508024">
            <a:off x="810605" y="2408404"/>
            <a:ext cx="4110911" cy="33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Оля\Рабочий стол\призент\Изображение 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8802"/>
            <a:ext cx="428151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429420" cy="774720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effectLst/>
                <a:latin typeface="Monotype Corsiva" pitchFamily="66" charset="0"/>
              </a:rPr>
              <a:t>    </a:t>
            </a:r>
            <a:r>
              <a:rPr lang="ru-RU" sz="2800" b="0" u="sng" dirty="0" smtClean="0">
                <a:effectLst/>
                <a:latin typeface="Monotype Corsiva" pitchFamily="66" charset="0"/>
              </a:rPr>
              <a:t>Театр Бибабо </a:t>
            </a:r>
            <a:r>
              <a:rPr lang="ru-RU" sz="2800" b="0" dirty="0" smtClean="0">
                <a:effectLst/>
                <a:latin typeface="Monotype Corsiva" pitchFamily="66" charset="0"/>
              </a:rPr>
              <a:t>- кукла одевается на руку, где указательный палец - это голова, а пальцы с право и с лева - это руки</a:t>
            </a:r>
            <a:endParaRPr lang="ru-RU" sz="2800" b="0" dirty="0">
              <a:effectLst/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358214" y="2000240"/>
            <a:ext cx="1185842" cy="4268799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C:\Documents and Settings\Оля\Рабочий стол\призент\Изображение 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78661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544616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4500594" cy="5268931"/>
          </a:xfrm>
        </p:spPr>
        <p:txBody>
          <a:bodyPr>
            <a:normAutofit/>
          </a:bodyPr>
          <a:lstStyle/>
          <a:p>
            <a:r>
              <a:rPr lang="ru-RU" sz="2600" u="sng" dirty="0" smtClean="0">
                <a:latin typeface="Monotype Corsiva" pitchFamily="66" charset="0"/>
              </a:rPr>
              <a:t>          Театр марионеток </a:t>
            </a:r>
            <a:r>
              <a:rPr lang="ru-RU" sz="2600" dirty="0" smtClean="0">
                <a:latin typeface="Monotype Corsiva" pitchFamily="66" charset="0"/>
              </a:rPr>
              <a:t>- игрушка-марионетка, это игрушка у которой голова, руки и ноги привязаны к ниточкам, а ниточки на палочках. Игрушка ходит по полу, управление в ваших руках на палочках. У такого персонажа в движении все части тела - он прыгает, бегает за мячиком, ходит, приседает, но не берет в руки ничего.</a:t>
            </a:r>
          </a:p>
          <a:p>
            <a:endParaRPr lang="ru-RU" dirty="0"/>
          </a:p>
        </p:txBody>
      </p:sp>
      <p:pic>
        <p:nvPicPr>
          <p:cNvPr id="7" name="Содержимое 6" descr="http://dollplanet.ru/images/toys/domashny-kukolny-teatr-1-4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900igr.net/datai/izo/Russkaja-trjapichnaja-kukla/0006-003-Kuvatk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86124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атральный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театральный3</Template>
  <TotalTime>471</TotalTime>
  <Words>429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Segoe Script</vt:lpstr>
      <vt:lpstr>театральный3</vt:lpstr>
      <vt:lpstr>  «Театрализованные игры как средство развития детей с нарушениями речи» </vt:lpstr>
      <vt:lpstr>Презентация PowerPoint</vt:lpstr>
      <vt:lpstr>Презентация PowerPoint</vt:lpstr>
      <vt:lpstr>                Перчаточные куколки могут хохотать, кричать и обижаться, удивляться и принимать различные позы, что способствует развитию эмоциональной окраски голоса.                                                           ,                                                </vt:lpstr>
      <vt:lpstr>   Такие игры развивают воображение, речь и голосовой диапазон ребенка.</vt:lpstr>
      <vt:lpstr>  Театр игрушек – Используются игрушки, поделки, которые устойчиво стоят на столе и не создают помех при передвижении - все объемное. Желательно, чтобы все игрушки были однофактурные.</vt:lpstr>
      <vt:lpstr>Театр рукавичек - детские рукавички и перчатки. Не нужно перегружать реальными деталями</vt:lpstr>
      <vt:lpstr>    Театр Бибабо - кукла одевается на руку, где указательный палец - это голова, а пальцы с право и с лева - это руки</vt:lpstr>
      <vt:lpstr>.</vt:lpstr>
      <vt:lpstr>                </vt:lpstr>
      <vt:lpstr>           СПСИБО   ЗА 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Gadget</cp:lastModifiedBy>
  <cp:revision>62</cp:revision>
  <dcterms:created xsi:type="dcterms:W3CDTF">2014-04-17T15:11:34Z</dcterms:created>
  <dcterms:modified xsi:type="dcterms:W3CDTF">2017-12-13T15:10:17Z</dcterms:modified>
</cp:coreProperties>
</file>