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7" r:id="rId6"/>
    <p:sldId id="272" r:id="rId7"/>
    <p:sldId id="273" r:id="rId8"/>
    <p:sldId id="274" r:id="rId9"/>
    <p:sldId id="264" r:id="rId10"/>
    <p:sldId id="265" r:id="rId11"/>
    <p:sldId id="270" r:id="rId12"/>
    <p:sldId id="268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34" autoAdjust="0"/>
    <p:restoredTop sz="93548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53E1A-04E0-4F8C-B9BA-02B4A70C7CD6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FF7A7-7D1F-4B4C-BF2F-E7C93E69D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F7A7-7D1F-4B4C-BF2F-E7C93E69D27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98A9-BF9C-47A2-9430-3CE6380108D3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72D-2598-4B8E-8C5F-E6D02D683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98A9-BF9C-47A2-9430-3CE6380108D3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72D-2598-4B8E-8C5F-E6D02D683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98A9-BF9C-47A2-9430-3CE6380108D3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72D-2598-4B8E-8C5F-E6D02D683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98A9-BF9C-47A2-9430-3CE6380108D3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72D-2598-4B8E-8C5F-E6D02D683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98A9-BF9C-47A2-9430-3CE6380108D3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72D-2598-4B8E-8C5F-E6D02D683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98A9-BF9C-47A2-9430-3CE6380108D3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72D-2598-4B8E-8C5F-E6D02D683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98A9-BF9C-47A2-9430-3CE6380108D3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72D-2598-4B8E-8C5F-E6D02D683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98A9-BF9C-47A2-9430-3CE6380108D3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72D-2598-4B8E-8C5F-E6D02D683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98A9-BF9C-47A2-9430-3CE6380108D3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72D-2598-4B8E-8C5F-E6D02D683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98A9-BF9C-47A2-9430-3CE6380108D3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72D-2598-4B8E-8C5F-E6D02D683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98A9-BF9C-47A2-9430-3CE6380108D3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272D-2598-4B8E-8C5F-E6D02D683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E98A9-BF9C-47A2-9430-3CE6380108D3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6272D-2598-4B8E-8C5F-E6D02D683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57290" y="3286124"/>
            <a:ext cx="45005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помощник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5072074"/>
            <a:ext cx="70487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предметно-развивающая среда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логопедического кабинета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3929066"/>
            <a:ext cx="2787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кабинет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714744" y="0"/>
            <a:ext cx="5429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учреждение Беломорского  района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"Центр развития ребенка-детский сад "Родничок"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6143644"/>
            <a:ext cx="453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 учитель-логопед Прохорова С.П.</a:t>
            </a:r>
            <a:endParaRPr lang="ru-RU" dirty="0"/>
          </a:p>
        </p:txBody>
      </p:sp>
    </p:spTree>
  </p:cSld>
  <p:clrMapOvr>
    <a:masterClrMapping/>
  </p:clrMapOvr>
  <p:transition spd="slow" advTm="436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s02.yapfiles.ru/files/590578/77ce0ba1db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8596" y="285728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u="sng" dirty="0" smtClean="0"/>
              <a:t>Центр сенсорного развития </a:t>
            </a:r>
            <a:r>
              <a:rPr lang="ru-RU" sz="3200" dirty="0" smtClean="0"/>
              <a:t>: </a:t>
            </a:r>
            <a:r>
              <a:rPr lang="ru-RU" sz="2000" dirty="0" smtClean="0"/>
              <a:t>звучащие игрушки,   музыкальные инструменты; игры для восприятия цвета, формы,  величины предметов,  </a:t>
            </a:r>
            <a:r>
              <a:rPr lang="ru-RU" sz="2000" dirty="0" err="1" smtClean="0"/>
              <a:t>коврограф</a:t>
            </a:r>
            <a:r>
              <a:rPr lang="ru-RU" sz="2000" dirty="0" smtClean="0"/>
              <a:t> - Ёжик  с набором предметов на липучках;  игрушки для развития тактильных ощущений,  сенсорные буквы, тактильные пробки, «Чудесная   коробочка»  с мелкими предметами, игрушками</a:t>
            </a:r>
            <a:r>
              <a:rPr lang="ru-RU" sz="2400" dirty="0" smtClean="0"/>
              <a:t>, волшебный коврик.</a:t>
            </a:r>
            <a:endParaRPr lang="ru-RU" sz="2400" dirty="0"/>
          </a:p>
        </p:txBody>
      </p:sp>
      <p:pic>
        <p:nvPicPr>
          <p:cNvPr id="18" name="Рисунок 17" descr="C:\Users\пользователь\Desktop\аттестация\всякий хлам\кабинет\SAM_29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85992"/>
            <a:ext cx="378618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пользователь\Desktop\аттестация\всякий хлам\кабинет\SAM_29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00306"/>
            <a:ext cx="400052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пользователь\Desktop\аттестация\всякий хлам\кабинет\SAM_29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786190"/>
            <a:ext cx="485778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6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643174" y="1500174"/>
            <a:ext cx="62865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моторного и конструктивного развития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Мячи разных размеров, с шипами; ребристая дорожка; пирамидки, мелкие и крупные бусины, большой пинцет,  разноцветные кубики, разрезные картинки,  игрушки- шнуровки,  рамки - шнуровки,   рамки – застежки-молнии,  рамки – застежки-пуговицы; матрешки-застежки; «Волшебный домик»; большая магнитная доска; игрушки- вкладыши по лексическим темам, трафареты по лексическим темам; ширма и пальчиковые игрушки для театрализованных игр.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667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02.yapfiles.ru/files/590578/77ce0ba1db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пользователь\Desktop\аттестация\всякий хлам\кабинет\SAM_29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929066"/>
            <a:ext cx="3714744" cy="273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Desktop\аттестация\всякий хлам\кабинет\SAM_29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14818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аттестация\всякий хлам\кабинет\SAM_29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14290"/>
            <a:ext cx="407193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esktop\аттестация\всякий хлам\кабинет\SAM_29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2857496"/>
            <a:ext cx="448629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esktop\аттестация\всякий хлам\кабинет\SAM_298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85728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06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928926" y="1"/>
            <a:ext cx="6215074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-блок  диагностики, профилактики и консультирования;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Проводится индивидуальная диагностика не только речевого развития, но и психических процессов, общей и мелкой моторики. Динамика развития речи ребёнка систематически отслеживается на заседаниях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эффективной работы с родителями широко используются наглядные средства. В каждой группе оборудованы специальные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«родительские уголки»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которых размещается общая информация. Индивидуальная информация выполнена в форме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«памятки для родителей»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 учетом речевого нарушения конкретного ребенка. Папки-передвижки выполнены в форме консультаций, как для педагогов, так и для родителей. Пособия и наглядные материалы позволяют найти родителям ответы на любые вопросы, связанные с логопедическими проблемами у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научно-методический;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-блок организации и планирования;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(шкаф с систематизированным дидактическим материалом, документация логопеда, материал для диагностики, коррекции звукопроизношения, общего развития речи, логопедическая документация)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782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37260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1285860"/>
            <a:ext cx="4500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atin typeface="Arial Black" pitchFamily="34" charset="0"/>
              </a:rPr>
              <a:t>Вот  и закончилось </a:t>
            </a:r>
          </a:p>
          <a:p>
            <a:pPr algn="r"/>
            <a:r>
              <a:rPr lang="ru-RU" sz="3200" dirty="0" smtClean="0">
                <a:latin typeface="Arial Black" pitchFamily="34" charset="0"/>
              </a:rPr>
              <a:t>небольшое путешествие по логопедическому кабинету.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Tm="443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3048" y="42860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857232"/>
            <a:ext cx="455928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Основное назначение логопедического кабинета– это создание оптимальных условий для коррекционного обучения дошкольников с речевыми нарушениями.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Но играть всегда интереснее, чем просто повторять, поэтому, организуя предметно-развивающую среду логопедического кабинета, я постаралась создать волшебное место для детей и удобное для организации работы учителя-логопеда.</a:t>
            </a:r>
            <a:endParaRPr lang="ru-RU" sz="2000" dirty="0" smtClean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1266" name="Picture 2" descr="http://media.istockphoto.com/vectors/magical-fairies-wand-on-a-white-background-vector-id165789372?k=6&amp;m=165789372&amp;s=170667a&amp;w=0&amp;h=Pf-9hxYohBcZtTPldJdM0-27hkE5XsQZRHRXKZiFThM=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80000">
            <a:off x="5453908" y="2526544"/>
            <a:ext cx="2372601" cy="42537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59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4480" y="785794"/>
            <a:ext cx="6858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214290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Создавая предметно-развивающую среду логопедического кабинета, руководствовалась следующими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принципами: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571480"/>
            <a:ext cx="67151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соответствие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психолого-педагогическим и санитарно-гигиеническим требованиям;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57422" y="1357298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инновационная направленность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(соответствие ФГОС, учет современных образовательных технологий);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7422" y="2428868"/>
            <a:ext cx="678657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системность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(весь материал систематизирован по зонам, каждой зоне отведено определенное пространство кабинета);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5952" y="3286124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доступность 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(дидактический материал подобран с учетом возраста);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4000504"/>
            <a:ext cx="6786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безопасность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Пособия, игрушки, оборудование логопедического кабинета соответствует требованиям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САНПиН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285984" y="5143512"/>
            <a:ext cx="68580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мобильность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(настенные пособия легко снимаются со стен и переносятся);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928662" y="6072206"/>
            <a:ext cx="4260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вариативность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178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643174" y="3857628"/>
            <a:ext cx="4357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-блок коррекции и развития;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8572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соответствии с направлениями работы логопедической службы ДОУ, целенаправленному оснащению и применению материалов  помещение логопедического кабинета условно разделено на блоки: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5103674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-блок  диагностики, профилактики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консультирования;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428736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-блок научно-методический;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2643182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-блок организации и планирования;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51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5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428860" y="1928802"/>
            <a:ext cx="64293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 речевого развития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  зеркало, детский стол, регулируемые по росту стулья, предметные картинки для всех групп звуков,  пособия  «Весёлая артикуляционная гимнастика»;  пособия для развития дыхания (свистки, дудочки, вертушки, листики и т.п.); пособия для развития фонематического восприятия и навыков звукового анализа, схемы, символы, алгоритмы,  магнитные, сенсорные буквы;  игрушки, муляжи, картинный материал  по изучаемым  лексическим темам, связной речи (серии сюжетных картинок,  схемы для описательных рассказов, сюжетные картины);  дидактические игры для формирования и совершенствования грамматического строя речи.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14290"/>
            <a:ext cx="7286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развивающий блок условно разделён на центры, в каждом из которых подобран иллюстративный материал, игры и пособия, стимулирующие речевое развитие.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5000636"/>
            <a:ext cx="6072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центре речевого развития разместились: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939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85984" y="214290"/>
            <a:ext cx="53578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Страна  </a:t>
            </a:r>
            <a:r>
              <a:rPr lang="ru-RU" sz="36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Зеркалье</a:t>
            </a:r>
            <a:r>
              <a:rPr lang="ru-RU" sz="36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Очутившись в этой стране, дети наблюдают в зеркале за выполнением артикуляционных упражнений, за положением органов артикуляции, попадают на  </a:t>
            </a:r>
            <a:r>
              <a:rPr lang="ru-RU" sz="28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остров  послушного ветерка;</a:t>
            </a:r>
            <a:r>
              <a:rPr lang="ru-RU" sz="24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заходят </a:t>
            </a:r>
            <a:r>
              <a:rPr lang="ru-RU" sz="28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 Домик Ловкого язычка</a:t>
            </a:r>
            <a:r>
              <a:rPr lang="ru-RU" sz="24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; играют с озорными  </a:t>
            </a:r>
            <a:r>
              <a:rPr lang="ru-RU" sz="2800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игрушками-говорушками</a:t>
            </a:r>
            <a:r>
              <a:rPr lang="ru-RU" sz="28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«ходят» по звуковым дорожкам и тропинкам из схем, картинок;</a:t>
            </a:r>
            <a:endParaRPr lang="ru-RU" sz="2400" dirty="0" smtClean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623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7260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C:\Users\пользователь\Desktop\аттестация\всякий хлам\кабинет\SAM_29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857232"/>
            <a:ext cx="442915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Desktop\аттестация\всякий хлам\кабинет\SAM_29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857232"/>
            <a:ext cx="47863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esktop\аттестация\всякий хлам\кабинет\SAM_29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857232"/>
            <a:ext cx="47863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пользователь\Desktop\домик-рот\6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642918"/>
            <a:ext cx="4929222" cy="558323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552960"/>
            <a:ext cx="5072098" cy="572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106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s02.yapfiles.ru/files/590578/77ce0ba1db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«Замок знаний»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учебная зона, которая чаще используется для проведения фронтальных занятий. В «Замке знаний» находится несколько башен, замков и ворот. А именно: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«Замок  букв и звуков»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(магнитная доска с «квартирами» для звуков и букв),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«Замок картинок»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(наборное полотно, позволяющее решать много коррекционных задач), стена с гвоздиками для закрепления графического образа букв (натягиваем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резиночки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«Башня»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(обтянута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ковролином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 и др.</a:t>
            </a:r>
            <a:r>
              <a:rPr lang="ru-RU" sz="2000" dirty="0" smtClean="0">
                <a:latin typeface="Arial Black" pitchFamily="34" charset="0"/>
              </a:rPr>
              <a:t> В «Замке знаний» ворота часто открывает </a:t>
            </a:r>
            <a:r>
              <a:rPr lang="ru-RU" sz="2400" dirty="0" smtClean="0">
                <a:latin typeface="Arial Black" pitchFamily="34" charset="0"/>
              </a:rPr>
              <a:t>«Наш друг Пиши-читай»</a:t>
            </a:r>
            <a:r>
              <a:rPr lang="ru-RU" sz="2000" dirty="0" smtClean="0">
                <a:latin typeface="Arial Black" pitchFamily="34" charset="0"/>
              </a:rPr>
              <a:t>, в одной из башен притаился «страшный </a:t>
            </a:r>
            <a:r>
              <a:rPr lang="ru-RU" sz="2400" dirty="0" err="1" smtClean="0">
                <a:latin typeface="Arial Black" pitchFamily="34" charset="0"/>
              </a:rPr>
              <a:t>Звукомор</a:t>
            </a:r>
            <a:r>
              <a:rPr lang="ru-RU" sz="2400" dirty="0" smtClean="0">
                <a:latin typeface="Arial Black" pitchFamily="34" charset="0"/>
              </a:rPr>
              <a:t>»</a:t>
            </a:r>
            <a:r>
              <a:rPr lang="ru-RU" sz="2000" dirty="0" smtClean="0">
                <a:latin typeface="Arial Black" pitchFamily="34" charset="0"/>
              </a:rPr>
              <a:t>, в главной </a:t>
            </a:r>
            <a:r>
              <a:rPr lang="ru-RU" sz="2000" dirty="0" err="1" smtClean="0">
                <a:latin typeface="Arial Black" pitchFamily="34" charset="0"/>
              </a:rPr>
              <a:t>ковролиной</a:t>
            </a:r>
            <a:r>
              <a:rPr lang="ru-RU" sz="2000" dirty="0" smtClean="0">
                <a:latin typeface="Arial Black" pitchFamily="34" charset="0"/>
              </a:rPr>
              <a:t> башне опять хозяйничает королева </a:t>
            </a:r>
            <a:r>
              <a:rPr lang="ru-RU" sz="2400" dirty="0" smtClean="0">
                <a:latin typeface="Arial Black" pitchFamily="34" charset="0"/>
              </a:rPr>
              <a:t>Опечатка</a:t>
            </a:r>
            <a:r>
              <a:rPr lang="ru-RU" sz="2000" dirty="0" smtClean="0">
                <a:latin typeface="Arial Black" pitchFamily="34" charset="0"/>
              </a:rPr>
              <a:t>, а на стене натянул свои паутинки-резинки паук </a:t>
            </a:r>
            <a:r>
              <a:rPr lang="ru-RU" sz="2400" dirty="0" err="1" smtClean="0">
                <a:latin typeface="Arial Black" pitchFamily="34" charset="0"/>
              </a:rPr>
              <a:t>Юк</a:t>
            </a:r>
            <a:r>
              <a:rPr lang="ru-RU" sz="2400" dirty="0" smtClean="0">
                <a:latin typeface="Arial Black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 Black" pitchFamily="34" charset="0"/>
              </a:rPr>
              <a:t> Да мало ли чудес ещё произойдет на занятии!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media.istockphoto.com/vectors/magical-fairies-wand-on-a-white-background-vector-id165789372?k=6&amp;m=165789372&amp;s=170667a&amp;w=0&amp;h=Pf-9hxYohBcZtTPldJdM0-27hkE5XsQZRHRXKZiFThM=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80000">
            <a:off x="6871388" y="4614191"/>
            <a:ext cx="1249681" cy="224053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24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02.yapfiles.ru/files/590578/77ce0ba1db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71966" cy="37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Users\пользователь\Desktop\аттестация\всякий хлам\кабинет\SAM_29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71996" y="2285996"/>
            <a:ext cx="4714884" cy="442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media.istockphoto.com/vectors/magical-fairies-wand-on-a-white-background-vector-id165789372?k=6&amp;m=165789372&amp;s=170667a&amp;w=0&amp;h=Pf-9hxYohBcZtTPldJdM0-27hkE5XsQZRHRXKZiFThM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80000">
            <a:off x="3870991" y="2289271"/>
            <a:ext cx="1249681" cy="2240530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"/>
            <a:ext cx="4071934" cy="386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"/>
            <a:ext cx="4643438" cy="589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C:\Users\пользователь\Desktop\аттестация\всякий хлам\кабинет\SAM_290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1785926"/>
            <a:ext cx="492919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пользователь\Desktop\аттестация\всякий хлам\кабинет\SAM_290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4071930" y="1785930"/>
            <a:ext cx="5143512" cy="500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646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695</Words>
  <Application>Microsoft Office PowerPoint</Application>
  <PresentationFormat>Экран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56</cp:revision>
  <dcterms:created xsi:type="dcterms:W3CDTF">2017-09-11T08:30:19Z</dcterms:created>
  <dcterms:modified xsi:type="dcterms:W3CDTF">2017-09-17T06:42:21Z</dcterms:modified>
</cp:coreProperties>
</file>