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0000CC"/>
    <a:srgbClr val="A50021"/>
    <a:srgbClr val="000099"/>
    <a:srgbClr val="000000"/>
    <a:srgbClr val="008080"/>
    <a:srgbClr val="D60093"/>
    <a:srgbClr val="0000FF"/>
    <a:srgbClr val="3366CC"/>
    <a:srgbClr val="66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3B421-FD73-49C4-8D8C-24719400ACD1}" type="datetimeFigureOut">
              <a:rPr lang="ru-RU" smtClean="0"/>
              <a:pPr/>
              <a:t>07.02.2016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5EF28D-1E79-4BB3-90A3-A9B28DA4A6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3B421-FD73-49C4-8D8C-24719400ACD1}" type="datetimeFigureOut">
              <a:rPr lang="ru-RU" smtClean="0"/>
              <a:pPr/>
              <a:t>07.02.2016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5EF28D-1E79-4BB3-90A3-A9B28DA4A6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3B421-FD73-49C4-8D8C-24719400ACD1}" type="datetimeFigureOut">
              <a:rPr lang="ru-RU" smtClean="0"/>
              <a:pPr/>
              <a:t>07.02.2016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5EF28D-1E79-4BB3-90A3-A9B28DA4A6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3B421-FD73-49C4-8D8C-24719400ACD1}" type="datetimeFigureOut">
              <a:rPr lang="ru-RU" smtClean="0"/>
              <a:pPr/>
              <a:t>07.02.2016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5EF28D-1E79-4BB3-90A3-A9B28DA4A6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3B421-FD73-49C4-8D8C-24719400ACD1}" type="datetimeFigureOut">
              <a:rPr lang="ru-RU" smtClean="0"/>
              <a:pPr/>
              <a:t>07.02.2016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5EF28D-1E79-4BB3-90A3-A9B28DA4A6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3B421-FD73-49C4-8D8C-24719400ACD1}" type="datetimeFigureOut">
              <a:rPr lang="ru-RU" smtClean="0"/>
              <a:pPr/>
              <a:t>07.02.2016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5EF28D-1E79-4BB3-90A3-A9B28DA4A6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3B421-FD73-49C4-8D8C-24719400ACD1}" type="datetimeFigureOut">
              <a:rPr lang="ru-RU" smtClean="0"/>
              <a:pPr/>
              <a:t>07.02.2016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5EF28D-1E79-4BB3-90A3-A9B28DA4A6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3B421-FD73-49C4-8D8C-24719400ACD1}" type="datetimeFigureOut">
              <a:rPr lang="ru-RU" smtClean="0"/>
              <a:pPr/>
              <a:t>07.02.2016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5EF28D-1E79-4BB3-90A3-A9B28DA4A6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3B421-FD73-49C4-8D8C-24719400ACD1}" type="datetimeFigureOut">
              <a:rPr lang="ru-RU" smtClean="0"/>
              <a:pPr/>
              <a:t>07.02.2016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5EF28D-1E79-4BB3-90A3-A9B28DA4A6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3B421-FD73-49C4-8D8C-24719400ACD1}" type="datetimeFigureOut">
              <a:rPr lang="ru-RU" smtClean="0"/>
              <a:pPr/>
              <a:t>07.02.2016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5EF28D-1E79-4BB3-90A3-A9B28DA4A6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3B421-FD73-49C4-8D8C-24719400ACD1}" type="datetimeFigureOut">
              <a:rPr lang="ru-RU" smtClean="0"/>
              <a:pPr/>
              <a:t>07.02.2016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5EF28D-1E79-4BB3-90A3-A9B28DA4A6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403B421-FD73-49C4-8D8C-24719400ACD1}" type="datetimeFigureOut">
              <a:rPr lang="ru-RU" smtClean="0"/>
              <a:pPr/>
              <a:t>07.02.2016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95EF28D-1E79-4BB3-90A3-A9B28DA4A6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1.liveinternet.ru/images/attach/c/2/71/594/71594654_EFF31317D2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851648" cy="857256"/>
          </a:xfrm>
        </p:spPr>
        <p:txBody>
          <a:bodyPr>
            <a:noAutofit/>
          </a:bodyPr>
          <a:lstStyle/>
          <a:p>
            <a:pPr algn="ctr"/>
            <a:r>
              <a:rPr lang="ru-RU" sz="1400" b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6699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 бюджетное образовательное учреждение </a:t>
            </a:r>
            <a:br>
              <a:rPr lang="ru-RU" sz="1400" b="0" dirty="0" smtClean="0">
                <a:solidFill>
                  <a:srgbClr val="6666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6699"/>
                </a:solidFill>
                <a:effectLst/>
                <a:latin typeface="Times New Roman" pitchFamily="18" charset="0"/>
                <a:cs typeface="Times New Roman" pitchFamily="18" charset="0"/>
              </a:rPr>
              <a:t>детский сад № 6</a:t>
            </a:r>
            <a:br>
              <a:rPr lang="ru-RU" sz="1400" b="0" dirty="0" smtClean="0">
                <a:solidFill>
                  <a:srgbClr val="6666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6699"/>
                </a:solidFill>
                <a:effectLst/>
                <a:latin typeface="Times New Roman" pitchFamily="18" charset="0"/>
                <a:cs typeface="Times New Roman" pitchFamily="18" charset="0"/>
              </a:rPr>
              <a:t> комбинированного вида</a:t>
            </a:r>
            <a:endParaRPr lang="ru-RU" sz="1400" b="0" dirty="0">
              <a:solidFill>
                <a:srgbClr val="6666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428736"/>
            <a:ext cx="7854696" cy="4572032"/>
          </a:xfrm>
        </p:spPr>
        <p:txBody>
          <a:bodyPr>
            <a:normAutofit lnSpcReduction="10000"/>
          </a:bodyPr>
          <a:lstStyle/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r>
              <a:rPr lang="ru-RU" dirty="0" smtClean="0">
                <a:solidFill>
                  <a:srgbClr val="D60093"/>
                </a:solidFill>
              </a:rPr>
              <a:t>«</a:t>
            </a:r>
            <a:r>
              <a:rPr lang="ru-RU" sz="2000" dirty="0" smtClean="0">
                <a:solidFill>
                  <a:srgbClr val="D60093"/>
                </a:solidFill>
              </a:rPr>
              <a:t>АКТИВИЗАЦИЯ СВЯЗНОЙ РЕЧИ </a:t>
            </a:r>
          </a:p>
          <a:p>
            <a:pPr lvl="1"/>
            <a:r>
              <a:rPr lang="ru-RU" sz="2000" dirty="0" smtClean="0">
                <a:solidFill>
                  <a:srgbClr val="D60093"/>
                </a:solidFill>
              </a:rPr>
              <a:t>ДОШКОЛЬНИКОВ С ИСПОЛЬЗОВАНИЕМ ЗДОРОВЬЕСБЕРЕГАЮЩИХ ТЕХНОЛОГИЙ»</a:t>
            </a:r>
          </a:p>
          <a:p>
            <a:pPr lvl="1"/>
            <a:endParaRPr lang="ru-RU" dirty="0" smtClean="0"/>
          </a:p>
          <a:p>
            <a:pPr lvl="1" algn="r"/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r"/>
            <a:endParaRPr lang="ru-RU" sz="14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r"/>
            <a:endParaRPr lang="ru-RU" sz="14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r"/>
            <a:endParaRPr lang="ru-RU" sz="20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r"/>
            <a:endParaRPr lang="ru-RU" sz="20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r"/>
            <a:endParaRPr lang="ru-RU" sz="20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r"/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lvl="1" algn="r"/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Гришакова Татьяна Анатольевна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lash.igritomijerry.ru.com/new_size_new/306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714752"/>
            <a:ext cx="3929090" cy="264320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7640980" cy="525610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8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Речевые настройки начала занятий:</a:t>
            </a:r>
            <a:endParaRPr lang="ru-RU" sz="1800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«Цепочка дружбы»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Встанем в круг! Настроимся на работу! Потрите ладони, почувствуйте тепло! Представьте, что между ладонями маленький шарик, покатаем его! А теперь поделимся теплом друг с другом: протяните ладони соседям! У нас получилась «цепочка дружбы»! Улыбнемся, пожелаем друг другу удачи!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5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«Вежливые слова»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Сидя или стоя в круге, дети бросают друг другу мяч (воздушный шарик) и называют добрые слова или вежливые выражения. Можно усложнить задание, предложив называть только слова приветствия (прощания, извинения, благодарности)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5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«Волшебный клубочек»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Дети сидят на ковре по кругу. Психолог передает клубок ниток ребенку, тот наматывает нить на палец и при этом говорит ласковое слово, или доброе пожелание, или ласково называет рядом сидящего по имени, или произносит «волшебное вежливое слово»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Встаньте дети, встаньте в круг,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Встаньте в круг, встаньте в круг,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Ты – мой друг, и я – твой друг.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Самый лучший друг.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(Дети хлопают в ладоши.)</a:t>
            </a:r>
          </a:p>
          <a:p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989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0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Речевые настройки окончания занятий: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«Эстафета дружбы»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Взяться за руки и передавать, как эстафету, рукопожатие. Начинает педагог: «Я передам вам свою дружбу, и она идет от меня к Маше, от Маши к Саше и т. д. и, наконец, снова возвращается ко мне. Я чувствую, что дружбы стало больше, так как каждый из вас добавил частичку своей дружбы. Пусть же она вас не покидает и греет. До свидания! 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«Солнечные лучики»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Протянуть руки вперед и соединить их в центре круга. Тихо так постоять, пытаясь почувствовать себя теплым солнечным лучиком.</a:t>
            </a:r>
          </a:p>
          <a:p>
            <a:pPr>
              <a:buNone/>
            </a:pPr>
            <a:endParaRPr lang="ru-RU" sz="1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 мы дружные ребята.</a:t>
            </a:r>
          </a:p>
          <a:p>
            <a:pPr>
              <a:buNone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Мы ребята-дошколята.</a:t>
            </a:r>
          </a:p>
          <a:p>
            <a:pPr>
              <a:buNone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Никого не обижаем.</a:t>
            </a:r>
          </a:p>
          <a:p>
            <a:pPr>
              <a:buNone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 заботиться, мы знаем.</a:t>
            </a:r>
          </a:p>
          <a:p>
            <a:pPr>
              <a:buNone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Никого в беде не бросим.</a:t>
            </a:r>
          </a:p>
          <a:p>
            <a:pPr>
              <a:buNone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отнимем, а попросим.</a:t>
            </a:r>
          </a:p>
          <a:p>
            <a:pPr>
              <a:buNone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Пусть всем будет хорошо,</a:t>
            </a:r>
          </a:p>
          <a:p>
            <a:pPr>
              <a:buNone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Будет радостно, светло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Очень жаль нам расставаться,</a:t>
            </a:r>
          </a:p>
          <a:p>
            <a:pPr>
              <a:buNone/>
            </a:pPr>
            <a:r>
              <a:rPr lang="ru-RU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Но пришла пора прощаться.</a:t>
            </a:r>
          </a:p>
          <a:p>
            <a:pPr>
              <a:buNone/>
            </a:pPr>
            <a:r>
              <a:rPr lang="ru-RU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Чтобы нам не унывать,</a:t>
            </a:r>
          </a:p>
          <a:p>
            <a:pPr>
              <a:buNone/>
            </a:pPr>
            <a:r>
              <a:rPr lang="ru-RU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Нужно крепко всех обнять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1_81ef40b527583fbc77f82936af9a79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786058"/>
            <a:ext cx="3971925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s543106.vk.me/v543106796/1f08b/clbGLlNe2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714620"/>
            <a:ext cx="3000372" cy="350043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069608" cy="597048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Гимнастика для глаз </a:t>
            </a:r>
          </a:p>
          <a:p>
            <a:pPr>
              <a:buNone/>
            </a:pPr>
            <a:endParaRPr lang="ru-RU" sz="2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Каждый  человек должен понимать, что зрение важно оберегать и сохранять. Дети  в этом отношении гораздо восприимчивее к разным  воздействиям. Развитию зрения в детском возрасте необходимо уделять особое внимание.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Для этого существует 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гимнастика для глаз</a:t>
            </a:r>
            <a:r>
              <a:rPr lang="ru-RU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Но дети с гораздо большей охотой делают ее, когда гимнастика связана со стихотворным ритмом.  Чтобы дети  могли проявить свою активность, рекомендуем все занятия с ними проводить в игровой форме.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        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Гимнастику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необходимо проводить регулярно 2-3 раза в день  по 3-5 минут. Для гимнастики можно использовать мелкие предметы, различные тренажеры. Гимнастику можно проводит по словесным указаниям, с использованием стихов, </a:t>
            </a:r>
            <a:r>
              <a:rPr lang="ru-RU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Проведём, друзья, сейчас</a:t>
            </a:r>
          </a:p>
          <a:p>
            <a:pPr>
              <a:buNone/>
            </a:pP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Упражнения для глаз. </a:t>
            </a:r>
          </a:p>
          <a:p>
            <a:pPr>
              <a:buNone/>
            </a:pP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Мы снежинку увидали.-</a:t>
            </a:r>
          </a:p>
          <a:p>
            <a:pPr>
              <a:buNone/>
            </a:pP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Со снежинкою играли. </a:t>
            </a:r>
          </a:p>
          <a:p>
            <a:pPr>
              <a:buNone/>
            </a:pPr>
            <a:r>
              <a:rPr lang="ru-RU" sz="2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Берут снежинку в руку, вытянуть снежинку вперёд перед собой, </a:t>
            </a:r>
          </a:p>
          <a:p>
            <a:pPr>
              <a:buNone/>
            </a:pPr>
            <a:r>
              <a:rPr lang="ru-RU" sz="2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сфокусировать на ней взгляд</a:t>
            </a:r>
            <a:r>
              <a:rPr lang="ru-RU" sz="2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Снежинки вправо полетели, </a:t>
            </a:r>
          </a:p>
          <a:p>
            <a:pPr>
              <a:buNone/>
            </a:pP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Дети вправо посмотрели. </a:t>
            </a:r>
          </a:p>
          <a:p>
            <a:pPr>
              <a:buNone/>
            </a:pPr>
            <a:r>
              <a:rPr lang="ru-RU" sz="2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Отвести снежинку вправо, проследить движение взглядом.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Вот снежинки полетели, </a:t>
            </a:r>
          </a:p>
          <a:p>
            <a:pPr>
              <a:buNone/>
            </a:pP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Глазки влево посмотрели.</a:t>
            </a:r>
          </a:p>
          <a:p>
            <a:pPr>
              <a:buNone/>
            </a:pPr>
            <a:r>
              <a:rPr lang="ru-RU" sz="2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Отвести её влево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Ветер снег вверх поднимал И на землю опускал</a:t>
            </a:r>
            <a:r>
              <a:rPr lang="ru-RU" sz="2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 </a:t>
            </a:r>
          </a:p>
          <a:p>
            <a:pPr>
              <a:buNone/>
            </a:pPr>
            <a:r>
              <a:rPr lang="ru-RU" sz="2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Поднимать снежинки вверх и опускать вниз. Дети смотрят вверх и вниз</a:t>
            </a:r>
            <a:r>
              <a:rPr lang="ru-RU" sz="2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Все! На землю улеглись. </a:t>
            </a:r>
          </a:p>
          <a:p>
            <a:pPr>
              <a:buNone/>
            </a:pPr>
            <a:r>
              <a:rPr lang="ru-RU" sz="2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Покружиться и присесть, опустив снежинку на пол. </a:t>
            </a:r>
            <a:endParaRPr lang="ru-RU" sz="2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Глазки закрываем, </a:t>
            </a:r>
          </a:p>
          <a:p>
            <a:pPr>
              <a:buNone/>
            </a:pPr>
            <a:r>
              <a:rPr lang="ru-RU" sz="2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Закрыть ладошками глаза.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Глазки отдыхают. </a:t>
            </a:r>
          </a:p>
          <a:p>
            <a:pPr>
              <a:buNone/>
            </a:pPr>
            <a:r>
              <a:rPr lang="ru-RU" sz="2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складывают снежинки и садятся на стулья</a:t>
            </a:r>
            <a:endParaRPr lang="ru-RU" sz="2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418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Су - </a:t>
            </a:r>
            <a:r>
              <a:rPr lang="ru-RU" sz="2000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терапия</a:t>
            </a:r>
          </a:p>
          <a:p>
            <a:pPr algn="ctr">
              <a:buNone/>
            </a:pPr>
            <a:endParaRPr lang="ru-RU" sz="2000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 - </a:t>
            </a:r>
            <a:r>
              <a:rPr lang="ru-RU" sz="1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терапия – это последнее достижение восточной медицины. В переводе с корейского языка Су – кисть, </a:t>
            </a:r>
            <a:r>
              <a:rPr lang="ru-RU" sz="1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стопа. Су </a:t>
            </a:r>
            <a:r>
              <a:rPr lang="ru-RU" sz="1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–терапия оказывает воздействие на </a:t>
            </a:r>
            <a:r>
              <a:rPr lang="ru-RU" sz="1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биоэнергитические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точки с целью активизации защитных функций организма и направлена на воздействие зон коры головного мозга с целью профилактики речевых нарушений. Массаж пальцев рук «</a:t>
            </a:r>
            <a:r>
              <a:rPr lang="ru-RU" sz="1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представлен в стихотворной форме. Данный массаж выполняется специальным массажным шариком.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5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%D0%BF%D1%80%D1%83%D0%B6%D0%B8%D0%BD%D0%BD%D1%8B%D0%B9%20%D0%BC%D0%B0%D1%81%D1%81%D0%B0%D0%B6%D1%91%D1%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571744"/>
            <a:ext cx="4500594" cy="336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4612_large_14084248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71810"/>
            <a:ext cx="3714776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500042"/>
            <a:ext cx="5643602" cy="600079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Сказка про Ежика с применением </a:t>
            </a:r>
            <a:r>
              <a:rPr lang="ru-RU" i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Су-Джок-терапии</a:t>
            </a:r>
            <a:r>
              <a:rPr lang="ru-RU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сказочном лесу в маленьком уютном домике жил-был маленький Ежик.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Показать шарик в открытой ладони.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Еж был маленький и поэтому всего боялся.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Он, то выглядывал из своего домика, то прятался.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Несколько раз сжать и разжать ладонь с шариком </a:t>
            </a:r>
            <a:r>
              <a:rPr lang="ru-RU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Однажды ранним утром захотел Ежик погулять.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Он вышел из своего домика, огляделся и побежал по дорожке своими маленькими ножками.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Дорожка была узенькая, извилистая.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Катать шарик по ладони вперед-назад.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Долго бежал Еж. И вдруг очутился на большой круглой, красивой полянке.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Круговые движения шариком по ладони – сначала по часовой стрелке, потом против.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поляне было видимо-невидимо цветов: и маки, и васильки, и ромашки, и колокольчики, и незабудки! Красиво, как в сказке!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Прокатить шарик по каждому пальцу, начиная с большого, на каждое название цветка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Весь день ёжик играл на этой чудесной поляне.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Круговые движения шариком по ладони – сначала по часовой стрелке, потом против.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 вот пришёл вечер и ёжик отправился домой. Быстро побежал Еж – сначала по извилистой дорожке, потом по прямой.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Катать шарик по ладони вперед-назад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Добрался до он до своего домика, зашёл в него лёг в свою кроватку и крепко уснул!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Закрыть шарик в ладошке.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46841_html_ma6792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714752"/>
            <a:ext cx="4895846" cy="270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41046" cy="4613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Трафаретный театр в формировании связной речи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дошкольном учреждении особое внимание следует уделять именно диалогическому взаимодействию друг с другом, именно в диалоге дети учатся слышать и понимать того, с кем общаются, согласовывать и контролировать собственные действия и действия партнёра. Все дети любят сказки. Им нравится не только слушать, но и смотреть представление. А еще самим быть артистами. В этом может помочь домашний пальчиковый театр, изготовленный с помощью трафаретов. Почему с помощью трафаретов? Трафареты подходят для детей, которые пока не научились рисовать. Ведь не каждый ребенок может нарисовать собачку или медведя. Или девочку, не из палочек и </a:t>
            </a:r>
            <a:r>
              <a:rPr lang="ru-RU" sz="1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огуречика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а настоящую, как у художника. Затем одеть ее в платье. А по трафарету можно.</a:t>
            </a:r>
            <a:endParaRPr lang="ru-RU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89878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Работу с трафаретным театром можно разделить на два этапа: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занятие по ручному труду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создание с помощью трафаретов будущих персонажей сказки;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речевой этап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это собственно диалогическое взаимодействие.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Дети, используя изготовленных трафаретных персонажей, сочиняют диалогическую сказку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a7fcdecd680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71744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AutoShape 4" descr="https://im2-tub-ru.yandex.net/i?id=c7ebd1a254604b7ed54d7fdb807941f1&amp;n=33&amp;h=215&amp;w=28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https://im2-tub-ru.yandex.net/i?id=c7ebd1a254604b7ed54d7fdb807941f1&amp;n=33&amp;h=215&amp;w=28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9" name="Picture 7" descr="fu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00438"/>
            <a:ext cx="3714776" cy="286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54159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Вашему вниманию предлагается несколько диалогических сказок. </a:t>
            </a:r>
            <a:endParaRPr lang="ru-RU" sz="2000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 звери готовились к зиме» </a:t>
            </a: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сказке участвуют два персонажа - две белочки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Белочка, давай готовиться к зиме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Давай, тогда надо собрать грибы и ягоды. </a:t>
            </a:r>
            <a:endParaRPr lang="ru-RU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Tx/>
              <a:buChar char="-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Побежали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быстрей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 algn="just">
              <a:spcBef>
                <a:spcPts val="0"/>
              </a:spcBef>
              <a:buFontTx/>
              <a:buChar char="-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Смотри, а вот и орешки на кустике висят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FontTx/>
              <a:buChar char="-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Давай я буду их срывать, а ты относить в дупло. </a:t>
            </a:r>
            <a:endParaRPr lang="ru-RU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Tx/>
              <a:buChar char="-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Хорошо! </a:t>
            </a:r>
            <a:endParaRPr lang="ru-RU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Tx/>
              <a:buChar char="-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 теперь поскакали искать грибы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FontTx/>
              <a:buChar char="-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Во-о-о-о-н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полянка! Наверное, там много грибов. </a:t>
            </a:r>
            <a:endParaRPr lang="ru-RU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Tx/>
              <a:buChar char="-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 это что? Непонятно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marL="0" indent="0" algn="just">
              <a:spcBef>
                <a:spcPts val="0"/>
              </a:spcBef>
              <a:buFontTx/>
              <a:buChar char="-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Ни орех, ни грибок, ни ягода. Что же это? </a:t>
            </a:r>
            <a:endParaRPr lang="ru-RU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Tx/>
              <a:buChar char="-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Да это же морковка! Наверное, ее зайчик потерял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FontTx/>
              <a:buChar char="-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Давай отнесем ему, ведь это его запас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FontTx/>
              <a:buChar char="-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-Давай!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papillon.net.ua/published/publicdata/SOAVTORPAPILLON/attachments/SC/products_pictures/ZH4-2_e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214554"/>
            <a:ext cx="2695575" cy="2695576"/>
          </a:xfrm>
          <a:prstGeom prst="rect">
            <a:avLst/>
          </a:prstGeom>
          <a:noFill/>
        </p:spPr>
      </p:pic>
      <p:pic>
        <p:nvPicPr>
          <p:cNvPr id="1028" name="Picture 4" descr="http://www.papillon.net.ua/published/publicdata/SOAVTORPAPILLON/attachments/SC/products_pictures/ZH4-4_en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786190"/>
            <a:ext cx="2695575" cy="269557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Релаксация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Релаксация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(от лат.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relaxation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ослабление, расслабление) – глубокое мышечное расслабление, сопровождающееся снятием психического напряжения. Выполнение релаксационных упражнений очень нравится детям, т. к. в них есть элемент игры. Они, в отличие от взрослых, быстро обучаются непростому умению расслабляться. Расслабляясь, возбужденные беспокойные дети постепенно становятся более уравновешенными, внимательными и терпеливыми. Дети заторможенные, скованные, вялые и робкие приобретают уверенность, бодрость, свободу в выражении своих чувств и мыслей. Такая системная работа позволяет детскому организму сбрасывать излишки напряжения и восстанавливать равновесие, тем самым сохраняя психическое здоровье.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расслабляться помогает одним детям снять напряжение, другим – сконцентрировать внимание, снять возбуждение, расслабить мышцы, что необходимо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исправления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речи.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Можно использовать спокойную классическую музыку (Чайковский, Рахманинов), звуки природы. 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AutoShape 2" descr="https://im3-tub-ru.yandex.net/i?id=3c494d06616008c768812d620738a311&amp;n=33&amp;h=215&amp;w=3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https://im3-tub-ru.yandex.net/i?id=3c494d06616008c768812d620738a311&amp;n=33&amp;h=215&amp;w=3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9" name="Picture 5" descr="C:\Users\Татьяна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929066"/>
            <a:ext cx="4786346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0419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Волшебный сон</a:t>
            </a:r>
            <a:endParaRPr lang="ru-RU" sz="1400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(Под речевое сопровождение. И. п.: лёжа на ковре, полное расслабление туловища и конечностей. 3-5 минут).</a:t>
            </a:r>
          </a:p>
          <a:p>
            <a:pPr>
              <a:buNone/>
            </a:pP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Реснички опускаются... </a:t>
            </a:r>
            <a:b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Глазки закрываются... </a:t>
            </a:r>
            <a:b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Мы спокойно отдыхаем (2 раза).</a:t>
            </a:r>
            <a:b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Сном волшебным засыпаем. </a:t>
            </a:r>
            <a:b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Дышится легко, ровно, глубоко. </a:t>
            </a:r>
            <a:b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Наши руки отдыхают... </a:t>
            </a:r>
            <a:b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Ноги тоже отдыхают... </a:t>
            </a:r>
            <a:b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Отдыхают, засыпают... (2 раза). </a:t>
            </a:r>
            <a:b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Шея не напряжена </a:t>
            </a:r>
            <a:b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расслаблена она... </a:t>
            </a:r>
            <a:b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Губы чуть приоткрываются, </a:t>
            </a:r>
            <a:b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Все чудесно расслабляются (2 раза).</a:t>
            </a:r>
            <a:b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Дышится </a:t>
            </a:r>
            <a:r>
              <a:rPr lang="ru-RU" sz="1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легко....ровно</a:t>
            </a: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 глубоко... (пауза)</a:t>
            </a:r>
            <a:b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Мы спокойно отдыхали, </a:t>
            </a:r>
            <a:b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Сном волшебным засыпали. </a:t>
            </a:r>
            <a:b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Хорошо нам отдыхать! </a:t>
            </a:r>
            <a:b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Но пора уже вставать! </a:t>
            </a:r>
            <a:b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Крепче кулачки сжимаем, </a:t>
            </a:r>
            <a:b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Их повыше поднимаем, </a:t>
            </a:r>
            <a:b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Потянуться, улыбнуться, </a:t>
            </a:r>
            <a:b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Всем открыть глаза, </a:t>
            </a:r>
            <a:b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Проснуться.</a:t>
            </a:r>
            <a:b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Вот пора нам и вставать!</a:t>
            </a:r>
            <a:b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Бодрый день наш продолжать!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Татьяна\Desktop\a3289593-c723-4f56-83e9-dbf4ca0c37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643050"/>
            <a:ext cx="4143404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857232"/>
            <a:ext cx="7572428" cy="4214842"/>
          </a:xfrm>
        </p:spPr>
        <p:txBody>
          <a:bodyPr>
            <a:normAutofit fontScale="90000"/>
          </a:bodyPr>
          <a:lstStyle/>
          <a:p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«Забота о здоровье – это важнейший труд воспитателя. От жизнедеятельности, бодрости детей зависит их духовная жизнь, мировоззрение, умственное развитие, прочность знаний, вера в свои силы…»               </a:t>
            </a:r>
            <a:r>
              <a:rPr lang="ru-RU" sz="31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Эти слова принадлежат замечательному</a:t>
            </a:r>
            <a:br>
              <a:rPr lang="ru-RU" sz="2000" b="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русскому</a:t>
            </a:r>
            <a:br>
              <a:rPr lang="ru-RU" sz="2000" b="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педагогу </a:t>
            </a:r>
            <a:r>
              <a:rPr lang="ru-RU" sz="20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В.А. Сухомлинскому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             </a:t>
            </a:r>
            <a:endPara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GEWnWsyV3V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571612"/>
            <a:ext cx="4143404" cy="428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642918"/>
            <a:ext cx="3926204" cy="421484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Уважаемые коллеги, я продемонстрировала вам вариативность использования в своей работе </a:t>
            </a:r>
            <a:r>
              <a:rPr lang="ru-RU" sz="1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технологии для развития речи детей. </a:t>
            </a: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Данные приёмы я использую в своей работе и могу с уверенностью сказать, что они оказывают положительное воздействие на речевое развитие, у детей повышается работоспособность, улучшается качество образовательного процесса.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1400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14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технологий </a:t>
            </a: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играет большую роль в жизни каждого дошкольника, позволяет легче и успешнее овладеть необходимыми знаниями, преодолеть трудности в достижении целей и задач обучения, учит детей </a:t>
            </a: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жить </a:t>
            </a: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без стрессов, а также сохранять своё и ценить чужое здоровье.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img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920" y="3286124"/>
            <a:ext cx="8183880" cy="2071702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технологии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это система мер, включающая взаимосвязь и взаимодействие всех факторов образовательной среды, направленных на сохранение здоровья ребёнка на всех этапах его обучения и развития.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57224" y="530352"/>
            <a:ext cx="6715172" cy="3327276"/>
          </a:xfrm>
        </p:spPr>
        <p:txBody>
          <a:bodyPr>
            <a:normAutofit/>
          </a:bodyPr>
          <a:lstStyle/>
          <a:p>
            <a:pPr marL="457200" indent="-4572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Сохранение здоровья детей в процессе воспитания и обучения одна из приоритетных задач педагогики. Формирование здорового образа жизни должно начинаться в детском саду. Сохранение и укрепление здоровья, как на занятиях, так и в свободное время особенно важны для детей дошкольного возраста.  Поэтому в течение всего учебного года в работу воспитателей необходимо включать здоровьесберегающие  технологии.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928670"/>
            <a:ext cx="8183880" cy="478634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 детском саду используют </a:t>
            </a:r>
            <a:r>
              <a:rPr lang="ru-RU" sz="31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31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технологии по следующим направлениям (дальше речь пойдет о педагогических</a:t>
            </a:r>
            <a:br>
              <a:rPr lang="ru-RU" sz="31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31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технологиях):</a:t>
            </a:r>
            <a:r>
              <a:rPr lang="en-US" sz="31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0" i="1" dirty="0" smtClean="0">
                <a:solidFill>
                  <a:srgbClr val="A50021"/>
                </a:solidFill>
                <a:effectLst/>
                <a:latin typeface="Times New Roman" pitchFamily="18" charset="0"/>
                <a:cs typeface="Times New Roman" pitchFamily="18" charset="0"/>
              </a:rPr>
              <a:t>1.Технологии сохранения и стимулирования здоровья.</a:t>
            </a:r>
            <a:r>
              <a:rPr lang="en-US" sz="3100" b="0" i="1" dirty="0" smtClean="0">
                <a:solidFill>
                  <a:srgbClr val="A5002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0" i="1" dirty="0" smtClean="0">
                <a:solidFill>
                  <a:srgbClr val="A50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0" i="1" dirty="0" smtClean="0">
                <a:solidFill>
                  <a:srgbClr val="A5002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0" i="1" dirty="0" smtClean="0">
                <a:solidFill>
                  <a:srgbClr val="A50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0" i="1" dirty="0" smtClean="0">
                <a:solidFill>
                  <a:srgbClr val="A50021"/>
                </a:solidFill>
                <a:effectLst/>
                <a:latin typeface="Times New Roman" pitchFamily="18" charset="0"/>
                <a:cs typeface="Times New Roman" pitchFamily="18" charset="0"/>
              </a:rPr>
              <a:t>2.Технологии обучения здоровому образу жизни.</a:t>
            </a:r>
            <a:r>
              <a:rPr lang="en-US" sz="3100" b="0" i="1" dirty="0" smtClean="0">
                <a:solidFill>
                  <a:srgbClr val="A5002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0" i="1" dirty="0" smtClean="0">
                <a:solidFill>
                  <a:srgbClr val="A50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0" i="1" dirty="0" smtClean="0">
                <a:solidFill>
                  <a:srgbClr val="A5002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0" i="1" dirty="0" smtClean="0">
                <a:solidFill>
                  <a:srgbClr val="A50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0" i="1" dirty="0" smtClean="0">
                <a:solidFill>
                  <a:srgbClr val="A50021"/>
                </a:solidFill>
                <a:effectLst/>
                <a:latin typeface="Times New Roman" pitchFamily="18" charset="0"/>
                <a:cs typeface="Times New Roman" pitchFamily="18" charset="0"/>
              </a:rPr>
              <a:t>3.Коррекционные технологии</a:t>
            </a:r>
            <a:r>
              <a:rPr lang="ru-RU" b="0" i="1" dirty="0" smtClean="0">
                <a:solidFill>
                  <a:srgbClr val="A50021"/>
                </a:solidFill>
                <a:effectLst/>
              </a:rPr>
              <a:t>.</a:t>
            </a:r>
            <a:endParaRPr lang="ru-RU" b="0" i="1" dirty="0">
              <a:solidFill>
                <a:srgbClr val="A50021"/>
              </a:solidFill>
              <a:effectLst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42918"/>
            <a:ext cx="8183880" cy="5643602"/>
          </a:xfrm>
        </p:spPr>
        <p:txBody>
          <a:bodyPr>
            <a:noAutofit/>
          </a:bodyPr>
          <a:lstStyle/>
          <a:p>
            <a:r>
              <a:rPr lang="ru-RU" sz="2000" b="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br>
              <a:rPr lang="ru-RU" sz="2000" b="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A5002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Технологии сохранения и стимулирования здоровья</a:t>
            </a:r>
            <a: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Динамические паузы</a:t>
            </a:r>
            <a:r>
              <a:rPr lang="ru-RU" sz="14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14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во время занятий, 2-5 мин., по мере утомляемости детей. Рекомендуется для всех детей в качестве профилактики утомления. Могут включать в себя элементы гимнастики для глаз, дыхательной гимнастики и других в зависимости от вида занятия. </a:t>
            </a:r>
            <a:r>
              <a:rPr lang="ru-RU" sz="14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Подвижные и спортивные игры</a:t>
            </a:r>
            <a:r>
              <a:rPr lang="ru-RU" sz="14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– как часть физкультурного занятия, на прогулке, в групповой комнате - малой, средней и     высокой степени подвижности. Ежедневно для всех возрастных групп. Игры подбираются в соответствии с возрастом ребенка, местом и временем ее проведения</a:t>
            </a:r>
            <a:r>
              <a:rPr lang="ru-RU" sz="14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Релаксация</a:t>
            </a:r>
            <a:r>
              <a:rPr lang="ru-RU" sz="14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– в любом подходящем помещении, в зависимости от состояния детей и целей, педагог определяет интенсивность технологии. Для всех возрастных групп. Можно использовать спокойную классическую музыку (Чайковский, Рахманинов), звуки природы. </a:t>
            </a:r>
            <a:r>
              <a:rPr lang="ru-RU" sz="14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Гимнастика пальчиковая</a:t>
            </a:r>
            <a:r>
              <a:rPr lang="ru-RU" sz="14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– с младшего возраста индивидуально либо с подгруппой ежедневно. Рекомендуется всем детям, особенно с речевыми проблемами. Проводится в любой удобный отрезок времени (в любое удобное время). </a:t>
            </a:r>
            <a:r>
              <a:rPr lang="ru-RU" sz="14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Гимнастика для глаз</a:t>
            </a:r>
            <a:r>
              <a:rPr lang="ru-RU" sz="14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– ежедневно по 3-5 мин. в любое свободное время в зависимости от интенсивности зрительной нагрузки с младшего возраста. Рекомендуется использовать наглядный материал, показ педагога. </a:t>
            </a:r>
            <a:r>
              <a:rPr lang="ru-RU" sz="14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Гимнастика дыхательная</a:t>
            </a:r>
            <a:r>
              <a:rPr lang="ru-RU" sz="14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– в различных формах физкультурно-оздоровительной работы. Обеспечить проветривание помещения, педагогу дать детям инструкции об обязательной гигиене полости носа перед проведением процедуры. </a:t>
            </a:r>
            <a:r>
              <a:rPr lang="ru-RU" sz="14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Динамическая гимнастика</a:t>
            </a:r>
            <a:r>
              <a:rPr lang="ru-RU" sz="14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14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ежедневно после дневного сна, 5-10 мин. </a:t>
            </a:r>
            <a:r>
              <a:rPr lang="ru-RU" sz="14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Гимнастика корригирующая</a:t>
            </a:r>
            <a:r>
              <a:rPr lang="ru-RU" sz="1400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14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 различных формах физкультурно-оздоровительной работы. Форма проведения зависит от поставленной задачи и контингента детей. </a:t>
            </a:r>
            <a:br>
              <a:rPr lang="ru-RU" sz="14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Гимнастика ортопедическая</a:t>
            </a:r>
            <a:r>
              <a:rPr lang="ru-RU" sz="1400" b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– в различных формах физкультурно-оздоровительной работы. </a:t>
            </a:r>
            <a:r>
              <a:rPr lang="ru-RU" sz="14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Рекомендуется детям с плоскостопием и в качестве профилактики болезней опорного свода стопы</a:t>
            </a:r>
            <a:r>
              <a:rPr lang="ru-RU" sz="1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5214974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200" b="0" dirty="0" smtClean="0">
                <a:solidFill>
                  <a:srgbClr val="A50021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Технологии обучения здоровому образу жизни</a:t>
            </a:r>
            <a:br>
              <a:rPr lang="ru-RU" sz="2200" b="0" dirty="0" smtClean="0">
                <a:solidFill>
                  <a:srgbClr val="A50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rgbClr val="A5002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Физкультурное занятие</a:t>
            </a:r>
            <a:r>
              <a:rPr lang="ru-RU" sz="1600" b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– 2-3 раза в неделю в спортивном или музыкальном залах. Ранний возраст - в групповой комнате, 10 мин. Младший возраст – 15-20 мин., средний возраст – 20-25 мин., старший возраст – 25-30 мин. Перед занятием необходимо хорошо проветрить помещение. </a:t>
            </a:r>
            <a:br>
              <a:rPr lang="ru-RU" sz="16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Проблемно-игровые</a:t>
            </a:r>
            <a:r>
              <a:rPr lang="ru-RU" sz="1600" b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0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игротреннинги</a:t>
            </a:r>
            <a:r>
              <a:rPr lang="ru-RU" sz="1600" b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0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игротерапия</a:t>
            </a:r>
            <a:r>
              <a:rPr lang="ru-RU" sz="16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– в свободное время, можно во второй половине дня. Время строго не фиксировано, в зависимости от задач, поставленных педагогом. Занятие может быть организовано не -заметно для ребенка, посредством включения педагога в процесс игровой деятельности. </a:t>
            </a:r>
            <a:br>
              <a:rPr lang="ru-RU" sz="16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Коммуникативные игры</a:t>
            </a:r>
            <a:r>
              <a:rPr lang="ru-RU" sz="16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 – 1-2 раза в неделю по 30 мин. со старшего возраста. Занятия строятся по определенной схеме и состоят из нескольких частей. В них входят беседы, этюды и игры разной степени подвижности, занятия рисованием, лепкой и др. </a:t>
            </a:r>
            <a:br>
              <a:rPr lang="ru-RU" sz="16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160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 зависимости от поставленных педагогом целей, сеансами либо в различных формах физкультурно-оздоровительной работы</a:t>
            </a:r>
            <a:br>
              <a:rPr lang="ru-RU" sz="16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Необходимо объяснить ребенку серьезность процедуры и дать детям элементарные знания о том, как не нанести вред своему организму</a:t>
            </a:r>
            <a:br>
              <a:rPr lang="ru-RU" sz="16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Точечный массаж.</a:t>
            </a:r>
            <a:r>
              <a:rPr lang="ru-RU" sz="1600" b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Проводится в преддверии эпидемий, в осенний и весенний периоды в любое удобное для педагога время со старшего возраста. Проводится строго по специальной методике. Рекомендуется детям с частыми простудными заболеваниями и болезнями органов дыхания. Используется наглядный материал (специальные модули). </a:t>
            </a:r>
            <a:r>
              <a:rPr lang="ru-RU" b="0" dirty="0" smtClean="0">
                <a:solidFill>
                  <a:srgbClr val="7030A0"/>
                </a:solidFill>
                <a:effectLst/>
              </a:rPr>
              <a:t/>
            </a:r>
            <a:br>
              <a:rPr lang="ru-RU" b="0" dirty="0" smtClean="0">
                <a:solidFill>
                  <a:srgbClr val="7030A0"/>
                </a:solidFill>
                <a:effectLst/>
              </a:rPr>
            </a:br>
            <a:endParaRPr lang="ru-RU" dirty="0"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000108"/>
            <a:ext cx="8183880" cy="4357718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                                 Коррекционные технологии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Технологии музыкального воздействия</a:t>
            </a:r>
            <a:r>
              <a:rPr lang="ru-RU" sz="14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 – в различных формах физкультурно-оздоровительной работы; либо отдельные занятия 2-4 раза в месяц в зависимости от поставленных целей. Используются в качестве вспомогательного средства как часть других технологий; для снятия напряжения, повышения эмоционального настроя и пр.</a:t>
            </a:r>
            <a:br>
              <a:rPr lang="ru-RU" sz="14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Арт-терапия</a:t>
            </a:r>
            <a:r>
              <a:rPr lang="ru-RU" sz="140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 Сеансами 10-12 занятий по 30-35 мин начиная со средней группы. Программа имеет диагностический инструментарий и предполагает ведение протоколов занятий. </a:t>
            </a:r>
            <a:br>
              <a:rPr lang="ru-RU" sz="14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1400" b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– 2-4 занятия в месяц по 30 мин. со старшего возраста. Занятия используют для психологической терапевтической и развивающей работы. Сказку может рассказывать взрослый, либо это может быть групповое рассказывание, где рассказчиком является не один человек, группа детей, а остальные дети повторяют за рассказчиками необходимые движения. </a:t>
            </a:r>
            <a:br>
              <a:rPr lang="ru-RU" sz="14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Технологии воздействия цветом</a:t>
            </a:r>
            <a:r>
              <a:rPr lang="ru-RU" sz="14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 – как специальное занятие 2-4 раза в месяц в зависимости от поставленных задач. Правильно подобранные цвета интерьера в группе снимают напряжение и повышают эмоциональный настрой ребенка. </a:t>
            </a:r>
            <a:br>
              <a:rPr lang="ru-RU" sz="14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1400" b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– 1-2 раза в неделю со старшего возраста по 25-30 мин. Направлена на развитие и коррекцию различных сторон психики ребенка.</a:t>
            </a:r>
            <a:br>
              <a:rPr lang="ru-RU" sz="14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Фонетическая ритми</a:t>
            </a:r>
            <a:r>
              <a:rPr lang="ru-RU" sz="1400" b="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ка </a:t>
            </a:r>
            <a:r>
              <a:rPr lang="ru-RU" sz="14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– 2 раза в неделю с младшего возраста в физкультурном или музыкальном залах. Занятия рекомендованы детям с проблемами слуха либо в профилактических целях</a:t>
            </a:r>
            <a:endParaRPr lang="ru-RU" sz="1400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920" y="4071942"/>
            <a:ext cx="8183880" cy="1963098"/>
          </a:xfrm>
        </p:spPr>
        <p:txBody>
          <a:bodyPr>
            <a:noAutofit/>
          </a:bodyPr>
          <a:lstStyle/>
          <a:p>
            <a:pPr lvl="0"/>
            <a:r>
              <a:rPr lang="ru-RU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Психологические игры и речевые настройки для дошкольников;</a:t>
            </a:r>
            <a:br>
              <a:rPr lang="ru-RU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Гимнастика для глаз; </a:t>
            </a:r>
            <a:br>
              <a:rPr lang="ru-RU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Су - </a:t>
            </a:r>
            <a:r>
              <a:rPr lang="ru-RU" sz="1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терапия;</a:t>
            </a:r>
            <a:br>
              <a:rPr lang="ru-RU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Трафаретный театр в формировании связной речи; </a:t>
            </a:r>
            <a:br>
              <a:rPr lang="ru-RU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Релаксация.</a:t>
            </a:r>
            <a:br>
              <a:rPr lang="ru-RU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613028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«Использование </a:t>
            </a:r>
            <a:r>
              <a:rPr lang="ru-RU" sz="2900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9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технологий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 развитии связной  речи дошкольников»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Проблема формирования речи у детей дошкольного возраста актуальна на сегодняшний день. Формирование речи у дошкольников является важной и трудно решаемой задачей. Однако развитие речи у детей в настоящем времени представляет собой актуальную проблему, что обусловлено значимостью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связной речи 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для дошкольников.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Воспитателю нужно побуждать детей к речевой деятельности, а также важно стимулировать речевую активность не только в процессе свободного общения, но, прежде всего, на занятиях.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Стало очевидно, что необходимо изменение способов работы воспитателя на занятиях по развитию речи дошкольников. Такими средствами являются инновационные методы и приемы развития речи у дошкольников. Исходя из этого, для формирования и активизации связной речи дошкольников, наряду с традиционными методами и приемами, надо использовать следующие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технологии.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642918"/>
            <a:ext cx="8183880" cy="5715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A50021"/>
                </a:solidFill>
              </a:rPr>
              <a:t> </a:t>
            </a:r>
            <a:r>
              <a:rPr lang="ru-RU" sz="2000" b="0" dirty="0" smtClean="0">
                <a:solidFill>
                  <a:srgbClr val="A50021"/>
                </a:solidFill>
                <a:effectLst/>
                <a:latin typeface="Times New Roman" pitchFamily="18" charset="0"/>
                <a:cs typeface="Times New Roman" pitchFamily="18" charset="0"/>
              </a:rPr>
              <a:t>Психологические игры и речевые настройки для дошкольников</a:t>
            </a:r>
            <a:endParaRPr lang="ru-RU" sz="2000" b="0" dirty="0"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2920" y="1428736"/>
            <a:ext cx="4069080" cy="421484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A50021"/>
                </a:solidFill>
              </a:rPr>
              <a:t>          </a:t>
            </a:r>
            <a:endParaRPr lang="ru-RU" sz="2000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Дошкольное образовательное учреждение призвано обеспечить </a:t>
            </a:r>
            <a:r>
              <a:rPr lang="ru-RU" sz="29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ребенку</a:t>
            </a:r>
            <a:r>
              <a:rPr lang="ru-RU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гармоничное взаимодействие с миром, правильное направление его эмоционального развития, пробудить его добрые чувства, стремление к сотрудничеству и положительному самоутверждению.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 целью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создания в группе положительного эмоционального фона, атмосферы доброжелательности и защищенности очень важно проводить с детьми любого возраста психологические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игры  и  речевые   настройки.  </a:t>
            </a:r>
          </a:p>
          <a:p>
            <a:pPr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RIBSSl6_ev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14488"/>
            <a:ext cx="400052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625</TotalTime>
  <Words>1479</Words>
  <Application>Microsoft Office PowerPoint</Application>
  <PresentationFormat>Экран (4:3)</PresentationFormat>
  <Paragraphs>157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       Муниципальное  бюджетное образовательное учреждение  детский сад № 6  комбинированного вида</vt:lpstr>
      <vt:lpstr>        «Забота о здоровье – это важнейший труд воспитателя. От жизнедеятельности, бодрости детей зависит их духовная жизнь, мировоззрение, умственное развитие, прочность знаний, вера в свои силы…»                 Эти слова принадлежат замечательному                                                                русскому                                                                            педагогу В.А. Сухомлинскому.                  </vt:lpstr>
      <vt:lpstr>Здоровьесберегающие технологии - это система мер, включающая взаимосвязь и взаимодействие всех факторов образовательной среды, направленных на сохранение здоровья ребёнка на всех этапах его обучения и развития.</vt:lpstr>
      <vt:lpstr>В детском саду используют здоровьесберегающие технологии по следующим направлениям (дальше речь пойдет о педагогических здоровьесберегающих технологиях):  1.Технологии сохранения и стимулирования здоровья.  2.Технологии обучения здоровому образу жизни.  3.Коррекционные технологии.</vt:lpstr>
      <vt:lpstr>                              Технологии сохранения и стимулирования здоровья    Динамические паузы – во время занятий, 2-5 мин., по мере утомляемости детей. Рекомендуется для всех детей в качестве профилактики утомления. Могут включать в себя элементы гимнастики для глаз, дыхательной гимнастики и других в зависимости от вида занятия.  Подвижные и спортивные игры – как часть физкультурного занятия, на прогулке, в групповой комнате - малой, средней и     высокой степени подвижности. Ежедневно для всех возрастных групп. Игры подбираются в соответствии с возрастом ребенка, местом и временем ее проведения. Релаксация – в любом подходящем помещении, в зависимости от состояния детей и целей, педагог определяет интенсивность технологии. Для всех возрастных групп. Можно использовать спокойную классическую музыку (Чайковский, Рахманинов), звуки природы.  Гимнастика пальчиковая – с младшего возраста индивидуально либо с подгруппой ежедневно. Рекомендуется всем детям, особенно с речевыми проблемами. Проводится в любой удобный отрезок времени (в любое удобное время).  Гимнастика для глаз – ежедневно по 3-5 мин. в любое свободное время в зависимости от интенсивности зрительной нагрузки с младшего возраста. Рекомендуется использовать наглядный материал, показ педагога.  Гимнастика дыхательная – в различных формах физкультурно-оздоровительной работы. Обеспечить проветривание помещения, педагогу дать детям инструкции об обязательной гигиене полости носа перед проведением процедуры.  Динамическая гимнастика – ежедневно после дневного сна, 5-10 мин.  Гимнастика корригирующая – в различных формах физкультурно-оздоровительной работы. Форма проведения зависит от поставленной задачи и контингента детей.  Гимнастика ортопедическая – в различных формах физкультурно-оздоровительной работы. Рекомендуется детям с плоскостопием и в качестве профилактики болезней опорного свода стопы. </vt:lpstr>
      <vt:lpstr>                               Технологии обучения здоровому образу жизни   Физкультурное занятие – 2-3 раза в неделю в спортивном или музыкальном залах. Ранний возраст - в групповой комнате, 10 мин. Младший возраст – 15-20 мин., средний возраст – 20-25 мин., старший возраст – 25-30 мин. Перед занятием необходимо хорошо проветрить помещение.  Проблемно-игровые игротреннинги, игротерапия – в свободное время, можно во второй половине дня. Время строго не фиксировано, в зависимости от задач, поставленных педагогом. Занятие может быть организовано не -заметно для ребенка, посредством включения педагога в процесс игровой деятельности.  Коммуникативные игры – 1-2 раза в неделю по 30 мин. со старшего возраста. Занятия строятся по определенной схеме и состоят из нескольких частей. В них входят беседы, этюды и игры разной степени подвижности, занятия рисованием, лепкой и др.  Самомассаж. В зависимости от поставленных педагогом целей, сеансами либо в различных формах физкультурно-оздоровительной работы Необходимо объяснить ребенку серьезность процедуры и дать детям элементарные знания о том, как не нанести вред своему организму Точечный массаж. Проводится в преддверии эпидемий, в осенний и весенний периоды в любое удобное для педагога время со старшего возраста. Проводится строго по специальной методике. Рекомендуется детям с частыми простудными заболеваниями и болезнями органов дыхания. Используется наглядный материал (специальные модули).  </vt:lpstr>
      <vt:lpstr>                                     Коррекционные технологии   Технологии музыкального воздействия – в различных формах физкультурно-оздоровительной работы; либо отдельные занятия 2-4 раза в месяц в зависимости от поставленных целей. Используются в качестве вспомогательного средства как часть других технологий; для снятия напряжения, повышения эмоционального настроя и пр. Арт-терапия. Сеансами 10-12 занятий по 30-35 мин начиная со средней группы. Программа имеет диагностический инструментарий и предполагает ведение протоколов занятий.  Сказкотерапия – 2-4 занятия в месяц по 30 мин. со старшего возраста. Занятия используют для психологической терапевтической и развивающей работы. Сказку может рассказывать взрослый, либо это может быть групповое рассказывание, где рассказчиком является не один человек, группа детей, а остальные дети повторяют за рассказчиками необходимые движения.  Технологии воздействия цветом – как специальное занятие 2-4 раза в месяц в зависимости от поставленных задач. Правильно подобранные цвета интерьера в группе снимают напряжение и повышают эмоциональный настрой ребенка.  Психогимнастика – 1-2 раза в неделю со старшего возраста по 25-30 мин. Направлена на развитие и коррекцию различных сторон психики ребенка. Фонетическая ритмика – 2 раза в неделю с младшего возраста в физкультурном или музыкальном залах. Занятия рекомендованы детям с проблемами слуха либо в профилактических целях</vt:lpstr>
      <vt:lpstr>Психологические игры и речевые настройки для дошкольников; Гимнастика для глаз;  Су - Джок терапия; Трафаретный театр в формировании связной речи;  Релаксация.   </vt:lpstr>
      <vt:lpstr> Психологические игры и речевые настройки для дошкольников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бюджетное образовательное учреждение  детский сад № 6  комбинированного вида</dc:title>
  <dc:creator>Татьяна Гришакова</dc:creator>
  <cp:lastModifiedBy>Татьяна Гришакова</cp:lastModifiedBy>
  <cp:revision>77</cp:revision>
  <dcterms:created xsi:type="dcterms:W3CDTF">2016-02-06T19:12:52Z</dcterms:created>
  <dcterms:modified xsi:type="dcterms:W3CDTF">2016-02-07T17:06:08Z</dcterms:modified>
</cp:coreProperties>
</file>