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3" r:id="rId3"/>
    <p:sldId id="271" r:id="rId4"/>
    <p:sldId id="281" r:id="rId5"/>
    <p:sldId id="273" r:id="rId6"/>
    <p:sldId id="279" r:id="rId7"/>
    <p:sldId id="274" r:id="rId8"/>
    <p:sldId id="276" r:id="rId9"/>
    <p:sldId id="275" r:id="rId10"/>
    <p:sldId id="285" r:id="rId11"/>
    <p:sldId id="272" r:id="rId12"/>
    <p:sldId id="257" r:id="rId13"/>
    <p:sldId id="287" r:id="rId14"/>
    <p:sldId id="258" r:id="rId15"/>
    <p:sldId id="268" r:id="rId16"/>
    <p:sldId id="269" r:id="rId17"/>
    <p:sldId id="270" r:id="rId18"/>
    <p:sldId id="267" r:id="rId1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снижение тревожности</c:v>
                </c:pt>
                <c:pt idx="1">
                  <c:v>активность</c:v>
                </c:pt>
                <c:pt idx="2">
                  <c:v>когнитивные процессы</c:v>
                </c:pt>
                <c:pt idx="3">
                  <c:v>самореализация</c:v>
                </c:pt>
                <c:pt idx="4">
                  <c:v>удовлетворенность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0.47000000000000008</c:v>
                </c:pt>
                <c:pt idx="1">
                  <c:v>0.56000000000000005</c:v>
                </c:pt>
                <c:pt idx="2">
                  <c:v>0.38000000000000039</c:v>
                </c:pt>
                <c:pt idx="3">
                  <c:v>0.59000000000000064</c:v>
                </c:pt>
                <c:pt idx="4">
                  <c:v>0.88000000000000078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37-4B8F-B765-8C4EAD081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снижение тревожности</c:v>
                </c:pt>
                <c:pt idx="1">
                  <c:v>активность</c:v>
                </c:pt>
                <c:pt idx="2">
                  <c:v>когнитивные процессы</c:v>
                </c:pt>
                <c:pt idx="3">
                  <c:v>самореализация</c:v>
                </c:pt>
                <c:pt idx="4">
                  <c:v>удовлетворенность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0.92</c:v>
                </c:pt>
                <c:pt idx="1">
                  <c:v>0.84000000000000064</c:v>
                </c:pt>
                <c:pt idx="2">
                  <c:v>0.67000000000000093</c:v>
                </c:pt>
                <c:pt idx="3">
                  <c:v>0.76000000000000079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37-4B8F-B765-8C4EAD081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894848"/>
        <c:axId val="195564288"/>
        <c:axId val="132443200"/>
      </c:bar3DChart>
      <c:catAx>
        <c:axId val="19489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64288"/>
        <c:crosses val="autoZero"/>
        <c:auto val="1"/>
        <c:lblAlgn val="ctr"/>
        <c:lblOffset val="100"/>
        <c:noMultiLvlLbl val="0"/>
      </c:catAx>
      <c:valAx>
        <c:axId val="19556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894848"/>
        <c:crosses val="autoZero"/>
        <c:crossBetween val="between"/>
      </c:valAx>
      <c:serAx>
        <c:axId val="132443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6428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gemchyjinka.ru/wp-content/uploads/2011/10/851c24aa-165b-49a3-ba8c-efcc7256e898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06" y="34815"/>
            <a:ext cx="9144000" cy="6823185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44" y="3212976"/>
            <a:ext cx="7533512" cy="3645024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 ДОСТИЖЕНИЙ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комплексной реабилитации и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детей-инвалидов, в том числе с проблемами аутистического спектра и другими ментальными нарушениями,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комплексного центра)</a:t>
            </a:r>
          </a:p>
          <a:p>
            <a:pPr lvl="0"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реабилитации детей и подростков 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Варламова Олеся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еннадьевна</a:t>
            </a: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5" b="2255"/>
          <a:stretch>
            <a:fillRect/>
          </a:stretch>
        </p:blipFill>
        <p:spPr bwMode="auto">
          <a:xfrm>
            <a:off x="195932" y="110918"/>
            <a:ext cx="1222673" cy="120208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7206" y="138596"/>
            <a:ext cx="1301988" cy="12020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49343" y="105416"/>
            <a:ext cx="6327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Бюджетное учреждение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Ханты-Мансийского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автономного округа –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Югры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«Комплексный центр  социального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  населения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«Гармония»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789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24408"/>
            <a:ext cx="7020272" cy="6833592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реализации программы (2015-2016 годы):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96136733"/>
              </p:ext>
            </p:extLst>
          </p:nvPr>
        </p:nvGraphicFramePr>
        <p:xfrm>
          <a:off x="179512" y="1844824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73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7625" y="26517"/>
            <a:ext cx="9096375" cy="3188169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" y="-11863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43042" y="3929066"/>
            <a:ext cx="67866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677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24408"/>
            <a:ext cx="8229600" cy="664495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ru-RU" sz="5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« Достижения»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«Информация обо мне»</a:t>
            </a:r>
          </a:p>
          <a:p>
            <a:pPr lvl="1"/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 Я расту»</a:t>
            </a:r>
          </a:p>
          <a:p>
            <a:pPr lvl="1"/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«Экран настроения»</a:t>
            </a:r>
          </a:p>
          <a:p>
            <a:pPr lvl="1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«Вот что я могу»</a:t>
            </a:r>
          </a:p>
          <a:p>
            <a:pPr lvl="1"/>
            <a:r>
              <a:rPr lang="ru-RU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«Мои достижения»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фотоматериалы со специалистами</a:t>
            </a:r>
          </a:p>
          <a:p>
            <a:pPr lvl="1"/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«Открой и посмотри»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поделки</a:t>
            </a:r>
          </a:p>
          <a:p>
            <a:pPr lvl="1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«Родителям на заметку»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специалистов.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24408"/>
            <a:ext cx="8229600" cy="664495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ru-RU" sz="5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задания самостоятельно, без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ошибок</a:t>
            </a:r>
          </a:p>
          <a:p>
            <a:pPr marL="457200" lvl="1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 выполняет задания с помощью 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специалиста,  допускает ошибки</a:t>
            </a:r>
          </a:p>
          <a:p>
            <a:pPr lvl="1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ошибок,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не справляется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заданием</a:t>
            </a:r>
          </a:p>
          <a:p>
            <a:pPr lvl="1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214422"/>
            <a:ext cx="1251268" cy="1251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286124"/>
            <a:ext cx="1216927" cy="110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000636"/>
            <a:ext cx="1066325" cy="106632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accent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обо мне»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зовут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___________________________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_______________________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Где </a:t>
            </a:r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ждут меня друзья</a:t>
            </a:r>
            <a:endParaRPr lang="ru-RU" sz="2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129" y="2492896"/>
            <a:ext cx="165618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Фото</a:t>
            </a:r>
            <a:endParaRPr lang="ru-RU" sz="2400" dirty="0"/>
          </a:p>
          <a:p>
            <a:pPr algn="ctr"/>
            <a:r>
              <a:rPr lang="ru-RU" sz="2400" dirty="0"/>
              <a:t>ребенка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509120"/>
            <a:ext cx="41044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Фото</a:t>
            </a:r>
            <a:endParaRPr lang="ru-RU" sz="2400" b="1" dirty="0"/>
          </a:p>
          <a:p>
            <a:pPr algn="ctr"/>
            <a:r>
              <a:rPr lang="ru-RU" sz="2400" b="1" dirty="0" smtClean="0"/>
              <a:t>группы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27034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214290"/>
            <a:ext cx="900115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МОИ ДОСТИЖЕНИЯ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www.gemchyjinka.ru/wp-content/uploads/2011/10/851c24aa-165b-49a3-ba8c-efcc7256e898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928670"/>
            <a:ext cx="38862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Открой и посмотри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(поделки)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BS0007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58496" flipH="1">
            <a:off x="244990" y="2301174"/>
            <a:ext cx="4648778" cy="386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714356"/>
            <a:ext cx="8143932" cy="4525963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 на заметку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(рекомендации специалистов)</a:t>
            </a:r>
          </a:p>
          <a:p>
            <a:pPr algn="ctr">
              <a:buNone/>
            </a:pP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7625" y="26517"/>
            <a:ext cx="9096375" cy="3188169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" y="-11863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57356" y="3071810"/>
            <a:ext cx="63579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67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48264" cy="6882408"/>
          </a:xfrm>
          <a:effectLst>
            <a:innerShdw blurRad="114300">
              <a:prstClr val="black"/>
            </a:innerShdw>
          </a:effectLst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«Нет случайно родившихся детей.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 один путник вечности случайно не рождается. Каждый ребёнок есть явление в земной жизни.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 родился потому, что должен был родиться. Родился, потому, что именно его не хватало миру.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 путь для мира, так же, как мир есть путь для него.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не сравнивайте душу его с телом: он младенец не душою, а телом. А душою он - носитель Истины, Бессмертия, Беспредельности.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нём предназначение, миссия. Служение своей миссии даст его духу восхождение… 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каждый, кто воспитает ребёнка, будет со-работником у Бога</a:t>
            </a:r>
            <a:r>
              <a:rPr lang="ru-RU" sz="8000" i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                                                      </a:t>
            </a:r>
            <a:r>
              <a:rPr lang="ru-RU" sz="80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Ш. </a:t>
            </a:r>
            <a:r>
              <a:rPr lang="ru-RU" sz="8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Амонашвили</a:t>
            </a:r>
            <a:endParaRPr lang="ru-RU" sz="80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endParaRPr lang="ru-RU" sz="8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050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48264" cy="6882408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рограммы</a:t>
            </a:r>
          </a:p>
          <a:p>
            <a:pPr algn="ctr">
              <a:buNone/>
            </a:pPr>
            <a:endParaRPr lang="ru-RU" sz="1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самореализации детей-инвалидов, в том числе с расстройствами аутистического спектра и другими ментальными нарушениями, их адаптации и интеграции в общество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020272" cy="6858000"/>
          </a:xfrm>
          <a:effectLst>
            <a:innerShdw blurRad="114300">
              <a:prstClr val="black"/>
            </a:innerShdw>
          </a:effectLst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Программы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.Создать условия для внедрения и реализации программы.</a:t>
            </a:r>
          </a:p>
          <a:p>
            <a:pPr algn="ctr">
              <a:buNone/>
            </a:pPr>
            <a:endParaRPr lang="ru-RU" sz="9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родителей детей-инвалидов, в том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числе </a:t>
            </a: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расстройствами аутистического спектра и </a:t>
            </a:r>
            <a:endParaRPr lang="ru-RU" sz="8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другими </a:t>
            </a: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ментальными нарушениями, в совместной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деятельности</a:t>
            </a: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направленной на эффективную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социализацию </a:t>
            </a:r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интеграцию ребенка в обществе.</a:t>
            </a:r>
          </a:p>
          <a:p>
            <a:pPr algn="ctr">
              <a:buNone/>
            </a:pP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.Обеспечить выполнение программных мероприятий в процессе совместной деятельности детей и взрослых.</a:t>
            </a:r>
          </a:p>
          <a:p>
            <a:pPr algn="ctr">
              <a:buNone/>
            </a:pPr>
            <a:endParaRPr lang="ru-RU" sz="8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.Провести анализ эффективности реализованных программных мероприятий. </a:t>
            </a:r>
          </a:p>
          <a:p>
            <a:pPr algn="ctr">
              <a:buNone/>
            </a:pPr>
            <a:endParaRPr lang="ru-RU" sz="8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9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48264" cy="71193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Целевая группа: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  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дети-инвалиды от 3 до 18 лет, в том числе дети с расстройствами аутистического спектра и другими ментальными нарушениями</a:t>
            </a:r>
            <a:r>
              <a:rPr lang="ru-RU" sz="3600" dirty="0">
                <a:solidFill>
                  <a:srgbClr val="0070C0"/>
                </a:solidFill>
              </a:rPr>
              <a:t>;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родители/законные представители         </a:t>
            </a:r>
          </a:p>
          <a:p>
            <a:pPr algn="ctr">
              <a:buNone/>
            </a:pP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48264" cy="7119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Формы 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индивидуальные, подгрупповые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групповые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работы: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6278" y="2437126"/>
            <a:ext cx="2216726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9191" y="2605947"/>
            <a:ext cx="2060345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информирование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32900" y="2437126"/>
            <a:ext cx="2040663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302" y="3343660"/>
            <a:ext cx="1656184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3343660"/>
            <a:ext cx="1656184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45873" y="3684314"/>
            <a:ext cx="2114159" cy="7326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4776746"/>
            <a:ext cx="2583547" cy="7968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5248" y="5886760"/>
            <a:ext cx="2088232" cy="7968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логопедическая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36472" y="4765084"/>
            <a:ext cx="2467775" cy="7968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практические занятия по ведению дневника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20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7956376" cy="476673"/>
          </a:xfrm>
        </p:spPr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ru-RU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и сроки реализации программы</a:t>
            </a:r>
          </a:p>
          <a:p>
            <a:pPr lvl="1" algn="ctr">
              <a:buNone/>
            </a:pPr>
            <a:endParaRPr lang="ru-RU" sz="1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Организационный (от 1 до 3 месяцев)</a:t>
            </a:r>
          </a:p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Практический (от 1 года до 2 лет)</a:t>
            </a:r>
          </a:p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Аналитический </a:t>
            </a: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(от 1 месяца до 3месяцев)</a:t>
            </a: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12668"/>
              </p:ext>
            </p:extLst>
          </p:nvPr>
        </p:nvGraphicFramePr>
        <p:xfrm>
          <a:off x="0" y="1650626"/>
          <a:ext cx="6876257" cy="5203391"/>
        </p:xfrm>
        <a:graphic>
          <a:graphicData uri="http://schemas.openxmlformats.org/drawingml/2006/table">
            <a:tbl>
              <a:tblPr/>
              <a:tblGrid>
                <a:gridCol w="611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Задачи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Срок исполнения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Мероприятия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815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Организационный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Определить количество семей целевой группы;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подготовить план мероприятий по взаимодействию с родителями и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детьми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при зачислении в отделение 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проведение информационных встреч с родителями;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составление плана мероприятий по взаимодействию с родителями и детьми.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215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Практический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Повысить реабилитационную активность семей и детей целевой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группы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процессе реабилитации 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первичная диагностика участников Программы;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проведение мероприятий культурно-досугового, психолого-педагогического и спортивно-оздоровительного направлений для семей и детей целевой группы с учетом индивидуальных особенностей;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- итоговая диагностика участников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Программы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3279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Аналитический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40913" marR="409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Провести анализ на определение эффективности Программы, внести коррективы, распространить положительный опыт работы с семьями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конце процесса реабилитации (при отчислении)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Подготовка информации по результатам реализации Программы</a:t>
                      </a:r>
                    </a:p>
                  </a:txBody>
                  <a:tcPr marL="40913" marR="40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572396" cy="68580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ru-RU" sz="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программы:</a:t>
            </a:r>
          </a:p>
          <a:p>
            <a:pPr lvl="0" algn="ctr">
              <a:buNone/>
            </a:pPr>
            <a:endParaRPr lang="ru-RU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endParaRPr lang="ru-RU" sz="9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endParaRPr lang="ru-RU" sz="9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социально-педагогическое</a:t>
            </a:r>
          </a:p>
          <a:p>
            <a:pPr algn="ctr">
              <a:buFont typeface="Arial" charset="0"/>
              <a:buChar char="•"/>
            </a:pPr>
            <a:endParaRPr lang="ru-RU" sz="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социально-психологическое</a:t>
            </a:r>
          </a:p>
          <a:p>
            <a:pPr algn="ctr">
              <a:buFont typeface="Arial" charset="0"/>
              <a:buChar char="•"/>
            </a:pPr>
            <a:endParaRPr lang="ru-RU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социокультурное  </a:t>
            </a:r>
          </a:p>
          <a:p>
            <a:pPr algn="ctr">
              <a:buFont typeface="Arial" charset="0"/>
              <a:buChar char="•"/>
            </a:pPr>
            <a:endParaRPr lang="ru-RU" sz="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социально-бытовое  </a:t>
            </a:r>
          </a:p>
          <a:p>
            <a:pPr algn="ctr">
              <a:buFont typeface="Arial" charset="0"/>
              <a:buChar char="•"/>
            </a:pPr>
            <a:endParaRPr lang="ru-RU" sz="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физкультурно-оздоровительное  </a:t>
            </a:r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08"/>
            <a:ext cx="9144000" cy="68580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24408"/>
            <a:ext cx="6876256" cy="6833592"/>
          </a:xfrm>
        </p:spPr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>
                <a:solidFill>
                  <a:srgbClr val="0070C0"/>
                </a:solidFill>
              </a:rPr>
              <a:t>. Внедрение программы и привлечение к участию не </a:t>
            </a:r>
            <a:r>
              <a:rPr lang="ru-RU" sz="2800" dirty="0" err="1" smtClean="0">
                <a:solidFill>
                  <a:srgbClr val="0070C0"/>
                </a:solidFill>
              </a:rPr>
              <a:t>ме</a:t>
            </a:r>
            <a:r>
              <a:rPr lang="ru-RU" sz="2800" dirty="0" err="1">
                <a:solidFill>
                  <a:srgbClr val="0070C0"/>
                </a:solidFill>
              </a:rPr>
              <a:t>обслуживание</a:t>
            </a:r>
            <a:r>
              <a:rPr lang="ru-RU" sz="2800" dirty="0">
                <a:solidFill>
                  <a:srgbClr val="0070C0"/>
                </a:solidFill>
              </a:rPr>
              <a:t> в отделение на полный курс реабилитации.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>
                <a:solidFill>
                  <a:srgbClr val="0070C0"/>
                </a:solidFill>
              </a:rPr>
              <a:t>. Включение в программные мероприятия не менее 100% родителей детей, привлеченных к реализации программы.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3</a:t>
            </a:r>
            <a:r>
              <a:rPr lang="ru-RU" sz="2800" dirty="0">
                <a:solidFill>
                  <a:srgbClr val="0070C0"/>
                </a:solidFill>
              </a:rPr>
              <a:t>. Реализация программных мероприятий на 100%.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  </a:t>
            </a:r>
            <a:r>
              <a:rPr lang="ru-RU" sz="2800" dirty="0" smtClean="0">
                <a:solidFill>
                  <a:srgbClr val="FF0000"/>
                </a:solidFill>
              </a:rPr>
              <a:t>4</a:t>
            </a:r>
            <a:r>
              <a:rPr lang="ru-RU" sz="2800" dirty="0">
                <a:solidFill>
                  <a:srgbClr val="0070C0"/>
                </a:solidFill>
              </a:rPr>
              <a:t>. Удовлетворенность участников программы совместной деятельностью на 100%.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5</a:t>
            </a:r>
            <a:r>
              <a:rPr lang="ru-RU" sz="2800" dirty="0">
                <a:solidFill>
                  <a:srgbClr val="0070C0"/>
                </a:solidFill>
              </a:rPr>
              <a:t>. Достижение положительного </a:t>
            </a:r>
            <a:r>
              <a:rPr lang="ru-RU" sz="2800" dirty="0" smtClean="0">
                <a:solidFill>
                  <a:srgbClr val="0070C0"/>
                </a:solidFill>
              </a:rPr>
              <a:t>нее </a:t>
            </a:r>
            <a:r>
              <a:rPr lang="ru-RU" sz="2800" dirty="0">
                <a:solidFill>
                  <a:srgbClr val="0070C0"/>
                </a:solidFill>
              </a:rPr>
              <a:t>100% детей-инвалидов, зачисленных на </a:t>
            </a:r>
            <a:r>
              <a:rPr lang="ru-RU" sz="2800" dirty="0" smtClean="0">
                <a:solidFill>
                  <a:srgbClr val="0070C0"/>
                </a:solidFill>
              </a:rPr>
              <a:t>социального </a:t>
            </a:r>
            <a:r>
              <a:rPr lang="ru-RU" sz="2800" dirty="0">
                <a:solidFill>
                  <a:srgbClr val="0070C0"/>
                </a:solidFill>
              </a:rPr>
              <a:t>эффекта в результате проведенного комплекса реабилитационных мероприятий не менее чем у 100% детей, привлеченных к участию в программе.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 </a:t>
            </a:r>
            <a:r>
              <a:rPr lang="ru-RU" sz="2800" dirty="0" smtClean="0">
                <a:solidFill>
                  <a:srgbClr val="FF0000"/>
                </a:solidFill>
              </a:rPr>
              <a:t>6</a:t>
            </a:r>
            <a:r>
              <a:rPr lang="ru-RU" sz="2800" dirty="0">
                <a:solidFill>
                  <a:srgbClr val="0070C0"/>
                </a:solidFill>
              </a:rPr>
              <a:t>. Достижение поставленных задач в процессе реализации программы не менее чем на 99%.</a:t>
            </a:r>
            <a:endParaRPr lang="ru-RU" sz="7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4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563</Words>
  <Application>Microsoft Office PowerPoint</Application>
  <PresentationFormat>Экран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90</cp:revision>
  <dcterms:created xsi:type="dcterms:W3CDTF">2016-05-04T05:45:52Z</dcterms:created>
  <dcterms:modified xsi:type="dcterms:W3CDTF">2017-12-16T08:28:20Z</dcterms:modified>
</cp:coreProperties>
</file>