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8"/>
  </p:notesMasterIdLst>
  <p:handoutMasterIdLst>
    <p:handoutMasterId r:id="rId19"/>
  </p:handoutMasterIdLst>
  <p:sldIdLst>
    <p:sldId id="256" r:id="rId3"/>
    <p:sldId id="259" r:id="rId4"/>
    <p:sldId id="257" r:id="rId5"/>
    <p:sldId id="258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9" r:id="rId14"/>
    <p:sldId id="267" r:id="rId15"/>
    <p:sldId id="268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5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8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3D76A-875B-4F1B-A7D4-99646019C7C6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92612-70A5-4497-A73D-FA082255A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774D8-0BED-481B-B0ED-8ABBC860A072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16A70-7C62-42D6-A168-EC3E2FD85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16A70-7C62-42D6-A168-EC3E2FD851D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077200" cy="338554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33400" y="2675692"/>
            <a:ext cx="8077200" cy="769441"/>
          </a:xfrm>
          <a:prstGeom prst="rect">
            <a:avLst/>
          </a:prstGeom>
        </p:spPr>
        <p:txBody>
          <a:bodyPr wrap="square" lIns="91440" tIns="45720" rIns="91440" bIns="45720" anchor="t" anchorCtr="0">
            <a:noAutofit/>
          </a:bodyPr>
          <a:lstStyle>
            <a:lvl1pPr marL="0" indent="0" algn="ctr">
              <a:buNone/>
              <a:defRPr sz="48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3400" y="2209800"/>
            <a:ext cx="8077200" cy="30777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33400" y="3578423"/>
            <a:ext cx="8077200" cy="76497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5029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E43258E-B84F-43BF-88EB-FBEA0EE45A76}" type="datetime4">
              <a:rPr lang="ru-RU" smtClean="0"/>
              <a:pPr/>
              <a:t>30 сентября 2017 г.</a:t>
            </a:fld>
            <a:endParaRPr lang="ru-RU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029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Signature of Teacher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5029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258E-B84F-43BF-88EB-FBEA0EE45A76}" type="datetime4">
              <a:rPr lang="ru-RU" smtClean="0"/>
              <a:pPr/>
              <a:t>30 сентября 2017 г.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5029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Signature of Teacher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doshkolnik.r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735360"/>
          </a:xfrm>
        </p:spPr>
        <p:txBody>
          <a:bodyPr>
            <a:noAutofit/>
          </a:bodyPr>
          <a:lstStyle/>
          <a:p>
            <a:r>
              <a:rPr lang="ru-RU" dirty="0"/>
              <a:t>МБДОУ «Пушкинский детский сад» Омский муниципальный район Омской области</a:t>
            </a:r>
            <a:br>
              <a:rPr lang="ru-RU" dirty="0"/>
            </a:br>
            <a:endParaRPr lang="ru-RU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Мир животных</a:t>
            </a:r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690936" y="3861048"/>
            <a:ext cx="7453064" cy="848072"/>
          </a:xfrm>
        </p:spPr>
        <p:txBody>
          <a:bodyPr/>
          <a:lstStyle/>
          <a:p>
            <a:pPr algn="ctr"/>
            <a:r>
              <a:rPr lang="ru-RU" sz="1600" dirty="0" smtClean="0"/>
              <a:t>Воспитатель средней группы </a:t>
            </a:r>
            <a:r>
              <a:rPr lang="ru-RU" sz="1600" dirty="0" err="1" smtClean="0"/>
              <a:t>Крючкова</a:t>
            </a:r>
            <a:r>
              <a:rPr lang="ru-RU" sz="1600" dirty="0" smtClean="0"/>
              <a:t> Татьяна Владимировна 30.09.2017</a:t>
            </a:r>
            <a:endParaRPr lang="ru-RU" sz="1600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>Презентация</a:t>
            </a:r>
            <a:endParaRPr lang="ru-RU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1" t="8933" r="14300" b="7067"/>
          <a:stretch/>
        </p:blipFill>
        <p:spPr>
          <a:xfrm rot="16200000">
            <a:off x="3601231" y="1315231"/>
            <a:ext cx="6858000" cy="42275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836712"/>
            <a:ext cx="34563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/>
              <a:t>Бабочка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Вот две бабочки летят.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Рассказать тебе хотят,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Что вчера ещё в траве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Были гусеницы две.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Но из гусениц ленивых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Превратились вдруг в красивых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Пёстрых маленьких принцесс.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На лугу полно чудес!</a:t>
            </a:r>
          </a:p>
          <a:p>
            <a:pPr>
              <a:lnSpc>
                <a:spcPct val="150000"/>
              </a:lnSpc>
            </a:pPr>
            <a:endParaRPr lang="ru-RU" sz="1200" dirty="0"/>
          </a:p>
          <a:p>
            <a:pPr>
              <a:lnSpc>
                <a:spcPct val="150000"/>
              </a:lnSpc>
            </a:pPr>
            <a:r>
              <a:rPr lang="ru-RU" sz="1200" dirty="0" smtClean="0"/>
              <a:t>Божья </a:t>
            </a:r>
            <a:r>
              <a:rPr lang="ru-RU" sz="1200" dirty="0"/>
              <a:t>коровка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А у божьей, у Коровки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Крылья - пёстрые обновки.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На спине у модных крошек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Видим чёрные горошки</a:t>
            </a:r>
            <a:r>
              <a:rPr lang="ru-RU" sz="1200" dirty="0" smtClean="0"/>
              <a:t>.</a:t>
            </a:r>
          </a:p>
          <a:p>
            <a:pPr>
              <a:lnSpc>
                <a:spcPct val="150000"/>
              </a:lnSpc>
            </a:pPr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Кузнечик</a:t>
            </a:r>
            <a:endParaRPr lang="ru-RU" sz="1200" dirty="0"/>
          </a:p>
          <a:p>
            <a:pPr>
              <a:lnSpc>
                <a:spcPct val="150000"/>
              </a:lnSpc>
            </a:pPr>
            <a:r>
              <a:rPr lang="ru-RU" sz="1200" dirty="0"/>
              <a:t>Глянь, кузнечик поскакал,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Все росинки расплескал,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Виден в зарослях едва - 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Он зелёный, как трава.</a:t>
            </a:r>
          </a:p>
        </p:txBody>
      </p:sp>
    </p:spTree>
    <p:extLst>
      <p:ext uri="{BB962C8B-B14F-4D97-AF65-F5344CB8AC3E}">
        <p14:creationId xmlns:p14="http://schemas.microsoft.com/office/powerpoint/2010/main" val="335157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67" r="12201"/>
          <a:stretch/>
        </p:blipFill>
        <p:spPr>
          <a:xfrm rot="5400000">
            <a:off x="3959018" y="1655046"/>
            <a:ext cx="6806076" cy="35638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33952"/>
            <a:ext cx="4572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/>
              <a:t>«Хорошо летом!» Короткий рассказ про лето</a:t>
            </a:r>
          </a:p>
          <a:p>
            <a:endParaRPr lang="ru-RU" sz="1200" dirty="0"/>
          </a:p>
          <a:p>
            <a:pPr>
              <a:lnSpc>
                <a:spcPct val="150000"/>
              </a:lnSpc>
            </a:pPr>
            <a:r>
              <a:rPr lang="ru-RU" sz="1200" dirty="0"/>
              <a:t>Хорошо летом! Золотые лучи солнца щедро льются на землю. Голубой ленточкой убегает вдаль река. Лес стоит в праздничном, летнем убранстве. Цветы — лиловые, жёлтые, голубые разбрелись по полянкам, опушкам.</a:t>
            </a:r>
          </a:p>
          <a:p>
            <a:pPr>
              <a:lnSpc>
                <a:spcPct val="150000"/>
              </a:lnSpc>
            </a:pPr>
            <a:endParaRPr lang="ru-RU" sz="1200" dirty="0"/>
          </a:p>
          <a:p>
            <a:pPr>
              <a:lnSpc>
                <a:spcPct val="150000"/>
              </a:lnSpc>
            </a:pPr>
            <a:r>
              <a:rPr lang="ru-RU" sz="1200" dirty="0"/>
              <a:t>Летней порой случаются всякие чудеса. Стоит лес в зелёном наряде, под ногами – зелёная травушка-муравушка, сплошь усыпанная росой. Но что это? Ещё вчера на этой полянке ничего не было, а сегодня она сплошь усеяна маленькими, красными, словно драгоценными, камешками. Это ягодка – земляника. Разве это не чудо</a:t>
            </a:r>
            <a:r>
              <a:rPr lang="ru-RU" sz="1200" dirty="0" smtClean="0"/>
              <a:t>?</a:t>
            </a:r>
            <a:endParaRPr lang="ru-RU" sz="1200" dirty="0"/>
          </a:p>
          <a:p>
            <a:pPr>
              <a:lnSpc>
                <a:spcPct val="150000"/>
              </a:lnSpc>
            </a:pPr>
            <a:r>
              <a:rPr lang="ru-RU" sz="1200" dirty="0"/>
              <a:t>Пыхтит, радуясь вкусной провизии, ёж. Ёж – он всеяден. Поэтому для него наступили славные денёчки. Да и для других животных тоже. Ликует всё живое. Птицы радостно заливаются, они сейчас у себя на родине, им пока не надо спешить в дальние, тёплые края, они наслаждаются теплыми, солнечными днями.</a:t>
            </a:r>
          </a:p>
          <a:p>
            <a:pPr>
              <a:lnSpc>
                <a:spcPct val="150000"/>
              </a:lnSpc>
            </a:pPr>
            <a:endParaRPr lang="ru-RU" sz="1200" dirty="0"/>
          </a:p>
          <a:p>
            <a:pPr>
              <a:lnSpc>
                <a:spcPct val="150000"/>
              </a:lnSpc>
            </a:pPr>
            <a:r>
              <a:rPr lang="ru-RU" sz="1200" dirty="0"/>
              <a:t>Лето любят дети и взрослые. За длинные, солнечные дни и короткие тёплые ночи. За богатый урожай летнего сада. За щедрые поля, полные ржи, пшеницы.</a:t>
            </a:r>
          </a:p>
        </p:txBody>
      </p:sp>
    </p:spTree>
    <p:extLst>
      <p:ext uri="{BB962C8B-B14F-4D97-AF65-F5344CB8AC3E}">
        <p14:creationId xmlns:p14="http://schemas.microsoft.com/office/powerpoint/2010/main" val="3311962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0" t="15645" r="18813"/>
          <a:stretch/>
        </p:blipFill>
        <p:spPr>
          <a:xfrm>
            <a:off x="179512" y="1483673"/>
            <a:ext cx="8964488" cy="5348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8748464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Задачи проекта: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формировать у детей представления о морских обитателях;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формировать навыки поисковой деятельности;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развивать коммуникативные навыки, самостоятельность, инициативу;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воспитывать бережное отношение к природе.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483672"/>
            <a:ext cx="3600400" cy="31393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dirty="0"/>
              <a:t>ПОДВОДНЫЙ МИР</a:t>
            </a:r>
          </a:p>
          <a:p>
            <a:pPr>
              <a:lnSpc>
                <a:spcPct val="150000"/>
              </a:lnSpc>
            </a:pPr>
            <a:endParaRPr lang="ru-RU" sz="1200" dirty="0"/>
          </a:p>
          <a:p>
            <a:pPr>
              <a:lnSpc>
                <a:spcPct val="150000"/>
              </a:lnSpc>
            </a:pPr>
            <a:r>
              <a:rPr lang="ru-RU" sz="1200" dirty="0"/>
              <a:t>Подводный мир такой красивый,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Что глаз не оторвать и там,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Какие рыбы и растенья,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Волшебным кажется он нам.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Там жизнь своя, закон подводный,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Негласный, но он есть такой,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Все соблюдают непременно.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Там мир особенный, другой</a:t>
            </a:r>
            <a:r>
              <a:rPr lang="ru-RU" sz="1200" dirty="0" smtClean="0"/>
              <a:t>!</a:t>
            </a:r>
          </a:p>
          <a:p>
            <a:pPr>
              <a:lnSpc>
                <a:spcPct val="150000"/>
              </a:lnSpc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52252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994"/>
            <a:ext cx="77043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Домашние </a:t>
            </a:r>
            <a:r>
              <a:rPr lang="ru-RU" sz="1200" dirty="0" smtClean="0"/>
              <a:t>животные </a:t>
            </a:r>
          </a:p>
          <a:p>
            <a:r>
              <a:rPr lang="ru-RU" sz="1200" dirty="0" smtClean="0"/>
              <a:t>Задачи:</a:t>
            </a:r>
          </a:p>
          <a:p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Развивать память, логическое мышление, произвольное внимание, активизировать словарь детей.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Знакомить с домашними животными (их внешним видом, повадками, значением для человека).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Закреплять ранее изученный материал (дикие животные).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Воспитывать бережное отношение к животным через переживание.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r="17313"/>
          <a:stretch/>
        </p:blipFill>
        <p:spPr>
          <a:xfrm>
            <a:off x="19508" y="1774308"/>
            <a:ext cx="6120680" cy="5083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62799" y="3429000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Настольная игра « Где мой домик?» (познакомить с курятником, птичником, свинарником, хлевом, конюшней, будкой.)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83664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5350" b="-400"/>
          <a:stretch/>
        </p:blipFill>
        <p:spPr>
          <a:xfrm rot="16200000">
            <a:off x="3654694" y="1341801"/>
            <a:ext cx="5922387" cy="5056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3334" r="8001"/>
          <a:stretch/>
        </p:blipFill>
        <p:spPr>
          <a:xfrm rot="5400000">
            <a:off x="-363653" y="363652"/>
            <a:ext cx="4815079" cy="4087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984" y="38860"/>
            <a:ext cx="386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Мини-музей</a:t>
            </a:r>
          </a:p>
          <a:p>
            <a:pPr algn="ctr"/>
            <a:r>
              <a:rPr lang="ru-RU" sz="1200" b="1" dirty="0" smtClean="0"/>
              <a:t>«Буренка»</a:t>
            </a:r>
          </a:p>
          <a:p>
            <a:r>
              <a:rPr lang="ru-RU" sz="1200" dirty="0" smtClean="0"/>
              <a:t>Познакомить детей со значением домашних животных (коров) для человека.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47956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53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1800" y="5553674"/>
            <a:ext cx="4788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Источники: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www.maam.ru</a:t>
            </a:r>
            <a:endParaRPr lang="ru-RU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doshkolnik.ru</a:t>
            </a:r>
            <a:endParaRPr lang="ru-RU" dirty="0" smtClean="0"/>
          </a:p>
          <a:p>
            <a:r>
              <a:rPr lang="en-US" dirty="0"/>
              <a:t>https://nsportal.ru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0422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98" y="0"/>
            <a:ext cx="9112601" cy="96334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Задачи:</a:t>
            </a:r>
          </a:p>
          <a:p>
            <a:endParaRPr lang="ru-RU" sz="1200" dirty="0"/>
          </a:p>
          <a:p>
            <a:r>
              <a:rPr lang="ru-RU" sz="1200" dirty="0"/>
              <a:t>1. Образовательные:</a:t>
            </a:r>
          </a:p>
          <a:p>
            <a:endParaRPr lang="ru-RU" sz="1200" dirty="0"/>
          </a:p>
          <a:p>
            <a:r>
              <a:rPr lang="ru-RU" sz="1200" dirty="0"/>
              <a:t>- Обобщить и уточнить знания детей об образе жизни и местах проживания диких животных.</a:t>
            </a:r>
          </a:p>
          <a:p>
            <a:endParaRPr lang="ru-RU" sz="1200" dirty="0"/>
          </a:p>
          <a:p>
            <a:r>
              <a:rPr lang="ru-RU" sz="1200" dirty="0"/>
              <a:t>- Закрепить умение узнавать и называть </a:t>
            </a:r>
            <a:r>
              <a:rPr lang="ru-RU" sz="1200" dirty="0" smtClean="0"/>
              <a:t> домашних животных , </a:t>
            </a:r>
            <a:r>
              <a:rPr lang="ru-RU" sz="1200" dirty="0"/>
              <a:t>различать животных по питанию: хищные, травоядные и всеядные.</a:t>
            </a:r>
          </a:p>
          <a:p>
            <a:endParaRPr lang="ru-RU" sz="1200" dirty="0"/>
          </a:p>
          <a:p>
            <a:r>
              <a:rPr lang="ru-RU" sz="1200" dirty="0"/>
              <a:t>- Познакомить с интересными фактами из жизни животных</a:t>
            </a:r>
            <a:r>
              <a:rPr lang="ru-RU" sz="1200" dirty="0" smtClean="0"/>
              <a:t>.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2. Развивающие:</a:t>
            </a:r>
          </a:p>
          <a:p>
            <a:endParaRPr lang="ru-RU" sz="1200" dirty="0"/>
          </a:p>
          <a:p>
            <a:r>
              <a:rPr lang="ru-RU" sz="1200" dirty="0"/>
              <a:t>- Развивать память, сообразительность, находчивость, логическое мышление, речь, умение слушать друг друга.</a:t>
            </a:r>
          </a:p>
          <a:p>
            <a:endParaRPr lang="ru-RU" sz="1200" dirty="0"/>
          </a:p>
          <a:p>
            <a:r>
              <a:rPr lang="ru-RU" sz="1200" dirty="0"/>
              <a:t>3. Воспитательные:</a:t>
            </a:r>
          </a:p>
          <a:p>
            <a:endParaRPr lang="ru-RU" sz="1200" dirty="0"/>
          </a:p>
          <a:p>
            <a:pPr marL="285750" indent="-285750">
              <a:buFontTx/>
              <a:buChar char="-"/>
            </a:pPr>
            <a:r>
              <a:rPr lang="ru-RU" sz="1200" dirty="0" smtClean="0"/>
              <a:t>Воспитывать </a:t>
            </a:r>
            <a:r>
              <a:rPr lang="ru-RU" sz="1200" dirty="0"/>
              <a:t>любознательность, взаимопомощь, желание помочь товарищу, бережное отношение к </a:t>
            </a:r>
            <a:r>
              <a:rPr lang="ru-RU" sz="1200" dirty="0" smtClean="0"/>
              <a:t>природе.</a:t>
            </a:r>
          </a:p>
          <a:p>
            <a:pPr marL="285750" indent="-285750">
              <a:buFontTx/>
              <a:buChar char="-"/>
            </a:pPr>
            <a:endParaRPr lang="ru-RU" sz="1200" dirty="0"/>
          </a:p>
          <a:p>
            <a:pPr algn="ctr">
              <a:lnSpc>
                <a:spcPct val="150000"/>
              </a:lnSpc>
            </a:pPr>
            <a:r>
              <a:rPr lang="ru-RU" sz="1100" dirty="0"/>
              <a:t>Какая все-таки </a:t>
            </a:r>
            <a:r>
              <a:rPr lang="ru-RU" sz="1100" dirty="0" smtClean="0"/>
              <a:t>Земля</a:t>
            </a:r>
            <a:endParaRPr lang="ru-RU" sz="1100" dirty="0"/>
          </a:p>
          <a:p>
            <a:pPr algn="ctr">
              <a:lnSpc>
                <a:spcPct val="150000"/>
              </a:lnSpc>
            </a:pPr>
            <a:r>
              <a:rPr lang="ru-RU" sz="1100" dirty="0"/>
              <a:t>Чудесная планета</a:t>
            </a:r>
            <a:r>
              <a:rPr lang="ru-RU" sz="1100" dirty="0" smtClean="0"/>
              <a:t>:</a:t>
            </a:r>
            <a:endParaRPr lang="ru-RU" sz="1100" dirty="0"/>
          </a:p>
          <a:p>
            <a:pPr algn="ctr">
              <a:lnSpc>
                <a:spcPct val="150000"/>
              </a:lnSpc>
            </a:pPr>
            <a:r>
              <a:rPr lang="ru-RU" sz="1100" dirty="0"/>
              <a:t>Есть страны, где всегда </a:t>
            </a:r>
            <a:r>
              <a:rPr lang="ru-RU" sz="1100" dirty="0" smtClean="0"/>
              <a:t>зима</a:t>
            </a:r>
            <a:endParaRPr lang="ru-RU" sz="1100" dirty="0"/>
          </a:p>
          <a:p>
            <a:pPr algn="ctr">
              <a:lnSpc>
                <a:spcPct val="150000"/>
              </a:lnSpc>
            </a:pPr>
            <a:r>
              <a:rPr lang="ru-RU" sz="1100" dirty="0"/>
              <a:t>А есть, где вечно лето</a:t>
            </a:r>
            <a:r>
              <a:rPr lang="ru-RU" sz="1100" dirty="0" smtClean="0"/>
              <a:t>.</a:t>
            </a:r>
            <a:endParaRPr lang="ru-RU" sz="1100" dirty="0"/>
          </a:p>
          <a:p>
            <a:pPr algn="ctr">
              <a:lnSpc>
                <a:spcPct val="150000"/>
              </a:lnSpc>
            </a:pPr>
            <a:r>
              <a:rPr lang="ru-RU" sz="1100" dirty="0"/>
              <a:t>В жаре пустынь, в степной </a:t>
            </a:r>
            <a:r>
              <a:rPr lang="ru-RU" sz="1100" dirty="0" smtClean="0"/>
              <a:t>пыли</a:t>
            </a:r>
            <a:endParaRPr lang="ru-RU" sz="1100" dirty="0"/>
          </a:p>
          <a:p>
            <a:pPr algn="ctr">
              <a:lnSpc>
                <a:spcPct val="150000"/>
              </a:lnSpc>
            </a:pPr>
            <a:r>
              <a:rPr lang="ru-RU" sz="1100" dirty="0"/>
              <a:t>И там где льды </a:t>
            </a:r>
            <a:r>
              <a:rPr lang="ru-RU" sz="1100" dirty="0" smtClean="0"/>
              <a:t>холодные</a:t>
            </a:r>
            <a:endParaRPr lang="ru-RU" sz="1100" dirty="0"/>
          </a:p>
          <a:p>
            <a:pPr algn="ctr">
              <a:lnSpc>
                <a:spcPct val="150000"/>
              </a:lnSpc>
            </a:pPr>
            <a:r>
              <a:rPr lang="ru-RU" sz="1100" dirty="0"/>
              <a:t>Живут во всех частях </a:t>
            </a:r>
            <a:r>
              <a:rPr lang="ru-RU" sz="1100" dirty="0" smtClean="0"/>
              <a:t>Земли</a:t>
            </a:r>
            <a:endParaRPr lang="ru-RU" sz="1100" dirty="0"/>
          </a:p>
          <a:p>
            <a:pPr algn="ctr">
              <a:lnSpc>
                <a:spcPct val="150000"/>
              </a:lnSpc>
            </a:pPr>
            <a:r>
              <a:rPr lang="ru-RU" sz="1100" dirty="0"/>
              <a:t>Различные животные</a:t>
            </a:r>
            <a:r>
              <a:rPr lang="ru-RU" sz="1100" dirty="0" smtClean="0"/>
              <a:t>.</a:t>
            </a:r>
            <a:endParaRPr lang="ru-RU" sz="1100" dirty="0"/>
          </a:p>
          <a:p>
            <a:pPr algn="ctr">
              <a:lnSpc>
                <a:spcPct val="150000"/>
              </a:lnSpc>
            </a:pPr>
            <a:r>
              <a:rPr lang="ru-RU" sz="1100" dirty="0"/>
              <a:t>Они такие разные, такие </a:t>
            </a:r>
            <a:r>
              <a:rPr lang="ru-RU" sz="1100" dirty="0" smtClean="0"/>
              <a:t>многоцветные</a:t>
            </a:r>
            <a:endParaRPr lang="ru-RU" sz="1100" dirty="0"/>
          </a:p>
          <a:p>
            <a:pPr algn="ctr">
              <a:lnSpc>
                <a:spcPct val="150000"/>
              </a:lnSpc>
            </a:pPr>
            <a:r>
              <a:rPr lang="ru-RU" sz="1100" dirty="0"/>
              <a:t>Пугливые, опасные, большие, неприметные</a:t>
            </a:r>
            <a:r>
              <a:rPr lang="ru-RU" sz="1100" dirty="0" smtClean="0"/>
              <a:t>,</a:t>
            </a:r>
            <a:endParaRPr lang="ru-RU" sz="1100" dirty="0"/>
          </a:p>
          <a:p>
            <a:pPr algn="ctr">
              <a:lnSpc>
                <a:spcPct val="150000"/>
              </a:lnSpc>
            </a:pPr>
            <a:r>
              <a:rPr lang="ru-RU" sz="1100" dirty="0"/>
              <a:t>Несильные, могучие, безрогие, </a:t>
            </a:r>
            <a:r>
              <a:rPr lang="ru-RU" sz="1100" dirty="0" smtClean="0"/>
              <a:t>рогатые</a:t>
            </a:r>
            <a:endParaRPr lang="ru-RU" sz="1100" dirty="0"/>
          </a:p>
          <a:p>
            <a:pPr algn="ctr">
              <a:lnSpc>
                <a:spcPct val="150000"/>
              </a:lnSpc>
            </a:pPr>
            <a:r>
              <a:rPr lang="ru-RU" sz="1100" dirty="0"/>
              <a:t>Лохматые, колючие, бесхвостые, хвостатые.</a:t>
            </a:r>
            <a:endParaRPr lang="ru-RU" sz="1100" dirty="0" smtClean="0"/>
          </a:p>
          <a:p>
            <a:pPr algn="ctr"/>
            <a:endParaRPr lang="ru-RU" sz="1200" dirty="0" smtClean="0"/>
          </a:p>
          <a:p>
            <a:pPr marL="285750" indent="-285750">
              <a:buFontTx/>
              <a:buChar char="-"/>
            </a:pPr>
            <a:endParaRPr lang="ru-RU" sz="1400" dirty="0"/>
          </a:p>
          <a:p>
            <a:pPr marL="285750" indent="-285750">
              <a:buFontTx/>
              <a:buChar char="-"/>
            </a:pPr>
            <a:endParaRPr lang="ru-RU" sz="1400" dirty="0" smtClean="0"/>
          </a:p>
          <a:p>
            <a:pPr marL="285750" indent="-285750">
              <a:buFontTx/>
              <a:buChar char="-"/>
            </a:pPr>
            <a:endParaRPr lang="ru-RU" sz="1400" dirty="0"/>
          </a:p>
          <a:p>
            <a:pPr marL="285750" indent="-285750">
              <a:buFontTx/>
              <a:buChar char="-"/>
            </a:pPr>
            <a:endParaRPr lang="ru-RU" sz="1400" dirty="0"/>
          </a:p>
          <a:p>
            <a:pPr marL="285750" indent="-285750">
              <a:buFontTx/>
              <a:buChar char="-"/>
            </a:pPr>
            <a:endParaRPr lang="ru-RU" sz="1400" dirty="0" smtClean="0"/>
          </a:p>
          <a:p>
            <a:pPr marL="285750" indent="-285750">
              <a:buFontTx/>
              <a:buChar char="-"/>
            </a:pPr>
            <a:endParaRPr lang="ru-RU" sz="1400" dirty="0" smtClean="0"/>
          </a:p>
          <a:p>
            <a:pPr marL="285750" indent="-285750">
              <a:buFontTx/>
              <a:buChar char="-"/>
            </a:pPr>
            <a:endParaRPr lang="ru-RU" sz="1400" dirty="0"/>
          </a:p>
          <a:p>
            <a:pPr marL="285750" indent="-285750">
              <a:buFontTx/>
              <a:buChar char="-"/>
            </a:pPr>
            <a:endParaRPr lang="ru-RU" sz="1400" dirty="0"/>
          </a:p>
          <a:p>
            <a:pPr marL="285750" indent="-285750">
              <a:buFontTx/>
              <a:buChar char="-"/>
            </a:pPr>
            <a:endParaRPr lang="ru-RU" sz="1400" dirty="0" smtClean="0"/>
          </a:p>
          <a:p>
            <a:pPr marL="285750" indent="-285750">
              <a:buFontTx/>
              <a:buChar char="-"/>
            </a:pPr>
            <a:endParaRPr lang="ru-RU" sz="1400" dirty="0"/>
          </a:p>
          <a:p>
            <a:pPr marL="285750" indent="-285750">
              <a:buFontTx/>
              <a:buChar char="-"/>
            </a:pPr>
            <a:endParaRPr lang="ru-RU" sz="1400" dirty="0" smtClean="0"/>
          </a:p>
          <a:p>
            <a:pPr marL="285750" indent="-285750">
              <a:buFontTx/>
              <a:buChar char="-"/>
            </a:pPr>
            <a:endParaRPr lang="ru-RU" sz="1400" dirty="0"/>
          </a:p>
          <a:p>
            <a:pPr marL="285750" indent="-285750">
              <a:buFontTx/>
              <a:buChar char="-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25367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7729" y="1500188"/>
            <a:ext cx="6858001" cy="38576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8563" y="1175662"/>
            <a:ext cx="4824536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1200" dirty="0" smtClean="0"/>
              <a:t>Дом </a:t>
            </a:r>
            <a:r>
              <a:rPr lang="ru-RU" sz="1200" dirty="0"/>
              <a:t>со всех сторон открыт</a:t>
            </a:r>
            <a:r>
              <a:rPr lang="ru-RU" sz="1200" dirty="0" smtClean="0"/>
              <a:t>,</a:t>
            </a:r>
            <a:endParaRPr lang="ru-RU" sz="1200" dirty="0"/>
          </a:p>
          <a:p>
            <a:pPr algn="ctr"/>
            <a:r>
              <a:rPr lang="ru-RU" sz="1200" dirty="0"/>
              <a:t>Он резною крышей крыт</a:t>
            </a:r>
            <a:r>
              <a:rPr lang="ru-RU" sz="1200" dirty="0" smtClean="0"/>
              <a:t>.</a:t>
            </a:r>
            <a:endParaRPr lang="ru-RU" sz="1200" dirty="0"/>
          </a:p>
          <a:p>
            <a:pPr algn="ctr"/>
            <a:r>
              <a:rPr lang="ru-RU" sz="1200" dirty="0"/>
              <a:t>Заходи в зеленый дом </a:t>
            </a:r>
            <a:r>
              <a:rPr lang="ru-RU" sz="1200" dirty="0" smtClean="0"/>
              <a:t>-</a:t>
            </a:r>
            <a:endParaRPr lang="ru-RU" sz="1200" dirty="0"/>
          </a:p>
          <a:p>
            <a:pPr algn="ctr"/>
            <a:r>
              <a:rPr lang="ru-RU" sz="1200" dirty="0"/>
              <a:t>Чудеса увидишь в нем.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(</a:t>
            </a:r>
            <a:r>
              <a:rPr lang="ru-RU" sz="1200" dirty="0" smtClean="0"/>
              <a:t> лес)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4210" y="67666"/>
            <a:ext cx="4853706" cy="11079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/>
              <a:t>Кому нужны деревья в лесу</a:t>
            </a:r>
          </a:p>
          <a:p>
            <a:endParaRPr lang="ru-RU" sz="1200" b="1" dirty="0"/>
          </a:p>
          <a:p>
            <a:r>
              <a:rPr lang="ru-RU" sz="1200" b="1" dirty="0" smtClean="0"/>
              <a:t>Цель</a:t>
            </a:r>
            <a:r>
              <a:rPr lang="ru-RU" sz="1200" dirty="0"/>
              <a:t>: Формирование понятия о том, что дерево может быть домом зверям, птицам, насекомым. Приносить большую пользу для человека</a:t>
            </a:r>
            <a:r>
              <a:rPr lang="ru-RU" dirty="0"/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7" t="1000" r="23226" b="1000"/>
          <a:stretch/>
        </p:blipFill>
        <p:spPr>
          <a:xfrm>
            <a:off x="-19771" y="3257600"/>
            <a:ext cx="2726017" cy="36004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720831" y="3353509"/>
            <a:ext cx="2576255" cy="24006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Белочка –дупло.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Лиса, ежик , заяц – норы в корнях дерева.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Насекомые прячутся в питательной земле в корнях дерева.</a:t>
            </a:r>
          </a:p>
          <a:p>
            <a:pPr algn="ctr"/>
            <a:endParaRPr lang="ru-RU" sz="1200" dirty="0"/>
          </a:p>
          <a:p>
            <a:pPr algn="ctr"/>
            <a:endParaRPr lang="ru-RU" dirty="0" smtClean="0"/>
          </a:p>
          <a:p>
            <a:pPr algn="ctr"/>
            <a:endParaRPr lang="ru-RU" sz="800" dirty="0" smtClean="0"/>
          </a:p>
          <a:p>
            <a:pPr algn="ctr"/>
            <a:endParaRPr lang="ru-RU" sz="800" dirty="0"/>
          </a:p>
          <a:p>
            <a:pPr algn="ctr"/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405012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2" y="0"/>
            <a:ext cx="9143798" cy="32316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/>
              <a:t>Животные леса</a:t>
            </a:r>
            <a:r>
              <a:rPr lang="ru-RU" sz="1200" b="1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/>
              <a:t>У кого из животных есть иголки? (Еж, дикобраз, ехидна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/>
              <a:t>Кто в лесу всю зиму спит? (Медведь, еж, барсук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/>
              <a:t>У каких животных есть копыта? (кабан, олень, лось и т. д</a:t>
            </a:r>
            <a:r>
              <a:rPr lang="ru-RU" sz="1200" dirty="0" smtClean="0"/>
              <a:t>.)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/>
              <a:t>Какое животное можно назвать длинноухим? (Заяц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/>
              <a:t>Зачем заяц следы запутывает? (чтобы его хищники не нашли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/>
              <a:t>Как белка готовится к зиме? (меняет шубку, делает запасы, орешки, грибы, шишки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/>
              <a:t>Зачем лисе пушистый хвост? (заметает следы, Так же лиса использует свой хвост как руль, он помогает ей быстрее поворачивать, укрывается им как пуховым одеялом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/>
              <a:t>В какое время года шуба у зайца белая? (Зимой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/>
              <a:t>Животное похоже на свинью, у него большие клыки, ест жёлуди? (Кабан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Он </a:t>
            </a:r>
            <a:r>
              <a:rPr lang="ru-RU" sz="1200" dirty="0"/>
              <a:t>из леса вышел снова, Не олень и не корова. Тяжелы рога по весу, Ходит важно он по лесу. (лось) Водится ли в наших лесах лось? (да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/>
              <a:t>Зайцы готовят ли запасы еды? (Нет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/>
              <a:t>Какие животные меняют шубки зимой? (заяц, белка, ласка, горностай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/>
              <a:t>Чем питается лиса зимой? (ловит зайцев, полевых мышек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Почему </a:t>
            </a:r>
            <a:r>
              <a:rPr lang="ru-RU" sz="1200" dirty="0"/>
              <a:t>в народе говорят: волка ноги кормят? (Не будешь бегать по лесу искать еду - будешь голодный.)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83" y="3231655"/>
            <a:ext cx="8449474" cy="361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83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864" y="504057"/>
            <a:ext cx="7500464" cy="52629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Животный </a:t>
            </a:r>
            <a:r>
              <a:rPr lang="ru-RU" sz="1200" b="1" dirty="0"/>
              <a:t>мир джунглей</a:t>
            </a:r>
            <a:r>
              <a:rPr lang="ru-RU" sz="1200" b="1" dirty="0" smtClean="0"/>
              <a:t>:</a:t>
            </a:r>
          </a:p>
          <a:p>
            <a:endParaRPr lang="ru-RU" sz="1200" dirty="0" smtClean="0"/>
          </a:p>
          <a:p>
            <a:r>
              <a:rPr lang="ru-RU" sz="1200" b="1" dirty="0" smtClean="0"/>
              <a:t>Цель :  </a:t>
            </a:r>
            <a:r>
              <a:rPr lang="ru-RU" sz="1200" dirty="0" smtClean="0"/>
              <a:t>поддержка </a:t>
            </a:r>
            <a:r>
              <a:rPr lang="ru-RU" sz="1200" dirty="0"/>
              <a:t>и развитие познавательного интереса детей к животному миру; формирование  представлений о разнообразии животного мира тропических лесов «джунглей</a:t>
            </a:r>
            <a:r>
              <a:rPr lang="ru-RU" sz="1200" dirty="0" smtClean="0"/>
              <a:t>».</a:t>
            </a:r>
          </a:p>
          <a:p>
            <a:endParaRPr lang="ru-RU" sz="1200" dirty="0" smtClean="0"/>
          </a:p>
          <a:p>
            <a:r>
              <a:rPr lang="ru-RU" sz="1200" dirty="0"/>
              <a:t>Из зверей он быстрый самый</a:t>
            </a:r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sz="1200" dirty="0"/>
              <a:t>С детства бегает он с мамой</a:t>
            </a:r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sz="1200" dirty="0"/>
              <a:t>Что за кошка, ай да старт</a:t>
            </a:r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sz="1200" dirty="0"/>
              <a:t>Как зовут его? </a:t>
            </a:r>
          </a:p>
          <a:p>
            <a:endParaRPr lang="ru-RU" sz="1200" dirty="0"/>
          </a:p>
          <a:p>
            <a:r>
              <a:rPr lang="ru-RU" sz="1200" dirty="0"/>
              <a:t>Всех огромней в джунглях он</a:t>
            </a:r>
            <a:r>
              <a:rPr lang="ru-RU" sz="1200" dirty="0" smtClean="0"/>
              <a:t>,</a:t>
            </a:r>
            <a:endParaRPr lang="ru-RU" sz="1200" dirty="0"/>
          </a:p>
          <a:p>
            <a:r>
              <a:rPr lang="ru-RU" sz="1200" dirty="0"/>
              <a:t>И шагает напролом</a:t>
            </a:r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sz="1200" dirty="0"/>
              <a:t>Грозно бивнями блестит</a:t>
            </a:r>
            <a:r>
              <a:rPr lang="ru-RU" sz="1200" dirty="0" smtClean="0"/>
              <a:t>,</a:t>
            </a:r>
            <a:endParaRPr lang="ru-RU" sz="1200" dirty="0"/>
          </a:p>
          <a:p>
            <a:r>
              <a:rPr lang="ru-RU" sz="1200" dirty="0"/>
              <a:t>Вкусно листьями хрустит</a:t>
            </a:r>
            <a:r>
              <a:rPr lang="ru-RU" sz="1200" dirty="0" smtClean="0"/>
              <a:t>.</a:t>
            </a:r>
          </a:p>
          <a:p>
            <a:endParaRPr lang="ru-RU" sz="1200" dirty="0"/>
          </a:p>
          <a:p>
            <a:r>
              <a:rPr lang="ru-RU" sz="1200" dirty="0"/>
              <a:t>Царь зверей он не напрасно</a:t>
            </a:r>
            <a:r>
              <a:rPr lang="ru-RU" sz="1200" dirty="0" smtClean="0"/>
              <a:t>,</a:t>
            </a:r>
            <a:endParaRPr lang="ru-RU" sz="1200" dirty="0"/>
          </a:p>
          <a:p>
            <a:r>
              <a:rPr lang="ru-RU" sz="1200" dirty="0"/>
              <a:t>Подходить к нему опасно</a:t>
            </a:r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sz="1200" dirty="0"/>
              <a:t>Этот зверь серьёзный очень</a:t>
            </a:r>
            <a:r>
              <a:rPr lang="ru-RU" sz="1200" dirty="0" smtClean="0"/>
              <a:t>,</a:t>
            </a:r>
            <a:endParaRPr lang="ru-RU" sz="1200" dirty="0"/>
          </a:p>
          <a:p>
            <a:r>
              <a:rPr lang="ru-RU" sz="1200" dirty="0"/>
              <a:t>А охотится он ночью</a:t>
            </a:r>
            <a:r>
              <a:rPr lang="ru-RU" sz="1200" dirty="0" smtClean="0"/>
              <a:t>.</a:t>
            </a:r>
          </a:p>
          <a:p>
            <a:endParaRPr lang="ru-RU" sz="1200" dirty="0"/>
          </a:p>
          <a:p>
            <a:r>
              <a:rPr lang="ru-RU" sz="1200" dirty="0"/>
              <a:t>У этой лошадки одежка в полоску</a:t>
            </a:r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sz="1200" dirty="0"/>
              <a:t>Похожа одежка </a:t>
            </a:r>
            <a:r>
              <a:rPr lang="ru-RU" sz="1200" dirty="0" smtClean="0"/>
              <a:t>её на матроску. </a:t>
            </a:r>
          </a:p>
          <a:p>
            <a:endParaRPr lang="ru-RU" sz="1200" dirty="0"/>
          </a:p>
          <a:p>
            <a:r>
              <a:rPr lang="ru-RU" sz="1200" dirty="0" smtClean="0"/>
              <a:t>Тихо </a:t>
            </a:r>
            <a:r>
              <a:rPr lang="ru-RU" sz="1200" dirty="0"/>
              <a:t>к берегу подплыл</a:t>
            </a:r>
            <a:r>
              <a:rPr lang="ru-RU" sz="1200" dirty="0" smtClean="0"/>
              <a:t>,</a:t>
            </a:r>
            <a:endParaRPr lang="ru-RU" sz="1200" dirty="0"/>
          </a:p>
          <a:p>
            <a:r>
              <a:rPr lang="ru-RU" sz="1200" dirty="0"/>
              <a:t>Притаился и застыл</a:t>
            </a:r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sz="1200" dirty="0"/>
              <a:t>Кто бы в пасть не угодил</a:t>
            </a:r>
            <a:r>
              <a:rPr lang="ru-RU" sz="1200" dirty="0" smtClean="0"/>
              <a:t>,</a:t>
            </a:r>
            <a:endParaRPr lang="ru-RU" sz="1200" dirty="0"/>
          </a:p>
          <a:p>
            <a:r>
              <a:rPr lang="ru-RU" sz="1200" dirty="0"/>
              <a:t>Вмиг проглотит …</a:t>
            </a:r>
          </a:p>
          <a:p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-267" r="8263" b="-533"/>
          <a:stretch/>
        </p:blipFill>
        <p:spPr>
          <a:xfrm>
            <a:off x="2753008" y="1484784"/>
            <a:ext cx="6323168" cy="53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84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7607" y="109493"/>
            <a:ext cx="912663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 smtClean="0"/>
          </a:p>
          <a:p>
            <a:r>
              <a:rPr lang="ru-RU" sz="1200" b="1" dirty="0" smtClean="0"/>
              <a:t>Новости о животных мы узнаем из новостей, которые идут по телевизору на канале «Природа».</a:t>
            </a:r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r>
              <a:rPr lang="ru-RU" sz="1200" dirty="0" smtClean="0"/>
              <a:t>ВОДОПОЙ.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Речь с движением. </a:t>
            </a:r>
            <a:endParaRPr lang="ru-RU" sz="1200" dirty="0" smtClean="0"/>
          </a:p>
          <a:p>
            <a:r>
              <a:rPr lang="ru-RU" sz="1200" dirty="0" smtClean="0"/>
              <a:t>Жарким </a:t>
            </a:r>
            <a:r>
              <a:rPr lang="ru-RU" sz="1200" dirty="0"/>
              <a:t>днем лесной тропой </a:t>
            </a:r>
            <a:endParaRPr lang="ru-RU" sz="1200" dirty="0" smtClean="0"/>
          </a:p>
          <a:p>
            <a:r>
              <a:rPr lang="ru-RU" sz="1200" dirty="0" smtClean="0"/>
              <a:t>звери </a:t>
            </a:r>
            <a:r>
              <a:rPr lang="ru-RU" sz="1200" dirty="0"/>
              <a:t>шли на водопой.</a:t>
            </a:r>
          </a:p>
          <a:p>
            <a:endParaRPr lang="ru-RU" sz="1200" dirty="0"/>
          </a:p>
          <a:p>
            <a:r>
              <a:rPr lang="ru-RU" sz="1200" dirty="0"/>
              <a:t>За мамой слонихой топал слоненок,</a:t>
            </a:r>
          </a:p>
          <a:p>
            <a:endParaRPr lang="ru-RU" sz="1200" dirty="0"/>
          </a:p>
          <a:p>
            <a:r>
              <a:rPr lang="ru-RU" sz="1200" dirty="0"/>
              <a:t>За мамой тигрицею крался тигренок,</a:t>
            </a:r>
          </a:p>
          <a:p>
            <a:endParaRPr lang="ru-RU" sz="1200" dirty="0"/>
          </a:p>
          <a:p>
            <a:r>
              <a:rPr lang="ru-RU" sz="1200" dirty="0"/>
              <a:t>За мамой козою козленок бежал,</a:t>
            </a:r>
          </a:p>
          <a:p>
            <a:endParaRPr lang="ru-RU" sz="1200" dirty="0"/>
          </a:p>
          <a:p>
            <a:r>
              <a:rPr lang="ru-RU" sz="1200" dirty="0"/>
              <a:t>А за кенгуру –кенгуренок скакал.</a:t>
            </a:r>
          </a:p>
          <a:p>
            <a:endParaRPr lang="ru-RU" sz="1200" dirty="0"/>
          </a:p>
          <a:p>
            <a:r>
              <a:rPr lang="ru-RU" sz="1200" dirty="0"/>
              <a:t>Мамочка-львица вела своих львят.</a:t>
            </a:r>
          </a:p>
          <a:p>
            <a:endParaRPr lang="ru-RU" sz="1200" dirty="0"/>
          </a:p>
          <a:p>
            <a:r>
              <a:rPr lang="ru-RU" sz="1200" dirty="0"/>
              <a:t>Все мамы и дети напиться хотят.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836712"/>
            <a:ext cx="6120914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94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2107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260648"/>
            <a:ext cx="93570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Животные пустыни</a:t>
            </a:r>
            <a:r>
              <a:rPr lang="ru-RU" sz="1200" dirty="0" smtClean="0"/>
              <a:t>:</a:t>
            </a:r>
          </a:p>
          <a:p>
            <a:r>
              <a:rPr lang="ru-RU" sz="1200" dirty="0" smtClean="0"/>
              <a:t>Задачи:</a:t>
            </a:r>
            <a:endParaRPr lang="ru-RU" sz="1200" dirty="0"/>
          </a:p>
          <a:p>
            <a:r>
              <a:rPr lang="ru-RU" sz="1200" dirty="0"/>
              <a:t>1. Познакомить детей с климатическими условиями пустыни</a:t>
            </a:r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sz="1200" dirty="0"/>
              <a:t>2. Расширять и углублять представления детей о животных и растениях в пустыне</a:t>
            </a:r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sz="1200" dirty="0"/>
              <a:t>3. Развивать познавательный интерес к познанию особенностей приспособления растений и животных к жизни в пустыне</a:t>
            </a:r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sz="1200" dirty="0"/>
              <a:t>4. Развивать логическое мышление, способность видеть </a:t>
            </a:r>
            <a:r>
              <a:rPr lang="ru-RU" sz="1200" dirty="0" err="1"/>
              <a:t>причинно</a:t>
            </a:r>
            <a:r>
              <a:rPr lang="ru-RU" sz="1200" dirty="0"/>
              <a:t> - следственные связи в природе</a:t>
            </a:r>
            <a:r>
              <a:rPr lang="ru-RU" sz="1200" dirty="0" smtClean="0"/>
              <a:t>.</a:t>
            </a:r>
            <a:endParaRPr lang="ru-RU" sz="1200" dirty="0"/>
          </a:p>
          <a:p>
            <a:r>
              <a:rPr lang="ru-RU" sz="1200" dirty="0"/>
              <a:t>5. Воспитывать любознательность, интерес к окружающему миру. </a:t>
            </a:r>
            <a:endParaRPr lang="ru-RU" sz="1200" dirty="0" smtClean="0"/>
          </a:p>
          <a:p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75030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" r="9051"/>
          <a:stretch/>
        </p:blipFill>
        <p:spPr>
          <a:xfrm rot="5400000">
            <a:off x="3555952" y="1281390"/>
            <a:ext cx="6880690" cy="42725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2118339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Животные любят покой и тишину</a:t>
            </a:r>
          </a:p>
          <a:p>
            <a:endParaRPr lang="ru-RU" sz="1200" dirty="0" smtClean="0"/>
          </a:p>
          <a:p>
            <a:pPr>
              <a:lnSpc>
                <a:spcPct val="150000"/>
              </a:lnSpc>
            </a:pPr>
            <a:r>
              <a:rPr lang="ru-RU" sz="1200" dirty="0" smtClean="0"/>
              <a:t>Девочка Даша пришла в лес с домашними животными. Собака Жучка испугала ежика, Тузик гавкает на белочку, а кошка спугнула зайчика.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8618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1" r="31100" b="-1799"/>
          <a:stretch/>
        </p:blipFill>
        <p:spPr>
          <a:xfrm>
            <a:off x="4755686" y="0"/>
            <a:ext cx="4388314" cy="69368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1340768"/>
            <a:ext cx="34563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dirty="0"/>
              <a:t>Как будто в берлоге </a:t>
            </a:r>
            <a:r>
              <a:rPr lang="ru-RU" sz="1200" dirty="0" smtClean="0"/>
              <a:t>медведица</a:t>
            </a:r>
          </a:p>
          <a:p>
            <a:pPr algn="ctr">
              <a:lnSpc>
                <a:spcPct val="150000"/>
              </a:lnSpc>
            </a:pPr>
            <a:endParaRPr lang="ru-RU" sz="1200" dirty="0"/>
          </a:p>
          <a:p>
            <a:pPr algn="ctr">
              <a:lnSpc>
                <a:spcPct val="150000"/>
              </a:lnSpc>
            </a:pPr>
            <a:r>
              <a:rPr lang="ru-RU" sz="1200" dirty="0"/>
              <a:t>Как будто в берлоге медведица,</a:t>
            </a:r>
          </a:p>
          <a:p>
            <a:pPr algn="ctr">
              <a:lnSpc>
                <a:spcPct val="150000"/>
              </a:lnSpc>
            </a:pPr>
            <a:r>
              <a:rPr lang="ru-RU" sz="1200" dirty="0"/>
              <a:t>Река подо льдом залегла,</a:t>
            </a:r>
          </a:p>
          <a:p>
            <a:pPr algn="ctr">
              <a:lnSpc>
                <a:spcPct val="150000"/>
              </a:lnSpc>
            </a:pPr>
            <a:r>
              <a:rPr lang="ru-RU" sz="1200" dirty="0"/>
              <a:t>И солнце по-зимнему светится,</a:t>
            </a:r>
          </a:p>
          <a:p>
            <a:pPr algn="ctr">
              <a:lnSpc>
                <a:spcPct val="150000"/>
              </a:lnSpc>
            </a:pPr>
            <a:r>
              <a:rPr lang="ru-RU" sz="1200" dirty="0"/>
              <a:t>И в поле — морозная мгла.</a:t>
            </a:r>
          </a:p>
          <a:p>
            <a:pPr algn="ctr">
              <a:lnSpc>
                <a:spcPct val="150000"/>
              </a:lnSpc>
            </a:pPr>
            <a:r>
              <a:rPr lang="ru-RU" sz="1200" dirty="0"/>
              <a:t>Вся в инее — в сизом каракуле —</a:t>
            </a:r>
          </a:p>
          <a:p>
            <a:pPr algn="ctr">
              <a:lnSpc>
                <a:spcPct val="150000"/>
              </a:lnSpc>
            </a:pPr>
            <a:r>
              <a:rPr lang="ru-RU" sz="1200" dirty="0"/>
              <a:t>Березка стоит за мостом,</a:t>
            </a:r>
          </a:p>
          <a:p>
            <a:pPr algn="ctr">
              <a:lnSpc>
                <a:spcPct val="150000"/>
              </a:lnSpc>
            </a:pPr>
            <a:r>
              <a:rPr lang="ru-RU" sz="1200" dirty="0"/>
              <a:t>И пишет смешные каракули</a:t>
            </a:r>
          </a:p>
          <a:p>
            <a:pPr algn="ctr">
              <a:lnSpc>
                <a:spcPct val="150000"/>
              </a:lnSpc>
            </a:pPr>
            <a:r>
              <a:rPr lang="ru-RU" sz="1200" dirty="0"/>
              <a:t>Лисица пушистым хвостом.</a:t>
            </a:r>
          </a:p>
          <a:p>
            <a:pPr algn="ctr">
              <a:lnSpc>
                <a:spcPct val="150000"/>
              </a:lnSpc>
            </a:pPr>
            <a:r>
              <a:rPr lang="ru-RU" sz="1200" dirty="0"/>
              <a:t>(П. Комаров</a:t>
            </a:r>
            <a:r>
              <a:rPr lang="ru-RU" sz="1200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616700"/>
      </p:ext>
    </p:extLst>
  </p:cSld>
  <p:clrMapOvr>
    <a:masterClrMapping/>
  </p:clrMapOvr>
</p:sld>
</file>

<file path=ppt/theme/theme1.xml><?xml version="1.0" encoding="utf-8"?>
<a:theme xmlns:a="http://schemas.openxmlformats.org/drawingml/2006/main" name="ElmSchAw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ds Zon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AE1B6D8-67F9-477C-9532-2B76A81927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Похвальный лист за отличную посещаемость (начальная школа)</Template>
  <TotalTime>0</TotalTime>
  <Words>1303</Words>
  <Application>Microsoft Office PowerPoint</Application>
  <PresentationFormat>Экран (4:3)</PresentationFormat>
  <Paragraphs>211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Comic Sans MS</vt:lpstr>
      <vt:lpstr>ElmSchAward</vt:lpstr>
      <vt:lpstr>МБДОУ «Пушкинский детский сад» Омский муниципальный район Омской области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2017-09-30T13:04:45Z</dcterms:created>
  <dcterms:modified xsi:type="dcterms:W3CDTF">2017-09-30T14:57:56Z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TC102512859990</vt:lpwstr>
  </property>
</Properties>
</file>