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5" r:id="rId4"/>
    <p:sldId id="258" r:id="rId5"/>
    <p:sldId id="259" r:id="rId6"/>
    <p:sldId id="260" r:id="rId7"/>
    <p:sldId id="261" r:id="rId8"/>
    <p:sldId id="262" r:id="rId9"/>
    <p:sldId id="263" r:id="rId10"/>
    <p:sldId id="264" r:id="rId11"/>
    <p:sldId id="266" r:id="rId12"/>
    <p:sldId id="267" r:id="rId13"/>
    <p:sldId id="268" r:id="rId14"/>
    <p:sldId id="269" r:id="rId1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E7DA38F-0C9A-48DC-9E73-BB3AC12C3F9A}" type="datetimeFigureOut">
              <a:rPr lang="ru-RU" smtClean="0"/>
              <a:t>01.10.2017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3AEA7B7-FBFF-488A-B736-D3CAC10037B3}" type="slidenum">
              <a:rPr lang="ru-RU" smtClean="0"/>
              <a:t>‹#›</a:t>
            </a:fld>
            <a:endParaRPr lang="ru-RU"/>
          </a:p>
        </p:txBody>
      </p:sp>
    </p:spTree>
    <p:extLst>
      <p:ext uri="{BB962C8B-B14F-4D97-AF65-F5344CB8AC3E}">
        <p14:creationId xmlns:p14="http://schemas.microsoft.com/office/powerpoint/2010/main" val="4161455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E7DA38F-0C9A-48DC-9E73-BB3AC12C3F9A}" type="datetimeFigureOut">
              <a:rPr lang="ru-RU" smtClean="0"/>
              <a:t>01.10.2017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3AEA7B7-FBFF-488A-B736-D3CAC10037B3}" type="slidenum">
              <a:rPr lang="ru-RU" smtClean="0"/>
              <a:t>‹#›</a:t>
            </a:fld>
            <a:endParaRPr lang="ru-RU"/>
          </a:p>
        </p:txBody>
      </p:sp>
    </p:spTree>
    <p:extLst>
      <p:ext uri="{BB962C8B-B14F-4D97-AF65-F5344CB8AC3E}">
        <p14:creationId xmlns:p14="http://schemas.microsoft.com/office/powerpoint/2010/main" val="1844173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E7DA38F-0C9A-48DC-9E73-BB3AC12C3F9A}" type="datetimeFigureOut">
              <a:rPr lang="ru-RU" smtClean="0"/>
              <a:t>01.10.2017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3AEA7B7-FBFF-488A-B736-D3CAC10037B3}" type="slidenum">
              <a:rPr lang="ru-RU" smtClean="0"/>
              <a:t>‹#›</a:t>
            </a:fld>
            <a:endParaRPr lang="ru-RU"/>
          </a:p>
        </p:txBody>
      </p:sp>
    </p:spTree>
    <p:extLst>
      <p:ext uri="{BB962C8B-B14F-4D97-AF65-F5344CB8AC3E}">
        <p14:creationId xmlns:p14="http://schemas.microsoft.com/office/powerpoint/2010/main" val="1345521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E7DA38F-0C9A-48DC-9E73-BB3AC12C3F9A}" type="datetimeFigureOut">
              <a:rPr lang="ru-RU" smtClean="0"/>
              <a:t>01.10.2017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3AEA7B7-FBFF-488A-B736-D3CAC10037B3}" type="slidenum">
              <a:rPr lang="ru-RU" smtClean="0"/>
              <a:t>‹#›</a:t>
            </a:fld>
            <a:endParaRPr lang="ru-RU"/>
          </a:p>
        </p:txBody>
      </p:sp>
    </p:spTree>
    <p:extLst>
      <p:ext uri="{BB962C8B-B14F-4D97-AF65-F5344CB8AC3E}">
        <p14:creationId xmlns:p14="http://schemas.microsoft.com/office/powerpoint/2010/main" val="351647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E7DA38F-0C9A-48DC-9E73-BB3AC12C3F9A}" type="datetimeFigureOut">
              <a:rPr lang="ru-RU" smtClean="0"/>
              <a:t>01.10.2017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3AEA7B7-FBFF-488A-B736-D3CAC10037B3}" type="slidenum">
              <a:rPr lang="ru-RU" smtClean="0"/>
              <a:t>‹#›</a:t>
            </a:fld>
            <a:endParaRPr lang="ru-RU"/>
          </a:p>
        </p:txBody>
      </p:sp>
    </p:spTree>
    <p:extLst>
      <p:ext uri="{BB962C8B-B14F-4D97-AF65-F5344CB8AC3E}">
        <p14:creationId xmlns:p14="http://schemas.microsoft.com/office/powerpoint/2010/main" val="2533569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E7DA38F-0C9A-48DC-9E73-BB3AC12C3F9A}" type="datetimeFigureOut">
              <a:rPr lang="ru-RU" smtClean="0"/>
              <a:t>01.10.2017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3AEA7B7-FBFF-488A-B736-D3CAC10037B3}" type="slidenum">
              <a:rPr lang="ru-RU" smtClean="0"/>
              <a:t>‹#›</a:t>
            </a:fld>
            <a:endParaRPr lang="ru-RU"/>
          </a:p>
        </p:txBody>
      </p:sp>
    </p:spTree>
    <p:extLst>
      <p:ext uri="{BB962C8B-B14F-4D97-AF65-F5344CB8AC3E}">
        <p14:creationId xmlns:p14="http://schemas.microsoft.com/office/powerpoint/2010/main" val="3006115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E7DA38F-0C9A-48DC-9E73-BB3AC12C3F9A}" type="datetimeFigureOut">
              <a:rPr lang="ru-RU" smtClean="0"/>
              <a:t>01.10.2017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83AEA7B7-FBFF-488A-B736-D3CAC10037B3}" type="slidenum">
              <a:rPr lang="ru-RU" smtClean="0"/>
              <a:t>‹#›</a:t>
            </a:fld>
            <a:endParaRPr lang="ru-RU"/>
          </a:p>
        </p:txBody>
      </p:sp>
    </p:spTree>
    <p:extLst>
      <p:ext uri="{BB962C8B-B14F-4D97-AF65-F5344CB8AC3E}">
        <p14:creationId xmlns:p14="http://schemas.microsoft.com/office/powerpoint/2010/main" val="520096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E7DA38F-0C9A-48DC-9E73-BB3AC12C3F9A}" type="datetimeFigureOut">
              <a:rPr lang="ru-RU" smtClean="0"/>
              <a:t>01.10.2017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83AEA7B7-FBFF-488A-B736-D3CAC10037B3}" type="slidenum">
              <a:rPr lang="ru-RU" smtClean="0"/>
              <a:t>‹#›</a:t>
            </a:fld>
            <a:endParaRPr lang="ru-RU"/>
          </a:p>
        </p:txBody>
      </p:sp>
    </p:spTree>
    <p:extLst>
      <p:ext uri="{BB962C8B-B14F-4D97-AF65-F5344CB8AC3E}">
        <p14:creationId xmlns:p14="http://schemas.microsoft.com/office/powerpoint/2010/main" val="2334705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E7DA38F-0C9A-48DC-9E73-BB3AC12C3F9A}" type="datetimeFigureOut">
              <a:rPr lang="ru-RU" smtClean="0"/>
              <a:t>01.10.2017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83AEA7B7-FBFF-488A-B736-D3CAC10037B3}" type="slidenum">
              <a:rPr lang="ru-RU" smtClean="0"/>
              <a:t>‹#›</a:t>
            </a:fld>
            <a:endParaRPr lang="ru-RU"/>
          </a:p>
        </p:txBody>
      </p:sp>
    </p:spTree>
    <p:extLst>
      <p:ext uri="{BB962C8B-B14F-4D97-AF65-F5344CB8AC3E}">
        <p14:creationId xmlns:p14="http://schemas.microsoft.com/office/powerpoint/2010/main" val="717506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E7DA38F-0C9A-48DC-9E73-BB3AC12C3F9A}" type="datetimeFigureOut">
              <a:rPr lang="ru-RU" smtClean="0"/>
              <a:t>01.10.2017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3AEA7B7-FBFF-488A-B736-D3CAC10037B3}" type="slidenum">
              <a:rPr lang="ru-RU" smtClean="0"/>
              <a:t>‹#›</a:t>
            </a:fld>
            <a:endParaRPr lang="ru-RU"/>
          </a:p>
        </p:txBody>
      </p:sp>
    </p:spTree>
    <p:extLst>
      <p:ext uri="{BB962C8B-B14F-4D97-AF65-F5344CB8AC3E}">
        <p14:creationId xmlns:p14="http://schemas.microsoft.com/office/powerpoint/2010/main" val="1834223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E7DA38F-0C9A-48DC-9E73-BB3AC12C3F9A}" type="datetimeFigureOut">
              <a:rPr lang="ru-RU" smtClean="0"/>
              <a:t>01.10.2017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3AEA7B7-FBFF-488A-B736-D3CAC10037B3}" type="slidenum">
              <a:rPr lang="ru-RU" smtClean="0"/>
              <a:t>‹#›</a:t>
            </a:fld>
            <a:endParaRPr lang="ru-RU"/>
          </a:p>
        </p:txBody>
      </p:sp>
    </p:spTree>
    <p:extLst>
      <p:ext uri="{BB962C8B-B14F-4D97-AF65-F5344CB8AC3E}">
        <p14:creationId xmlns:p14="http://schemas.microsoft.com/office/powerpoint/2010/main" val="3395616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7DA38F-0C9A-48DC-9E73-BB3AC12C3F9A}" type="datetimeFigureOut">
              <a:rPr lang="ru-RU" smtClean="0"/>
              <a:t>01.10.2017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AEA7B7-FBFF-488A-B736-D3CAC10037B3}" type="slidenum">
              <a:rPr lang="ru-RU" smtClean="0"/>
              <a:t>‹#›</a:t>
            </a:fld>
            <a:endParaRPr lang="ru-RU"/>
          </a:p>
        </p:txBody>
      </p:sp>
    </p:spTree>
    <p:extLst>
      <p:ext uri="{BB962C8B-B14F-4D97-AF65-F5344CB8AC3E}">
        <p14:creationId xmlns:p14="http://schemas.microsoft.com/office/powerpoint/2010/main" val="11826102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7"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3847769"/>
            <a:ext cx="1893802" cy="2388816"/>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528395"/>
            <a:ext cx="1828614" cy="2301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8500" y="3212976"/>
            <a:ext cx="2517775" cy="333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7904" y="3847769"/>
            <a:ext cx="1982679" cy="2514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71467" y="620849"/>
            <a:ext cx="1694679" cy="2116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0625" y="528395"/>
            <a:ext cx="1821515" cy="2301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58677" y="2708920"/>
            <a:ext cx="6408711" cy="11715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286514" y="5236310"/>
            <a:ext cx="3670040" cy="707886"/>
          </a:xfrm>
          <a:prstGeom prst="rect">
            <a:avLst/>
          </a:prstGeom>
          <a:noFill/>
        </p:spPr>
        <p:txBody>
          <a:bodyPr wrap="square" rtlCol="0">
            <a:spAutoFit/>
          </a:bodyPr>
          <a:lstStyle/>
          <a:p>
            <a:r>
              <a:rPr lang="ru-RU" sz="2000" b="1" dirty="0" smtClean="0">
                <a:latin typeface="Times New Roman" pitchFamily="18" charset="0"/>
                <a:cs typeface="Times New Roman" pitchFamily="18" charset="0"/>
              </a:rPr>
              <a:t>Выполнила логопед: </a:t>
            </a:r>
          </a:p>
          <a:p>
            <a:r>
              <a:rPr lang="ru-RU" sz="2000" dirty="0" smtClean="0">
                <a:latin typeface="Times New Roman" pitchFamily="18" charset="0"/>
                <a:cs typeface="Times New Roman" pitchFamily="18" charset="0"/>
              </a:rPr>
              <a:t>Истомина Елена Сергеевна, </a:t>
            </a:r>
          </a:p>
        </p:txBody>
      </p:sp>
      <p:sp>
        <p:nvSpPr>
          <p:cNvPr id="6" name="TextBox 5"/>
          <p:cNvSpPr txBox="1"/>
          <p:nvPr/>
        </p:nvSpPr>
        <p:spPr>
          <a:xfrm>
            <a:off x="1341519" y="6222495"/>
            <a:ext cx="6443026" cy="400110"/>
          </a:xfrm>
          <a:prstGeom prst="rect">
            <a:avLst/>
          </a:prstGeom>
          <a:noFill/>
        </p:spPr>
        <p:txBody>
          <a:bodyPr wrap="square" rtlCol="0">
            <a:spAutoFit/>
          </a:bodyPr>
          <a:lstStyle/>
          <a:p>
            <a:r>
              <a:rPr lang="ru-RU" sz="2000" dirty="0" smtClean="0">
                <a:latin typeface="Times New Roman" pitchFamily="18" charset="0"/>
                <a:cs typeface="Times New Roman" pitchFamily="18" charset="0"/>
              </a:rPr>
              <a:t>с. Белоево, Пермский край, Кудымкарский район, 2017г.</a:t>
            </a:r>
            <a:endParaRPr lang="ru-RU" sz="2000" dirty="0">
              <a:latin typeface="Times New Roman" pitchFamily="18" charset="0"/>
              <a:cs typeface="Times New Roman" pitchFamily="18" charset="0"/>
            </a:endParaRPr>
          </a:p>
        </p:txBody>
      </p:sp>
      <p:sp>
        <p:nvSpPr>
          <p:cNvPr id="7" name="TextBox 6"/>
          <p:cNvSpPr txBox="1"/>
          <p:nvPr/>
        </p:nvSpPr>
        <p:spPr>
          <a:xfrm>
            <a:off x="2398242" y="528395"/>
            <a:ext cx="5643659" cy="400110"/>
          </a:xfrm>
          <a:prstGeom prst="rect">
            <a:avLst/>
          </a:prstGeom>
          <a:noFill/>
        </p:spPr>
        <p:txBody>
          <a:bodyPr wrap="square" rtlCol="0">
            <a:spAutoFit/>
          </a:bodyPr>
          <a:lstStyle/>
          <a:p>
            <a:r>
              <a:rPr lang="ru-RU" sz="2000" dirty="0" smtClean="0">
                <a:latin typeface="Times New Roman" pitchFamily="18" charset="0"/>
                <a:cs typeface="Times New Roman" pitchFamily="18" charset="0"/>
              </a:rPr>
              <a:t>МАДОУ «Белоевский детский сад»</a:t>
            </a:r>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val="21276285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620688"/>
            <a:ext cx="2836951" cy="324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3491880" y="980728"/>
            <a:ext cx="4608512" cy="3170099"/>
          </a:xfrm>
          <a:prstGeom prst="rect">
            <a:avLst/>
          </a:prstGeom>
        </p:spPr>
        <p:txBody>
          <a:bodyPr wrap="square">
            <a:spAutoFit/>
          </a:bodyPr>
          <a:lstStyle/>
          <a:p>
            <a:pPr algn="ctr"/>
            <a:r>
              <a:rPr lang="ru-RU" sz="2000" b="1" dirty="0" smtClean="0">
                <a:latin typeface="Times New Roman" pitchFamily="18" charset="0"/>
                <a:cs typeface="Times New Roman" pitchFamily="18" charset="0"/>
              </a:rPr>
              <a:t>Учимся делать упражнение «Иголочка»</a:t>
            </a:r>
          </a:p>
          <a:p>
            <a:pPr algn="just"/>
            <a:r>
              <a:rPr lang="ru-RU" sz="2000" dirty="0" smtClean="0">
                <a:latin typeface="Times New Roman" pitchFamily="18" charset="0"/>
                <a:cs typeface="Times New Roman" pitchFamily="18" charset="0"/>
              </a:rPr>
              <a:t>Широко открываем рот, приподнимаем и вытягиваем вперед тонкий язычок. Фиксируем положение на 3—5 секунд. Убираем язычок, закрываем рот. Даем ребенку время для отдыха и расслабления, предлагаем сглотнуть слюну. Повторяем упражнение 3—4 раза.</a:t>
            </a:r>
            <a:endParaRPr lang="ru-RU" sz="2000" dirty="0">
              <a:latin typeface="Times New Roman" pitchFamily="18" charset="0"/>
              <a:cs typeface="Times New Roman" pitchFamily="18" charset="0"/>
            </a:endParaRPr>
          </a:p>
        </p:txBody>
      </p:sp>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208" y="3865216"/>
            <a:ext cx="2091492" cy="2755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1801255" y="4376572"/>
            <a:ext cx="3942184" cy="1323439"/>
          </a:xfrm>
          <a:prstGeom prst="rect">
            <a:avLst/>
          </a:prstGeom>
        </p:spPr>
        <p:txBody>
          <a:bodyPr wrap="square">
            <a:spAutoFit/>
          </a:bodyPr>
          <a:lstStyle/>
          <a:p>
            <a:r>
              <a:rPr lang="ru-RU" sz="2000" dirty="0" smtClean="0">
                <a:latin typeface="Times New Roman" pitchFamily="18" charset="0"/>
                <a:cs typeface="Times New Roman" pitchFamily="18" charset="0"/>
              </a:rPr>
              <a:t>У птички клювик очень колкий </a:t>
            </a:r>
          </a:p>
          <a:p>
            <a:r>
              <a:rPr lang="ru-RU" sz="2000" dirty="0" smtClean="0">
                <a:latin typeface="Times New Roman" pitchFamily="18" charset="0"/>
                <a:cs typeface="Times New Roman" pitchFamily="18" charset="0"/>
              </a:rPr>
              <a:t>И тонкий, острый, как иголка. </a:t>
            </a:r>
          </a:p>
          <a:p>
            <a:r>
              <a:rPr lang="ru-RU" sz="2000" dirty="0" smtClean="0">
                <a:latin typeface="Times New Roman" pitchFamily="18" charset="0"/>
                <a:cs typeface="Times New Roman" pitchFamily="18" charset="0"/>
              </a:rPr>
              <a:t>Взгляни-ка рядом на страницу: </a:t>
            </a:r>
          </a:p>
          <a:p>
            <a:r>
              <a:rPr lang="ru-RU" sz="2000" dirty="0" smtClean="0">
                <a:latin typeface="Times New Roman" pitchFamily="18" charset="0"/>
                <a:cs typeface="Times New Roman" pitchFamily="18" charset="0"/>
              </a:rPr>
              <a:t>Мой язычок — как клюв у птицы</a:t>
            </a:r>
            <a:r>
              <a:rPr lang="ru-RU" dirty="0" smtClean="0"/>
              <a:t>.</a:t>
            </a:r>
            <a:endParaRPr lang="ru-RU" dirty="0"/>
          </a:p>
        </p:txBody>
      </p:sp>
    </p:spTree>
    <p:extLst>
      <p:ext uri="{BB962C8B-B14F-4D97-AF65-F5344CB8AC3E}">
        <p14:creationId xmlns:p14="http://schemas.microsoft.com/office/powerpoint/2010/main" val="22559659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955" y="620688"/>
            <a:ext cx="2866815" cy="299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275856" y="980728"/>
            <a:ext cx="4777902" cy="3785652"/>
          </a:xfrm>
          <a:prstGeom prst="rect">
            <a:avLst/>
          </a:prstGeom>
        </p:spPr>
        <p:txBody>
          <a:bodyPr wrap="square">
            <a:spAutoFit/>
          </a:bodyPr>
          <a:lstStyle/>
          <a:p>
            <a:pPr algn="ctr"/>
            <a:r>
              <a:rPr lang="ru-RU" sz="2000" b="1" dirty="0" smtClean="0">
                <a:latin typeface="Times New Roman" pitchFamily="18" charset="0"/>
                <a:cs typeface="Times New Roman" pitchFamily="18" charset="0"/>
              </a:rPr>
              <a:t>Учимся делать упражнение «Маятник»</a:t>
            </a:r>
          </a:p>
          <a:p>
            <a:pPr algn="just"/>
            <a:r>
              <a:rPr lang="ru-RU" sz="2000" dirty="0" smtClean="0">
                <a:latin typeface="Times New Roman" pitchFamily="18" charset="0"/>
                <a:cs typeface="Times New Roman" pitchFamily="18" charset="0"/>
              </a:rPr>
              <a:t>Открываем рот, растягиваем губы в улыбку, вытягиваем язык, напрягаем его, касаемся острым кончиком языка то левого, то правого уголков губ. Следим, чтобы язык двигался по воздуху, а не по нижней губе, чтобы не качалась нижняя челюсть. Выполняем 6—8 раз. Убираем язычок, закрываем рот. Даем ребенку время для отдыха и расслабления, предлагаем сглотнуть слюну. Повторяем упражнение 3—4 раза.</a:t>
            </a:r>
            <a:endParaRPr lang="ru-RU" sz="2000" dirty="0">
              <a:latin typeface="Times New Roman" pitchFamily="18" charset="0"/>
              <a:cs typeface="Times New Roman" pitchFamily="18" charset="0"/>
            </a:endParaRPr>
          </a:p>
        </p:txBody>
      </p:sp>
      <p:pic>
        <p:nvPicPr>
          <p:cNvPr id="112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6256" y="4400580"/>
            <a:ext cx="1704808" cy="2365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096826" y="4653136"/>
            <a:ext cx="3843300" cy="1323439"/>
          </a:xfrm>
          <a:prstGeom prst="rect">
            <a:avLst/>
          </a:prstGeom>
        </p:spPr>
        <p:txBody>
          <a:bodyPr wrap="square">
            <a:spAutoFit/>
          </a:bodyPr>
          <a:lstStyle/>
          <a:p>
            <a:pPr algn="just"/>
            <a:r>
              <a:rPr lang="ru-RU" sz="2000" dirty="0" smtClean="0">
                <a:latin typeface="Times New Roman" pitchFamily="18" charset="0"/>
                <a:cs typeface="Times New Roman" pitchFamily="18" charset="0"/>
              </a:rPr>
              <a:t>Язык, как маятник часов, </a:t>
            </a:r>
          </a:p>
          <a:p>
            <a:pPr algn="just"/>
            <a:r>
              <a:rPr lang="ru-RU" sz="2000" dirty="0" smtClean="0">
                <a:latin typeface="Times New Roman" pitchFamily="18" charset="0"/>
                <a:cs typeface="Times New Roman" pitchFamily="18" charset="0"/>
              </a:rPr>
              <a:t>Качаться вновь и вновь готов. </a:t>
            </a:r>
          </a:p>
          <a:p>
            <a:pPr algn="just"/>
            <a:r>
              <a:rPr lang="ru-RU" sz="2000" dirty="0" smtClean="0">
                <a:latin typeface="Times New Roman" pitchFamily="18" charset="0"/>
                <a:cs typeface="Times New Roman" pitchFamily="18" charset="0"/>
              </a:rPr>
              <a:t>Котенок улыбается, </a:t>
            </a:r>
          </a:p>
          <a:p>
            <a:pPr algn="just"/>
            <a:r>
              <a:rPr lang="ru-RU" sz="2000" dirty="0" smtClean="0">
                <a:latin typeface="Times New Roman" pitchFamily="18" charset="0"/>
                <a:cs typeface="Times New Roman" pitchFamily="18" charset="0"/>
              </a:rPr>
              <a:t>Он, как и ты, старается.</a:t>
            </a:r>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val="23174964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620688"/>
            <a:ext cx="2749891" cy="3013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145427" y="1049011"/>
            <a:ext cx="5098981" cy="3170099"/>
          </a:xfrm>
          <a:prstGeom prst="rect">
            <a:avLst/>
          </a:prstGeom>
        </p:spPr>
        <p:txBody>
          <a:bodyPr wrap="square">
            <a:spAutoFit/>
          </a:bodyPr>
          <a:lstStyle/>
          <a:p>
            <a:pPr algn="ctr"/>
            <a:r>
              <a:rPr lang="ru-RU" sz="2000" b="1" dirty="0" smtClean="0">
                <a:latin typeface="Times New Roman" pitchFamily="18" charset="0"/>
                <a:cs typeface="Times New Roman" pitchFamily="18" charset="0"/>
              </a:rPr>
              <a:t>Учимся делать упражнение</a:t>
            </a:r>
          </a:p>
          <a:p>
            <a:pPr algn="ctr"/>
            <a:r>
              <a:rPr lang="ru-RU" sz="2000" b="1" dirty="0" smtClean="0">
                <a:latin typeface="Times New Roman" pitchFamily="18" charset="0"/>
                <a:cs typeface="Times New Roman" pitchFamily="18" charset="0"/>
              </a:rPr>
              <a:t> «Вкусный мед»</a:t>
            </a:r>
          </a:p>
          <a:p>
            <a:pPr algn="just"/>
            <a:r>
              <a:rPr lang="ru-RU" sz="2000" dirty="0" smtClean="0">
                <a:latin typeface="Times New Roman" pitchFamily="18" charset="0"/>
                <a:cs typeface="Times New Roman" pitchFamily="18" charset="0"/>
              </a:rPr>
              <a:t>Широко открываем рот, острым кончиком языка проводим по верхней губе слева направо и обратно. Следим за тем, чтобы не двигалась нижняя челюсть. Выполняем 6—8 раз. Убираем язычок, закрываем рот. Даем ребенку время для отдыха и расслабления, предлагаем сглотнуть слюну. Повторяем упражнение 3—4 раза.</a:t>
            </a:r>
            <a:endParaRPr lang="ru-RU" sz="2000" dirty="0">
              <a:latin typeface="Times New Roman" pitchFamily="18" charset="0"/>
              <a:cs typeface="Times New Roman" pitchFamily="18" charset="0"/>
            </a:endParaRPr>
          </a:p>
        </p:txBody>
      </p:sp>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208" y="3822061"/>
            <a:ext cx="2160240" cy="2728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1979712" y="4365104"/>
            <a:ext cx="3600400" cy="1323439"/>
          </a:xfrm>
          <a:prstGeom prst="rect">
            <a:avLst/>
          </a:prstGeom>
        </p:spPr>
        <p:txBody>
          <a:bodyPr wrap="square">
            <a:spAutoFit/>
          </a:bodyPr>
          <a:lstStyle/>
          <a:p>
            <a:pPr algn="just"/>
            <a:r>
              <a:rPr lang="ru-RU" sz="2000" dirty="0" smtClean="0">
                <a:latin typeface="Times New Roman" pitchFamily="18" charset="0"/>
                <a:cs typeface="Times New Roman" pitchFamily="18" charset="0"/>
              </a:rPr>
              <a:t>Знает это весь народ: </a:t>
            </a:r>
          </a:p>
          <a:p>
            <a:pPr algn="just"/>
            <a:r>
              <a:rPr lang="ru-RU" sz="2000" dirty="0" smtClean="0">
                <a:latin typeface="Times New Roman" pitchFamily="18" charset="0"/>
                <a:cs typeface="Times New Roman" pitchFamily="18" charset="0"/>
              </a:rPr>
              <a:t>Любит мишка вкусный мед. </a:t>
            </a:r>
          </a:p>
          <a:p>
            <a:pPr algn="just"/>
            <a:r>
              <a:rPr lang="ru-RU" sz="2000" dirty="0" smtClean="0">
                <a:latin typeface="Times New Roman" pitchFamily="18" charset="0"/>
                <a:cs typeface="Times New Roman" pitchFamily="18" charset="0"/>
              </a:rPr>
              <a:t>Язычком губу оближет </a:t>
            </a:r>
          </a:p>
          <a:p>
            <a:pPr algn="just"/>
            <a:r>
              <a:rPr lang="ru-RU" sz="2000" dirty="0" smtClean="0">
                <a:latin typeface="Times New Roman" pitchFamily="18" charset="0"/>
                <a:cs typeface="Times New Roman" pitchFamily="18" charset="0"/>
              </a:rPr>
              <a:t>И подсядет к меду ближе.</a:t>
            </a:r>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val="23174964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133" y="620688"/>
            <a:ext cx="2890102" cy="303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131840" y="980728"/>
            <a:ext cx="5112568" cy="3170099"/>
          </a:xfrm>
          <a:prstGeom prst="rect">
            <a:avLst/>
          </a:prstGeom>
        </p:spPr>
        <p:txBody>
          <a:bodyPr wrap="square">
            <a:spAutoFit/>
          </a:bodyPr>
          <a:lstStyle/>
          <a:p>
            <a:pPr algn="ctr"/>
            <a:r>
              <a:rPr lang="ru-RU" sz="2000" b="1" dirty="0" smtClean="0">
                <a:latin typeface="Times New Roman" pitchFamily="18" charset="0"/>
                <a:cs typeface="Times New Roman" pitchFamily="18" charset="0"/>
              </a:rPr>
              <a:t>Учимся делать упражнение «Мостик»</a:t>
            </a:r>
          </a:p>
          <a:p>
            <a:r>
              <a:rPr lang="ru-RU" sz="2000" dirty="0" smtClean="0">
                <a:latin typeface="Times New Roman" pitchFamily="18" charset="0"/>
                <a:cs typeface="Times New Roman" pitchFamily="18" charset="0"/>
              </a:rPr>
              <a:t>Открываем рот. Выгнув спинку языка, упираем его кончик в нижние зубы изнутри рта. Удерживаем в таком положении 3—5 секунд. Медленно сближаем и сжимаем зубы, закрываем рот. «Мостик» стоит за закрытыми зубами. Затем предлагаем ребенку выпрямить язычок, расслабиться, сглотнуть слюну. Повторяем упражнение 3—4 раза.</a:t>
            </a:r>
            <a:endParaRPr lang="ru-RU" sz="2000" dirty="0">
              <a:latin typeface="Times New Roman" pitchFamily="18" charset="0"/>
              <a:cs typeface="Times New Roman" pitchFamily="18" charset="0"/>
            </a:endParaRPr>
          </a:p>
        </p:txBody>
      </p:sp>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3861048"/>
            <a:ext cx="2237581" cy="2716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123728" y="4191931"/>
            <a:ext cx="3369462" cy="1323439"/>
          </a:xfrm>
          <a:prstGeom prst="rect">
            <a:avLst/>
          </a:prstGeom>
        </p:spPr>
        <p:txBody>
          <a:bodyPr wrap="square">
            <a:spAutoFit/>
          </a:bodyPr>
          <a:lstStyle/>
          <a:p>
            <a:r>
              <a:rPr lang="ru-RU" sz="2000" dirty="0" smtClean="0">
                <a:latin typeface="Times New Roman" pitchFamily="18" charset="0"/>
                <a:cs typeface="Times New Roman" pitchFamily="18" charset="0"/>
              </a:rPr>
              <a:t>Выгни язычок, как спинку </a:t>
            </a:r>
          </a:p>
          <a:p>
            <a:r>
              <a:rPr lang="ru-RU" sz="2000" dirty="0" smtClean="0">
                <a:latin typeface="Times New Roman" pitchFamily="18" charset="0"/>
                <a:cs typeface="Times New Roman" pitchFamily="18" charset="0"/>
              </a:rPr>
              <a:t>Выгнул этот рыжий кот. </a:t>
            </a:r>
          </a:p>
          <a:p>
            <a:r>
              <a:rPr lang="ru-RU" sz="2000" dirty="0" smtClean="0">
                <a:latin typeface="Times New Roman" pitchFamily="18" charset="0"/>
                <a:cs typeface="Times New Roman" pitchFamily="18" charset="0"/>
              </a:rPr>
              <a:t>Ну-ка, рассмотри картинку: </a:t>
            </a:r>
          </a:p>
          <a:p>
            <a:r>
              <a:rPr lang="ru-RU" sz="2000" dirty="0" smtClean="0">
                <a:latin typeface="Times New Roman" pitchFamily="18" charset="0"/>
                <a:cs typeface="Times New Roman" pitchFamily="18" charset="0"/>
              </a:rPr>
              <a:t>Он по мостику идет.</a:t>
            </a:r>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val="23174964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567" y="620688"/>
            <a:ext cx="2830537" cy="3199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131840" y="980728"/>
            <a:ext cx="4860032" cy="2246769"/>
          </a:xfrm>
          <a:prstGeom prst="rect">
            <a:avLst/>
          </a:prstGeom>
        </p:spPr>
        <p:txBody>
          <a:bodyPr wrap="square">
            <a:spAutoFit/>
          </a:bodyPr>
          <a:lstStyle/>
          <a:p>
            <a:pPr algn="ctr"/>
            <a:r>
              <a:rPr lang="ru-RU" sz="2000" b="1" dirty="0" smtClean="0">
                <a:latin typeface="Times New Roman" pitchFamily="18" charset="0"/>
                <a:cs typeface="Times New Roman" pitchFamily="18" charset="0"/>
              </a:rPr>
              <a:t>Учимся делать упражнение «Орешек»</a:t>
            </a:r>
          </a:p>
          <a:p>
            <a:pPr algn="just"/>
            <a:r>
              <a:rPr lang="ru-RU" sz="2000" dirty="0" smtClean="0">
                <a:latin typeface="Times New Roman" pitchFamily="18" charset="0"/>
                <a:cs typeface="Times New Roman" pitchFamily="18" charset="0"/>
              </a:rPr>
              <a:t>При закрытом рте упираем напряженный кончик языка то в левую, то в правую щеку. Выполняем 6—8 раз. Затем даем ребенку время для отдыха и расслабления, предлагаем сглотнуть слюну. Повторяем упражнение 3—4 раза.</a:t>
            </a:r>
            <a:endParaRPr lang="ru-RU" sz="2000" dirty="0">
              <a:latin typeface="Times New Roman" pitchFamily="18" charset="0"/>
              <a:cs typeface="Times New Roman" pitchFamily="18" charset="0"/>
            </a:endParaRPr>
          </a:p>
        </p:txBody>
      </p:sp>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8552" y="2996952"/>
            <a:ext cx="2600087" cy="3168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051720" y="4176814"/>
            <a:ext cx="3303240" cy="1323439"/>
          </a:xfrm>
          <a:prstGeom prst="rect">
            <a:avLst/>
          </a:prstGeom>
        </p:spPr>
        <p:txBody>
          <a:bodyPr wrap="square">
            <a:spAutoFit/>
          </a:bodyPr>
          <a:lstStyle/>
          <a:p>
            <a:pPr algn="just"/>
            <a:r>
              <a:rPr lang="ru-RU" sz="2000" dirty="0" smtClean="0">
                <a:latin typeface="Times New Roman" pitchFamily="18" charset="0"/>
                <a:cs typeface="Times New Roman" pitchFamily="18" charset="0"/>
              </a:rPr>
              <a:t>Белка щелкает орешки </a:t>
            </a:r>
          </a:p>
          <a:p>
            <a:pPr algn="just"/>
            <a:r>
              <a:rPr lang="ru-RU" sz="2000" dirty="0" smtClean="0">
                <a:latin typeface="Times New Roman" pitchFamily="18" charset="0"/>
                <a:cs typeface="Times New Roman" pitchFamily="18" charset="0"/>
              </a:rPr>
              <a:t>Обстоятельно, без спешки. </a:t>
            </a:r>
          </a:p>
          <a:p>
            <a:pPr algn="just"/>
            <a:r>
              <a:rPr lang="ru-RU" sz="2000" dirty="0" smtClean="0">
                <a:latin typeface="Times New Roman" pitchFamily="18" charset="0"/>
                <a:cs typeface="Times New Roman" pitchFamily="18" charset="0"/>
              </a:rPr>
              <a:t>Упираем язычок </a:t>
            </a:r>
          </a:p>
          <a:p>
            <a:pPr algn="just"/>
            <a:r>
              <a:rPr lang="ru-RU" sz="2000" dirty="0" smtClean="0">
                <a:latin typeface="Times New Roman" pitchFamily="18" charset="0"/>
                <a:cs typeface="Times New Roman" pitchFamily="18" charset="0"/>
              </a:rPr>
              <a:t>Влево-вправо, на бочок.</a:t>
            </a:r>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val="23174964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929" y="586905"/>
            <a:ext cx="2810329"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3299258" y="956179"/>
            <a:ext cx="4908638" cy="2246769"/>
          </a:xfrm>
          <a:prstGeom prst="rect">
            <a:avLst/>
          </a:prstGeom>
        </p:spPr>
        <p:txBody>
          <a:bodyPr wrap="square">
            <a:spAutoFit/>
          </a:bodyPr>
          <a:lstStyle/>
          <a:p>
            <a:pPr algn="ctr"/>
            <a:r>
              <a:rPr lang="ru-RU" sz="2000" b="1" dirty="0" smtClean="0">
                <a:latin typeface="Times New Roman" pitchFamily="18" charset="0"/>
                <a:cs typeface="Times New Roman" pitchFamily="18" charset="0"/>
              </a:rPr>
              <a:t>Учимся делать упражнение «Улыбка»</a:t>
            </a:r>
          </a:p>
          <a:p>
            <a:pPr algn="just"/>
            <a:r>
              <a:rPr lang="ru-RU" sz="2000" dirty="0" smtClean="0">
                <a:latin typeface="Times New Roman" pitchFamily="18" charset="0"/>
                <a:cs typeface="Times New Roman" pitchFamily="18" charset="0"/>
              </a:rPr>
              <a:t>Широко разводим уголки губ, обнажив сжатые зубы. Возвращаем губы в спокойное положение. Даем ребенку время для отдыха и расслабления. Предлагаем сглотнуть слюну. Повторяем упражнение 3—4 раза.</a:t>
            </a:r>
            <a:endParaRPr lang="ru-RU" sz="2000" dirty="0">
              <a:latin typeface="Times New Roman" pitchFamily="18" charset="0"/>
              <a:cs typeface="Times New Roman" pitchFamily="18" charset="0"/>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1896" y="3140968"/>
            <a:ext cx="2736304" cy="344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339752" y="4077072"/>
            <a:ext cx="3094666" cy="1323439"/>
          </a:xfrm>
          <a:prstGeom prst="rect">
            <a:avLst/>
          </a:prstGeom>
        </p:spPr>
        <p:txBody>
          <a:bodyPr wrap="square">
            <a:spAutoFit/>
          </a:bodyPr>
          <a:lstStyle/>
          <a:p>
            <a:pPr algn="just"/>
            <a:r>
              <a:rPr lang="ru-RU" sz="2000" dirty="0" smtClean="0">
                <a:latin typeface="Times New Roman" pitchFamily="18" charset="0"/>
                <a:cs typeface="Times New Roman" pitchFamily="18" charset="0"/>
              </a:rPr>
              <a:t>Улыбается щенок, </a:t>
            </a:r>
          </a:p>
          <a:p>
            <a:pPr algn="just"/>
            <a:r>
              <a:rPr lang="ru-RU" sz="2000" dirty="0" smtClean="0">
                <a:latin typeface="Times New Roman" pitchFamily="18" charset="0"/>
                <a:cs typeface="Times New Roman" pitchFamily="18" charset="0"/>
              </a:rPr>
              <a:t>Зубки напоказ. </a:t>
            </a:r>
          </a:p>
          <a:p>
            <a:pPr algn="just"/>
            <a:r>
              <a:rPr lang="ru-RU" sz="2000" dirty="0" smtClean="0">
                <a:latin typeface="Times New Roman" pitchFamily="18" charset="0"/>
                <a:cs typeface="Times New Roman" pitchFamily="18" charset="0"/>
              </a:rPr>
              <a:t>Я бы точно так же смог, </a:t>
            </a:r>
          </a:p>
          <a:p>
            <a:pPr algn="just"/>
            <a:r>
              <a:rPr lang="ru-RU" sz="2000" dirty="0" smtClean="0">
                <a:latin typeface="Times New Roman" pitchFamily="18" charset="0"/>
                <a:cs typeface="Times New Roman" pitchFamily="18" charset="0"/>
              </a:rPr>
              <a:t>Вот, смотри. Сейчас.</a:t>
            </a:r>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val="42933488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3" y="620688"/>
            <a:ext cx="2520280" cy="3255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059833" y="980728"/>
            <a:ext cx="5112567" cy="2246769"/>
          </a:xfrm>
          <a:prstGeom prst="rect">
            <a:avLst/>
          </a:prstGeom>
        </p:spPr>
        <p:txBody>
          <a:bodyPr wrap="square">
            <a:spAutoFit/>
          </a:bodyPr>
          <a:lstStyle/>
          <a:p>
            <a:pPr algn="ctr"/>
            <a:r>
              <a:rPr lang="ru-RU" sz="2000" b="1" dirty="0" smtClean="0">
                <a:latin typeface="Times New Roman" pitchFamily="18" charset="0"/>
                <a:cs typeface="Times New Roman" pitchFamily="18" charset="0"/>
              </a:rPr>
              <a:t>Учимся широко и спокойно открывать и закрывать рот</a:t>
            </a:r>
          </a:p>
          <a:p>
            <a:pPr algn="just"/>
            <a:r>
              <a:rPr lang="ru-RU" sz="2000" dirty="0" smtClean="0">
                <a:latin typeface="Times New Roman" pitchFamily="18" charset="0"/>
                <a:cs typeface="Times New Roman" pitchFamily="18" charset="0"/>
              </a:rPr>
              <a:t>Повторяем упражнение 3—5 раз. Даем ребенку время для отдыха и расслабления. Предлагаем сглотнуть слюну. Вновь повторяем упражнение 3—4 раза.</a:t>
            </a:r>
          </a:p>
          <a:p>
            <a:pPr algn="just"/>
            <a:r>
              <a:rPr lang="ru-RU" sz="2000" dirty="0" smtClean="0">
                <a:latin typeface="Times New Roman" pitchFamily="18" charset="0"/>
                <a:cs typeface="Times New Roman" pitchFamily="18" charset="0"/>
              </a:rPr>
              <a:t> </a:t>
            </a:r>
            <a:endParaRPr lang="ru-RU" sz="2000" dirty="0">
              <a:latin typeface="Times New Roman" pitchFamily="18" charset="0"/>
              <a:cs typeface="Times New Roman" pitchFamily="18" charset="0"/>
            </a:endParaRP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2846452"/>
            <a:ext cx="2736304" cy="3451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1979712" y="4077072"/>
            <a:ext cx="3348371" cy="1323439"/>
          </a:xfrm>
          <a:prstGeom prst="rect">
            <a:avLst/>
          </a:prstGeom>
        </p:spPr>
        <p:txBody>
          <a:bodyPr wrap="square">
            <a:spAutoFit/>
          </a:bodyPr>
          <a:lstStyle/>
          <a:p>
            <a:pPr algn="just"/>
            <a:r>
              <a:rPr lang="ru-RU" sz="2000" dirty="0" err="1" smtClean="0">
                <a:latin typeface="Times New Roman" pitchFamily="18" charset="0"/>
                <a:cs typeface="Times New Roman" pitchFamily="18" charset="0"/>
              </a:rPr>
              <a:t>Бегемотик</a:t>
            </a:r>
            <a:r>
              <a:rPr lang="ru-RU" sz="2000" dirty="0" smtClean="0">
                <a:latin typeface="Times New Roman" pitchFamily="18" charset="0"/>
                <a:cs typeface="Times New Roman" pitchFamily="18" charset="0"/>
              </a:rPr>
              <a:t> рот открыл,</a:t>
            </a:r>
          </a:p>
          <a:p>
            <a:pPr algn="just"/>
            <a:r>
              <a:rPr lang="ru-RU" sz="2000" dirty="0" smtClean="0">
                <a:latin typeface="Times New Roman" pitchFamily="18" charset="0"/>
                <a:cs typeface="Times New Roman" pitchFamily="18" charset="0"/>
              </a:rPr>
              <a:t>Подержал. Потом закрыл.</a:t>
            </a:r>
          </a:p>
          <a:p>
            <a:pPr algn="just"/>
            <a:r>
              <a:rPr lang="ru-RU" sz="2000" dirty="0" smtClean="0">
                <a:latin typeface="Times New Roman" pitchFamily="18" charset="0"/>
                <a:cs typeface="Times New Roman" pitchFamily="18" charset="0"/>
              </a:rPr>
              <a:t>Подразним мы бегемота —</a:t>
            </a:r>
          </a:p>
          <a:p>
            <a:pPr algn="just"/>
            <a:r>
              <a:rPr lang="ru-RU" sz="2000" dirty="0" smtClean="0">
                <a:latin typeface="Times New Roman" pitchFamily="18" charset="0"/>
                <a:cs typeface="Times New Roman" pitchFamily="18" charset="0"/>
              </a:rPr>
              <a:t>Подшутить над ним охота.</a:t>
            </a:r>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val="22559659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548679"/>
            <a:ext cx="2880320" cy="3280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3347864" y="980728"/>
            <a:ext cx="4824536" cy="2246769"/>
          </a:xfrm>
          <a:prstGeom prst="rect">
            <a:avLst/>
          </a:prstGeom>
        </p:spPr>
        <p:txBody>
          <a:bodyPr wrap="square">
            <a:spAutoFit/>
          </a:bodyPr>
          <a:lstStyle/>
          <a:p>
            <a:pPr algn="ctr"/>
            <a:r>
              <a:rPr lang="ru-RU" sz="2000" b="1" dirty="0" smtClean="0">
                <a:latin typeface="Times New Roman" pitchFamily="18" charset="0"/>
                <a:cs typeface="Times New Roman" pitchFamily="18" charset="0"/>
              </a:rPr>
              <a:t>Учимся делать упражнение «Хоботок»</a:t>
            </a:r>
          </a:p>
          <a:p>
            <a:pPr algn="just"/>
            <a:r>
              <a:rPr lang="ru-RU" sz="2000" dirty="0" smtClean="0">
                <a:latin typeface="Times New Roman" pitchFamily="18" charset="0"/>
                <a:cs typeface="Times New Roman" pitchFamily="18" charset="0"/>
              </a:rPr>
              <a:t>Вытягиваем губы вперед, как для поцелуя, держим в таком положении 3—5 секунд. Возвращаем губы в спокойное положение. Даем ребенку время для отдыха и расслабления. Предлагаем сглотнуть слюну. Повторяем упражнение 3—4 раза.</a:t>
            </a:r>
            <a:endParaRPr lang="ru-RU" sz="2000" dirty="0">
              <a:latin typeface="Times New Roman" pitchFamily="18" charset="0"/>
              <a:cs typeface="Times New Roman" pitchFamily="18" charset="0"/>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3227497"/>
            <a:ext cx="2520280" cy="3334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339752" y="4077072"/>
            <a:ext cx="3257331" cy="1323439"/>
          </a:xfrm>
          <a:prstGeom prst="rect">
            <a:avLst/>
          </a:prstGeom>
        </p:spPr>
        <p:txBody>
          <a:bodyPr wrap="square">
            <a:spAutoFit/>
          </a:bodyPr>
          <a:lstStyle/>
          <a:p>
            <a:r>
              <a:rPr lang="ru-RU" sz="2000" dirty="0" smtClean="0">
                <a:latin typeface="Times New Roman" pitchFamily="18" charset="0"/>
                <a:cs typeface="Times New Roman" pitchFamily="18" charset="0"/>
              </a:rPr>
              <a:t>Хоботок слоненок тянет, </a:t>
            </a:r>
          </a:p>
          <a:p>
            <a:r>
              <a:rPr lang="ru-RU" sz="2000" dirty="0" smtClean="0">
                <a:latin typeface="Times New Roman" pitchFamily="18" charset="0"/>
                <a:cs typeface="Times New Roman" pitchFamily="18" charset="0"/>
              </a:rPr>
              <a:t>Он вот-вот банан достанет. </a:t>
            </a:r>
          </a:p>
          <a:p>
            <a:r>
              <a:rPr lang="ru-RU" sz="2000" dirty="0" smtClean="0">
                <a:latin typeface="Times New Roman" pitchFamily="18" charset="0"/>
                <a:cs typeface="Times New Roman" pitchFamily="18" charset="0"/>
              </a:rPr>
              <a:t>Губки в трубочку сложи </a:t>
            </a:r>
          </a:p>
          <a:p>
            <a:r>
              <a:rPr lang="ru-RU" sz="2000" dirty="0" smtClean="0">
                <a:latin typeface="Times New Roman" pitchFamily="18" charset="0"/>
                <a:cs typeface="Times New Roman" pitchFamily="18" charset="0"/>
              </a:rPr>
              <a:t>И слоненку покажи.</a:t>
            </a:r>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val="22856719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620688"/>
            <a:ext cx="2587178" cy="3247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3054722" y="980728"/>
            <a:ext cx="5117678" cy="1938992"/>
          </a:xfrm>
          <a:prstGeom prst="rect">
            <a:avLst/>
          </a:prstGeom>
        </p:spPr>
        <p:txBody>
          <a:bodyPr wrap="square">
            <a:spAutoFit/>
          </a:bodyPr>
          <a:lstStyle/>
          <a:p>
            <a:pPr algn="ctr"/>
            <a:r>
              <a:rPr lang="ru-RU" sz="2000" b="1" dirty="0" smtClean="0">
                <a:latin typeface="Times New Roman" pitchFamily="18" charset="0"/>
                <a:cs typeface="Times New Roman" pitchFamily="18" charset="0"/>
              </a:rPr>
              <a:t>Учимся делать упражнение «Хомячок»</a:t>
            </a:r>
          </a:p>
          <a:p>
            <a:pPr algn="just"/>
            <a:r>
              <a:rPr lang="ru-RU" sz="2000" dirty="0" smtClean="0">
                <a:latin typeface="Times New Roman" pitchFamily="18" charset="0"/>
                <a:cs typeface="Times New Roman" pitchFamily="18" charset="0"/>
              </a:rPr>
              <a:t>Предлагаем малышу надуть щеки при закрытом рте и подержать в таком положении 3—5 секунд, а потом выдохнуть, расслабиться, сглотнуть слюну. Повторяем упражнение 3—4 раза.</a:t>
            </a:r>
            <a:endParaRPr lang="ru-RU" sz="2000" dirty="0">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4470" y="2735054"/>
            <a:ext cx="2887804" cy="366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1907704" y="4211370"/>
            <a:ext cx="3411252" cy="1323439"/>
          </a:xfrm>
          <a:prstGeom prst="rect">
            <a:avLst/>
          </a:prstGeom>
        </p:spPr>
        <p:txBody>
          <a:bodyPr wrap="square">
            <a:spAutoFit/>
          </a:bodyPr>
          <a:lstStyle/>
          <a:p>
            <a:r>
              <a:rPr lang="ru-RU" sz="2000" dirty="0" smtClean="0">
                <a:latin typeface="Times New Roman" pitchFamily="18" charset="0"/>
                <a:cs typeface="Times New Roman" pitchFamily="18" charset="0"/>
              </a:rPr>
              <a:t>Хомячок надует щечки, </a:t>
            </a:r>
          </a:p>
          <a:p>
            <a:r>
              <a:rPr lang="ru-RU" sz="2000" dirty="0" smtClean="0">
                <a:latin typeface="Times New Roman" pitchFamily="18" charset="0"/>
                <a:cs typeface="Times New Roman" pitchFamily="18" charset="0"/>
              </a:rPr>
              <a:t>У него зерно в мешочках. </a:t>
            </a:r>
          </a:p>
          <a:p>
            <a:r>
              <a:rPr lang="ru-RU" sz="2000" dirty="0" smtClean="0">
                <a:latin typeface="Times New Roman" pitchFamily="18" charset="0"/>
                <a:cs typeface="Times New Roman" pitchFamily="18" charset="0"/>
              </a:rPr>
              <a:t>Мы надуем щечки тоже, </a:t>
            </a:r>
          </a:p>
          <a:p>
            <a:r>
              <a:rPr lang="ru-RU" sz="2000" dirty="0" smtClean="0">
                <a:latin typeface="Times New Roman" pitchFamily="18" charset="0"/>
                <a:cs typeface="Times New Roman" pitchFamily="18" charset="0"/>
              </a:rPr>
              <a:t>Хомячку сейчас поможем.</a:t>
            </a:r>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val="22856719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812" y="620688"/>
            <a:ext cx="2837052" cy="3411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347864" y="980728"/>
            <a:ext cx="4860032" cy="2246769"/>
          </a:xfrm>
          <a:prstGeom prst="rect">
            <a:avLst/>
          </a:prstGeom>
        </p:spPr>
        <p:txBody>
          <a:bodyPr wrap="square">
            <a:spAutoFit/>
          </a:bodyPr>
          <a:lstStyle/>
          <a:p>
            <a:pPr algn="ctr"/>
            <a:r>
              <a:rPr lang="ru-RU" sz="2000" b="1" dirty="0" smtClean="0">
                <a:latin typeface="Times New Roman" pitchFamily="18" charset="0"/>
                <a:cs typeface="Times New Roman" pitchFamily="18" charset="0"/>
              </a:rPr>
              <a:t>Учимся делать упражнение «Лопата»</a:t>
            </a:r>
          </a:p>
          <a:p>
            <a:pPr algn="just"/>
            <a:r>
              <a:rPr lang="ru-RU" sz="2000" dirty="0" smtClean="0">
                <a:latin typeface="Times New Roman" pitchFamily="18" charset="0"/>
                <a:cs typeface="Times New Roman" pitchFamily="18" charset="0"/>
              </a:rPr>
              <a:t>Широко открываем рот. Кладем мягкий спокойный язычок на нижнюю губу. Задерживаем на 3—5 секунд. Убираем язычок. Даем ребенку время для отдыха и расслабления, предлагаем сглотнуть слюну. Повторяем упражнение 3—4 раза.</a:t>
            </a:r>
            <a:endParaRPr lang="ru-RU" sz="2000" dirty="0">
              <a:latin typeface="Times New Roman" pitchFamily="18" charset="0"/>
              <a:cs typeface="Times New Roman" pitchFamily="18" charset="0"/>
            </a:endParaRP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3238447"/>
            <a:ext cx="2505010" cy="3160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1425719" y="4157086"/>
            <a:ext cx="4347356" cy="1323439"/>
          </a:xfrm>
          <a:prstGeom prst="rect">
            <a:avLst/>
          </a:prstGeom>
        </p:spPr>
        <p:txBody>
          <a:bodyPr wrap="square">
            <a:spAutoFit/>
          </a:bodyPr>
          <a:lstStyle/>
          <a:p>
            <a:r>
              <a:rPr lang="ru-RU" sz="2000" dirty="0" smtClean="0">
                <a:latin typeface="Times New Roman" pitchFamily="18" charset="0"/>
                <a:cs typeface="Times New Roman" pitchFamily="18" charset="0"/>
              </a:rPr>
              <a:t>Устала собачка и дышит устало. </a:t>
            </a:r>
          </a:p>
          <a:p>
            <a:r>
              <a:rPr lang="ru-RU" sz="2000" dirty="0" smtClean="0">
                <a:latin typeface="Times New Roman" pitchFamily="18" charset="0"/>
                <a:cs typeface="Times New Roman" pitchFamily="18" charset="0"/>
              </a:rPr>
              <a:t>И даже за кошкою бегать не стала. </a:t>
            </a:r>
          </a:p>
          <a:p>
            <a:r>
              <a:rPr lang="ru-RU" sz="2000" dirty="0" smtClean="0">
                <a:latin typeface="Times New Roman" pitchFamily="18" charset="0"/>
                <a:cs typeface="Times New Roman" pitchFamily="18" charset="0"/>
              </a:rPr>
              <a:t>Широкий язык отдохнет, полежит, </a:t>
            </a:r>
          </a:p>
          <a:p>
            <a:r>
              <a:rPr lang="ru-RU" sz="2000" dirty="0" smtClean="0">
                <a:latin typeface="Times New Roman" pitchFamily="18" charset="0"/>
                <a:cs typeface="Times New Roman" pitchFamily="18" charset="0"/>
              </a:rPr>
              <a:t>И снова собачка за кошкой бежит.</a:t>
            </a:r>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val="22559659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692696"/>
            <a:ext cx="2967488"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275856" y="980728"/>
            <a:ext cx="4968552" cy="2554545"/>
          </a:xfrm>
          <a:prstGeom prst="rect">
            <a:avLst/>
          </a:prstGeom>
        </p:spPr>
        <p:txBody>
          <a:bodyPr wrap="square">
            <a:spAutoFit/>
          </a:bodyPr>
          <a:lstStyle/>
          <a:p>
            <a:pPr algn="ctr"/>
            <a:r>
              <a:rPr lang="ru-RU" sz="2000" b="1" dirty="0" smtClean="0">
                <a:latin typeface="Times New Roman" pitchFamily="18" charset="0"/>
                <a:cs typeface="Times New Roman" pitchFamily="18" charset="0"/>
              </a:rPr>
              <a:t>Учимся делать упражнение </a:t>
            </a:r>
          </a:p>
          <a:p>
            <a:pPr algn="ctr"/>
            <a:r>
              <a:rPr lang="ru-RU" sz="2000" b="1" dirty="0" smtClean="0">
                <a:latin typeface="Times New Roman" pitchFamily="18" charset="0"/>
                <a:cs typeface="Times New Roman" pitchFamily="18" charset="0"/>
              </a:rPr>
              <a:t>«Котенок лакает молоко»</a:t>
            </a:r>
          </a:p>
          <a:p>
            <a:r>
              <a:rPr lang="ru-RU" sz="2000" dirty="0" smtClean="0">
                <a:latin typeface="Times New Roman" pitchFamily="18" charset="0"/>
                <a:cs typeface="Times New Roman" pitchFamily="18" charset="0"/>
              </a:rPr>
              <a:t>Широко открываем рот, делаем 4—5 движений широким языком, как бы лакая молоко. Закрываем рот. Убираем язычок. Даем ребенку время для отдыха и расслабления, предлагаем сглотнуть слюну. Повторяем упражнение 3—4 раза.</a:t>
            </a:r>
            <a:endParaRPr lang="ru-RU" sz="2000" dirty="0">
              <a:latin typeface="Times New Roman" pitchFamily="18" charset="0"/>
              <a:cs typeface="Times New Roman" pitchFamily="18" charset="0"/>
            </a:endParaRPr>
          </a:p>
        </p:txBody>
      </p:sp>
      <p:pic>
        <p:nvPicPr>
          <p:cNvPr id="717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1322"/>
          <a:stretch/>
        </p:blipFill>
        <p:spPr bwMode="auto">
          <a:xfrm>
            <a:off x="6012160" y="3487719"/>
            <a:ext cx="2640778" cy="3030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1896075" y="4290399"/>
            <a:ext cx="3856912" cy="1323439"/>
          </a:xfrm>
          <a:prstGeom prst="rect">
            <a:avLst/>
          </a:prstGeom>
        </p:spPr>
        <p:txBody>
          <a:bodyPr wrap="square">
            <a:spAutoFit/>
          </a:bodyPr>
          <a:lstStyle/>
          <a:p>
            <a:r>
              <a:rPr lang="ru-RU" sz="2000" dirty="0" smtClean="0">
                <a:latin typeface="Times New Roman" pitchFamily="18" charset="0"/>
                <a:cs typeface="Times New Roman" pitchFamily="18" charset="0"/>
              </a:rPr>
              <a:t>Котенок любит молоко: </a:t>
            </a:r>
          </a:p>
          <a:p>
            <a:r>
              <a:rPr lang="ru-RU" sz="2000" dirty="0" smtClean="0">
                <a:latin typeface="Times New Roman" pitchFamily="18" charset="0"/>
                <a:cs typeface="Times New Roman" pitchFamily="18" charset="0"/>
              </a:rPr>
              <a:t>Нальешь — и нет ни капли вмиг. </a:t>
            </a:r>
          </a:p>
          <a:p>
            <a:r>
              <a:rPr lang="ru-RU" sz="2000" dirty="0" smtClean="0">
                <a:latin typeface="Times New Roman" pitchFamily="18" charset="0"/>
                <a:cs typeface="Times New Roman" pitchFamily="18" charset="0"/>
              </a:rPr>
              <a:t>Лакает быстро и легко, </a:t>
            </a:r>
          </a:p>
          <a:p>
            <a:r>
              <a:rPr lang="ru-RU" sz="2000" dirty="0" smtClean="0">
                <a:latin typeface="Times New Roman" pitchFamily="18" charset="0"/>
                <a:cs typeface="Times New Roman" pitchFamily="18" charset="0"/>
              </a:rPr>
              <a:t>«Лопаткой» высунув язык.</a:t>
            </a:r>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val="22559659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537" y="692696"/>
            <a:ext cx="2901418" cy="3382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176972" y="980728"/>
            <a:ext cx="4995428" cy="2554545"/>
          </a:xfrm>
          <a:prstGeom prst="rect">
            <a:avLst/>
          </a:prstGeom>
        </p:spPr>
        <p:txBody>
          <a:bodyPr wrap="square">
            <a:spAutoFit/>
          </a:bodyPr>
          <a:lstStyle/>
          <a:p>
            <a:pPr algn="ctr"/>
            <a:r>
              <a:rPr lang="ru-RU" sz="2000" b="1" dirty="0" smtClean="0">
                <a:latin typeface="Times New Roman" pitchFamily="18" charset="0"/>
                <a:cs typeface="Times New Roman" pitchFamily="18" charset="0"/>
              </a:rPr>
              <a:t>Учимся делать упражнение «Чашечка»</a:t>
            </a:r>
          </a:p>
          <a:p>
            <a:pPr algn="just"/>
            <a:r>
              <a:rPr lang="ru-RU" sz="2000" dirty="0" smtClean="0">
                <a:latin typeface="Times New Roman" pitchFamily="18" charset="0"/>
                <a:cs typeface="Times New Roman" pitchFamily="18" charset="0"/>
              </a:rPr>
              <a:t>Широко открываем рот, кладем широкий язык на нижнюю губу, загибаем края языка «чашечкой» и медленно поднимаем ее за верхние зубы. Затем предлагаем ребенку опустить язычок, закрыть рот, расслабиться, сглотнуть слюну. Повторяем упражнение 3—4 раза.</a:t>
            </a:r>
            <a:endParaRPr lang="ru-RU" sz="2000" dirty="0">
              <a:latin typeface="Times New Roman" pitchFamily="18" charset="0"/>
              <a:cs typeface="Times New Roman" pitchFamily="18" charset="0"/>
            </a:endParaRP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3429000"/>
            <a:ext cx="2472040"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017613" y="4221088"/>
            <a:ext cx="3150096" cy="1323439"/>
          </a:xfrm>
          <a:prstGeom prst="rect">
            <a:avLst/>
          </a:prstGeom>
        </p:spPr>
        <p:txBody>
          <a:bodyPr wrap="square">
            <a:spAutoFit/>
          </a:bodyPr>
          <a:lstStyle/>
          <a:p>
            <a:pPr algn="just"/>
            <a:r>
              <a:rPr lang="ru-RU" sz="2000" dirty="0" smtClean="0">
                <a:latin typeface="Times New Roman" pitchFamily="18" charset="0"/>
                <a:cs typeface="Times New Roman" pitchFamily="18" charset="0"/>
              </a:rPr>
              <a:t>Язычка загнем края, </a:t>
            </a:r>
          </a:p>
          <a:p>
            <a:pPr algn="just"/>
            <a:r>
              <a:rPr lang="ru-RU" sz="2000" dirty="0" smtClean="0">
                <a:latin typeface="Times New Roman" pitchFamily="18" charset="0"/>
                <a:cs typeface="Times New Roman" pitchFamily="18" charset="0"/>
              </a:rPr>
              <a:t>Делай так же, как и я. </a:t>
            </a:r>
          </a:p>
          <a:p>
            <a:pPr algn="just"/>
            <a:r>
              <a:rPr lang="ru-RU" sz="2000" dirty="0" smtClean="0">
                <a:latin typeface="Times New Roman" pitchFamily="18" charset="0"/>
                <a:cs typeface="Times New Roman" pitchFamily="18" charset="0"/>
              </a:rPr>
              <a:t>Язычок лежит широкий </a:t>
            </a:r>
          </a:p>
          <a:p>
            <a:pPr algn="just"/>
            <a:r>
              <a:rPr lang="ru-RU" sz="2000" dirty="0" smtClean="0">
                <a:latin typeface="Times New Roman" pitchFamily="18" charset="0"/>
                <a:cs typeface="Times New Roman" pitchFamily="18" charset="0"/>
              </a:rPr>
              <a:t>И, как чашечка, глубокий</a:t>
            </a:r>
            <a:r>
              <a:rPr lang="ru-RU" dirty="0" smtClean="0"/>
              <a:t>.</a:t>
            </a:r>
            <a:endParaRPr lang="ru-RU" dirty="0"/>
          </a:p>
        </p:txBody>
      </p:sp>
    </p:spTree>
    <p:extLst>
      <p:ext uri="{BB962C8B-B14F-4D97-AF65-F5344CB8AC3E}">
        <p14:creationId xmlns:p14="http://schemas.microsoft.com/office/powerpoint/2010/main" val="22559659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620688"/>
            <a:ext cx="3353689" cy="3556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563888" y="967998"/>
            <a:ext cx="4572000" cy="3477875"/>
          </a:xfrm>
          <a:prstGeom prst="rect">
            <a:avLst/>
          </a:prstGeom>
        </p:spPr>
        <p:txBody>
          <a:bodyPr>
            <a:spAutoFit/>
          </a:bodyPr>
          <a:lstStyle/>
          <a:p>
            <a:pPr algn="ctr"/>
            <a:r>
              <a:rPr lang="ru-RU" sz="2000" b="1" dirty="0" smtClean="0">
                <a:latin typeface="Times New Roman" pitchFamily="18" charset="0"/>
                <a:cs typeface="Times New Roman" pitchFamily="18" charset="0"/>
              </a:rPr>
              <a:t>Учимся делать упражнение «Качели»</a:t>
            </a:r>
          </a:p>
          <a:p>
            <a:pPr algn="just"/>
            <a:r>
              <a:rPr lang="ru-RU" sz="2000" dirty="0" smtClean="0">
                <a:latin typeface="Times New Roman" pitchFamily="18" charset="0"/>
                <a:cs typeface="Times New Roman" pitchFamily="18" charset="0"/>
              </a:rPr>
              <a:t>Широко открываем рот, кладем на нижнюю губу спокойный расслабленный язык, переводим его на верхнюю губу, возвращаем на нижнюю, снова поднимаем на верхнюю. Выполняем 6—8 раз. Убираем язычок, закрываем рот. Даем ребенку время для отдыха и расслабления, предлагаем сглотнуть слюну. Повторяем упражнение 3—4 раза.</a:t>
            </a:r>
            <a:endParaRPr lang="ru-RU" sz="2000" dirty="0">
              <a:latin typeface="Times New Roman" pitchFamily="18" charset="0"/>
              <a:cs typeface="Times New Roman" pitchFamily="18" charset="0"/>
            </a:endParaRPr>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16" y="4143475"/>
            <a:ext cx="2017528" cy="2674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072380" y="4488406"/>
            <a:ext cx="3078088" cy="1323439"/>
          </a:xfrm>
          <a:prstGeom prst="rect">
            <a:avLst/>
          </a:prstGeom>
        </p:spPr>
        <p:txBody>
          <a:bodyPr wrap="square">
            <a:spAutoFit/>
          </a:bodyPr>
          <a:lstStyle/>
          <a:p>
            <a:pPr algn="just"/>
            <a:r>
              <a:rPr lang="ru-RU" sz="2000" dirty="0" smtClean="0">
                <a:latin typeface="Times New Roman" pitchFamily="18" charset="0"/>
                <a:cs typeface="Times New Roman" pitchFamily="18" charset="0"/>
              </a:rPr>
              <a:t>Выше дуба, выше ели </a:t>
            </a:r>
          </a:p>
          <a:p>
            <a:pPr algn="just"/>
            <a:r>
              <a:rPr lang="ru-RU" sz="2000" dirty="0" smtClean="0">
                <a:latin typeface="Times New Roman" pitchFamily="18" charset="0"/>
                <a:cs typeface="Times New Roman" pitchFamily="18" charset="0"/>
              </a:rPr>
              <a:t>На качелях мы взлетели. </a:t>
            </a:r>
          </a:p>
          <a:p>
            <a:pPr algn="just"/>
            <a:r>
              <a:rPr lang="ru-RU" sz="2000" dirty="0" smtClean="0">
                <a:latin typeface="Times New Roman" pitchFamily="18" charset="0"/>
                <a:cs typeface="Times New Roman" pitchFamily="18" charset="0"/>
              </a:rPr>
              <a:t>А скажите, вы б сумели </a:t>
            </a:r>
          </a:p>
          <a:p>
            <a:pPr algn="just"/>
            <a:r>
              <a:rPr lang="ru-RU" sz="2000" dirty="0" smtClean="0">
                <a:latin typeface="Times New Roman" pitchFamily="18" charset="0"/>
                <a:cs typeface="Times New Roman" pitchFamily="18" charset="0"/>
              </a:rPr>
              <a:t>Язычком «качать качели»?</a:t>
            </a:r>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val="2255965956"/>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TotalTime>
  <Words>934</Words>
  <Application>Microsoft Office PowerPoint</Application>
  <PresentationFormat>Экран (4:3)</PresentationFormat>
  <Paragraphs>85</Paragraphs>
  <Slides>14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14</vt:i4>
      </vt:variant>
    </vt:vector>
  </HeadingPairs>
  <TitlesOfParts>
    <vt:vector size="15"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samsung</dc:creator>
  <cp:lastModifiedBy>samsung</cp:lastModifiedBy>
  <cp:revision>7</cp:revision>
  <dcterms:created xsi:type="dcterms:W3CDTF">2017-09-29T18:32:55Z</dcterms:created>
  <dcterms:modified xsi:type="dcterms:W3CDTF">2017-10-01T11:01:23Z</dcterms:modified>
</cp:coreProperties>
</file>