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60" r:id="rId3"/>
    <p:sldId id="259" r:id="rId4"/>
    <p:sldId id="269" r:id="rId5"/>
    <p:sldId id="267" r:id="rId6"/>
    <p:sldId id="266" r:id="rId7"/>
    <p:sldId id="261" r:id="rId8"/>
    <p:sldId id="264" r:id="rId9"/>
    <p:sldId id="263" r:id="rId10"/>
    <p:sldId id="262" r:id="rId11"/>
    <p:sldId id="270" r:id="rId12"/>
    <p:sldId id="271" r:id="rId13"/>
    <p:sldId id="279" r:id="rId14"/>
    <p:sldId id="281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2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0D169-52F5-4B87-BB5D-B3362D00B6E5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DF29F-5DED-4950-B496-9DC08F2077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16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11181-5CB8-4E44-8EF3-A9B2A17931D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3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11181-5CB8-4E44-8EF3-A9B2A17931D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4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11181-5CB8-4E44-8EF3-A9B2A17931D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6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11181-5CB8-4E44-8EF3-A9B2A17931D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70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11181-5CB8-4E44-8EF3-A9B2A17931D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56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11181-5CB8-4E44-8EF3-A9B2A17931D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6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11181-5CB8-4E44-8EF3-A9B2A17931D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74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11181-5CB8-4E44-8EF3-A9B2A17931D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36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11181-5CB8-4E44-8EF3-A9B2A17931D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9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8DB60-434D-4C4F-97D5-28E46A226A2F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1592-4DE0-4533-BACE-96128DBB96D9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5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C4BA-554E-482F-9CBD-A051B333BF43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4DA4-E2E2-4EC5-8DF5-93880149E59C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2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0D0A8-59BF-45EC-B3B3-290249DF1CB0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8B16A-3BA0-4613-A4C1-C45898A742A0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1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8DB60-434D-4C4F-97D5-28E46A226A2F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1592-4DE0-4533-BACE-96128DBB96D9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55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47005-FAFC-4F92-8CBA-DCF2332B19C4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CEAF-48C6-4C3B-BF37-9A4627179938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74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CF975-19AA-4F89-931B-D6768F81C615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943FB-1243-4CDF-AA47-538E80DF4C1E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9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B724-A496-45DA-8004-299A77CB7D78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18BB0-2A29-4ADC-BA18-9B616DAD3969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90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DF12-F2BC-429E-BDD2-C5EE838CD0AC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1CD22-4000-4F5B-B43E-E36BDA7C0FCB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81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79C5-7C8E-44F9-8A73-A04A69598088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DADDC-437B-4C44-A123-340CC4ED7B40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65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F8302-48CD-4BFA-88E6-CB69B40EB4B2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A80C6-3D71-4D99-99EA-D1796A0A2495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53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9039E-C29F-4F63-85EC-19C87D902C3F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BCC06-E90F-462B-8739-9092DF3CBFF8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7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47005-FAFC-4F92-8CBA-DCF2332B19C4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CEAF-48C6-4C3B-BF37-9A4627179938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7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EFA4-8B7B-4E32-961D-DF68E48EBF77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36217-A5B6-4CFD-80B3-9A0D4D7BB77E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C4BA-554E-482F-9CBD-A051B333BF43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4DA4-E2E2-4EC5-8DF5-93880149E59C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20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0D0A8-59BF-45EC-B3B3-290249DF1CB0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8B16A-3BA0-4613-A4C1-C45898A742A0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CF975-19AA-4F89-931B-D6768F81C615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943FB-1243-4CDF-AA47-538E80DF4C1E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9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B724-A496-45DA-8004-299A77CB7D78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18BB0-2A29-4ADC-BA18-9B616DAD3969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9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DF12-F2BC-429E-BDD2-C5EE838CD0AC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1CD22-4000-4F5B-B43E-E36BDA7C0FCB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8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79C5-7C8E-44F9-8A73-A04A69598088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DADDC-437B-4C44-A123-340CC4ED7B40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6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F8302-48CD-4BFA-88E6-CB69B40EB4B2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A80C6-3D71-4D99-99EA-D1796A0A2495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5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9039E-C29F-4F63-85EC-19C87D902C3F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BCC06-E90F-462B-8739-9092DF3CBFF8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7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EFA4-8B7B-4E32-961D-DF68E48EBF77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36217-A5B6-4CFD-80B3-9A0D4D7BB77E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E1B3E2-07BE-49AA-85D0-41F5CDFB0C04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C853DD-C7F2-4780-A28C-E336AC63A9F3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6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E1B3E2-07BE-49AA-85D0-41F5CDFB0C04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C853DD-C7F2-4780-A28C-E336AC63A9F3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6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3.wav"/><Relationship Id="rId7" Type="http://schemas.openxmlformats.org/officeDocument/2006/relationships/image" Target="../media/image1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848872" cy="1643074"/>
          </a:xfrm>
        </p:spPr>
        <p:txBody>
          <a:bodyPr/>
          <a:lstStyle/>
          <a:p>
            <a:r>
              <a:rPr lang="ru-RU" b="1" dirty="0" smtClean="0"/>
              <a:t>«РАЗ   СЛОВЕЧКО,   ДВА  </a:t>
            </a:r>
            <a:r>
              <a:rPr lang="ru-RU" b="1" dirty="0" smtClean="0">
                <a:solidFill>
                  <a:srgbClr val="8E0000"/>
                </a:solidFill>
              </a:rPr>
              <a:t>СЛОВЕЧКО»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5676" y="836712"/>
            <a:ext cx="4896544" cy="108012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   Речевые     игры 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C8DB60-434D-4C4F-97D5-28E46A226A2F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71592-4DE0-4533-BACE-96128DBB96D9}" type="slidenum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1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37321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Презентацию подготовила учитель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логопед МАДОУ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«Детский сад №43 –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ЦРР»  Колесник Оксана Станиславовна</a:t>
            </a:r>
            <a:endParaRPr lang="ru-RU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dirty="0" smtClean="0"/>
              <a:t>БУКВЫ                ЗВУКИ   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147005-FAFC-4F92-8CBA-DCF2332B19C4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8CEAF-48C6-4C3B-BF37-9A4627179938}" type="slidenum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10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976663" cy="373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1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87208" cy="936104"/>
          </a:xfrm>
        </p:spPr>
        <p:txBody>
          <a:bodyPr/>
          <a:lstStyle/>
          <a:p>
            <a:r>
              <a:rPr lang="ru-RU" sz="3600" dirty="0" smtClean="0"/>
              <a:t>КАКОЙ ГЛАСНЫЙ ЗВУК СЛЫШИТСЯ В НАЧАЛЕ СЛОВА?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0"/>
          <a:stretch/>
        </p:blipFill>
        <p:spPr>
          <a:xfrm>
            <a:off x="2915816" y="1772815"/>
            <a:ext cx="5358116" cy="4248471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147005-FAFC-4F92-8CBA-DCF2332B19C4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8CEAF-48C6-4C3B-BF37-9A4627179938}" type="slidenum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11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>Какой последний звук в слове съел Дракоша?</a:t>
            </a:r>
            <a:endParaRPr lang="ru-RU" sz="3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147005-FAFC-4F92-8CBA-DCF2332B19C4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88024" y="6381328"/>
            <a:ext cx="1231776" cy="340147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8CEAF-48C6-4C3B-BF37-9A4627179938}" type="slidenum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12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" t="3406" r="2578" b="1687"/>
          <a:stretch/>
        </p:blipFill>
        <p:spPr bwMode="auto">
          <a:xfrm>
            <a:off x="4211960" y="2204864"/>
            <a:ext cx="4317023" cy="40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0" r="5927" b="7683"/>
          <a:stretch/>
        </p:blipFill>
        <p:spPr bwMode="auto">
          <a:xfrm>
            <a:off x="1619672" y="2276872"/>
            <a:ext cx="197964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10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2 1.48148E-6 C -0.00868 -0.00162 -0.00798 -0.00787 -0.00729 -0.01158 C -0.00955 -0.01134 -0.01163 -0.0125 -0.01371 -0.01019 C -0.01406 -0.00996 -0.01336 -0.00741 -0.01319 -0.00579 C -0.01232 -0.00093 -0.0125 -0.00185 -0.01146 1.48148E-6 C -0.01024 -0.00208 -0.01076 -0.00023 -0.00989 -0.00579 C -0.01007 -0.00625 -0.01146 -0.00972 -0.01163 -0.00579 C -0.0118 -0.00417 -0.01128 -0.00301 -0.01111 -0.00162 C -0.01059 -0.00185 -0.01007 -0.00232 -0.00972 -0.00301 C -0.00937 -0.00347 -0.00955 0.00139 -0.00902 1.48148E-6 Z " pathEditMode="relative" rAng="0" ptsTypes="AAAAAAAAAA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1.11111E-6 C 0.08056 1.11111E-6 0.15365 0.07222 0.15365 0.1618 C 0.15365 0.25092 0.08056 0.32361 -0.00903 0.32361 C -0.09861 0.32361 -0.17153 0.25092 -0.17153 0.1618 C -0.17153 0.07222 -0.09861 1.11111E-6 -0.00903 1.11111E-6 Z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ts4.mm.bing.net/images/thumbnail.aspx?q=510391232351&amp;id=b0830f66cdef30bce471cb2cf01114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806" y="2802731"/>
            <a:ext cx="1500197" cy="14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354" name="Group 18"/>
          <p:cNvGrpSpPr>
            <a:grpSpLocks/>
          </p:cNvGrpSpPr>
          <p:nvPr/>
        </p:nvGrpSpPr>
        <p:grpSpPr bwMode="auto">
          <a:xfrm>
            <a:off x="4211285" y="3290885"/>
            <a:ext cx="2327275" cy="446088"/>
            <a:chOff x="2472" y="2430"/>
            <a:chExt cx="1466" cy="28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578" y="2430"/>
              <a:ext cx="360" cy="270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kern="0" dirty="0">
                <a:solidFill>
                  <a:srgbClr val="9F2936"/>
                </a:solidFill>
                <a:latin typeface="Verdana"/>
              </a:endParaRPr>
            </a:p>
          </p:txBody>
        </p:sp>
        <p:sp>
          <p:nvSpPr>
            <p:cNvPr id="9231" name="Прямоугольник 13"/>
            <p:cNvSpPr>
              <a:spLocks noChangeArrowheads="1"/>
            </p:cNvSpPr>
            <p:nvPr/>
          </p:nvSpPr>
          <p:spPr bwMode="auto">
            <a:xfrm>
              <a:off x="3039" y="2441"/>
              <a:ext cx="360" cy="270"/>
            </a:xfrm>
            <a:prstGeom prst="rect">
              <a:avLst/>
            </a:prstGeom>
            <a:solidFill>
              <a:srgbClr val="FFFFFF"/>
            </a:solidFill>
            <a:ln w="42500" algn="ctr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>
                  <a:solidFill>
                    <a:srgbClr val="9F2936"/>
                  </a:solidFill>
                  <a:latin typeface="Arial" charset="0"/>
                </a:rPr>
                <a:t>О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472" y="2441"/>
              <a:ext cx="360" cy="270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kern="0" dirty="0">
                <a:solidFill>
                  <a:srgbClr val="9F2936"/>
                </a:solidFill>
                <a:latin typeface="Verdana"/>
              </a:endParaRPr>
            </a:p>
          </p:txBody>
        </p:sp>
      </p:grpSp>
      <p:grpSp>
        <p:nvGrpSpPr>
          <p:cNvPr id="14355" name="Group 19"/>
          <p:cNvGrpSpPr>
            <a:grpSpLocks/>
          </p:cNvGrpSpPr>
          <p:nvPr/>
        </p:nvGrpSpPr>
        <p:grpSpPr bwMode="auto">
          <a:xfrm>
            <a:off x="4216047" y="4260053"/>
            <a:ext cx="2390775" cy="428625"/>
            <a:chOff x="2472" y="3518"/>
            <a:chExt cx="1506" cy="27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618" y="3518"/>
              <a:ext cx="360" cy="270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kern="0" dirty="0">
                <a:solidFill>
                  <a:srgbClr val="9F2936"/>
                </a:solidFill>
                <a:latin typeface="Verdana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15" y="3518"/>
              <a:ext cx="360" cy="270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kern="0" dirty="0">
                <a:solidFill>
                  <a:srgbClr val="9F2936"/>
                </a:solidFill>
                <a:latin typeface="Verdana"/>
              </a:endParaRPr>
            </a:p>
          </p:txBody>
        </p:sp>
        <p:sp>
          <p:nvSpPr>
            <p:cNvPr id="9229" name="Прямоугольник 17"/>
            <p:cNvSpPr>
              <a:spLocks noChangeArrowheads="1"/>
            </p:cNvSpPr>
            <p:nvPr/>
          </p:nvSpPr>
          <p:spPr bwMode="auto">
            <a:xfrm>
              <a:off x="2472" y="3518"/>
              <a:ext cx="360" cy="270"/>
            </a:xfrm>
            <a:prstGeom prst="rect">
              <a:avLst/>
            </a:prstGeom>
            <a:solidFill>
              <a:srgbClr val="FFFFFF"/>
            </a:solidFill>
            <a:ln w="42500" algn="ctr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>
                  <a:solidFill>
                    <a:srgbClr val="9F2936"/>
                  </a:solidFill>
                  <a:latin typeface="Arial" charset="0"/>
                </a:rPr>
                <a:t>О</a:t>
              </a:r>
            </a:p>
          </p:txBody>
        </p:sp>
      </p:grpSp>
      <p:grpSp>
        <p:nvGrpSpPr>
          <p:cNvPr id="14353" name="Group 17"/>
          <p:cNvGrpSpPr>
            <a:grpSpLocks/>
          </p:cNvGrpSpPr>
          <p:nvPr/>
        </p:nvGrpSpPr>
        <p:grpSpPr bwMode="auto">
          <a:xfrm>
            <a:off x="4211285" y="2069578"/>
            <a:ext cx="2382837" cy="458787"/>
            <a:chOff x="2487" y="1163"/>
            <a:chExt cx="1501" cy="28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628" y="1163"/>
              <a:ext cx="360" cy="270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kern="0" dirty="0">
                <a:solidFill>
                  <a:srgbClr val="9F2936"/>
                </a:solidFill>
                <a:latin typeface="Verdana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063" y="1182"/>
              <a:ext cx="360" cy="270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kern="0" dirty="0">
                <a:solidFill>
                  <a:srgbClr val="9F2936"/>
                </a:solidFill>
                <a:latin typeface="Verdana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487" y="1163"/>
              <a:ext cx="360" cy="270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kern="0" dirty="0">
                <a:solidFill>
                  <a:srgbClr val="9F2936"/>
                </a:solidFill>
                <a:latin typeface="Verdana"/>
              </a:endParaRPr>
            </a:p>
          </p:txBody>
        </p:sp>
        <p:sp>
          <p:nvSpPr>
            <p:cNvPr id="9226" name="Text Box 16"/>
            <p:cNvSpPr txBox="1">
              <a:spLocks noChangeArrowheads="1"/>
            </p:cNvSpPr>
            <p:nvPr/>
          </p:nvSpPr>
          <p:spPr bwMode="auto">
            <a:xfrm>
              <a:off x="3696" y="1207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>
                  <a:solidFill>
                    <a:prstClr val="black"/>
                  </a:solidFill>
                </a:rPr>
                <a:t>О</a:t>
              </a:r>
            </a:p>
          </p:txBody>
        </p:sp>
      </p:grpSp>
      <p:pic>
        <p:nvPicPr>
          <p:cNvPr id="19" name="Picture 4" descr="C:\Users\Любимая жена\Desktop\картинки\0_6bae0_4edbbc1d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260" y="4652474"/>
            <a:ext cx="1807692" cy="169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05442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Находить место звука в слове (начало, середина, конец).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7048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3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5.31792E-6 L 0.14167 -0.16787 " pathEditMode="relative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8" descr="http://ts2.mm.bing.net/images/thumbnail.aspx?q=525501674573&amp;id=307081adad9a39e0e60105f6a9d7ea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8618">
            <a:off x="5313395" y="4352161"/>
            <a:ext cx="7858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2" descr="http://ts4.mm.bing.net/images/thumbnail.aspx?q=399337728227&amp;id=3b4373ad24517f7c246d6e6e366551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01" y="2772624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Любимая жена\Desktop\картинки\0_6bae0_4edbbc1d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716088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06" y="1652784"/>
            <a:ext cx="2015001" cy="37724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627" y="705971"/>
            <a:ext cx="2172426" cy="178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086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3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9711E-6 L -0.47744 0.027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72" y="134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C8DB60-434D-4C4F-97D5-28E46A226A2F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6" t="54331" r="18600" b="12707"/>
          <a:stretch/>
        </p:blipFill>
        <p:spPr bwMode="auto">
          <a:xfrm>
            <a:off x="6516216" y="4702270"/>
            <a:ext cx="1972934" cy="149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3" t="9926" b="52457"/>
          <a:stretch/>
        </p:blipFill>
        <p:spPr bwMode="auto">
          <a:xfrm>
            <a:off x="6030170" y="1203093"/>
            <a:ext cx="2157043" cy="131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6" r="50530" b="50000"/>
          <a:stretch/>
        </p:blipFill>
        <p:spPr bwMode="auto">
          <a:xfrm>
            <a:off x="951177" y="1226963"/>
            <a:ext cx="1861096" cy="147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4" r="19396"/>
          <a:stretch/>
        </p:blipFill>
        <p:spPr bwMode="auto">
          <a:xfrm>
            <a:off x="1403648" y="4371857"/>
            <a:ext cx="1175925" cy="182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8" r="39725"/>
          <a:stretch/>
        </p:blipFill>
        <p:spPr bwMode="auto">
          <a:xfrm>
            <a:off x="5868144" y="2662162"/>
            <a:ext cx="2059141" cy="204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5" r="71976"/>
          <a:stretch/>
        </p:blipFill>
        <p:spPr bwMode="auto">
          <a:xfrm>
            <a:off x="683568" y="2852936"/>
            <a:ext cx="2014415" cy="151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658577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Игра  « Один - много»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1250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C8DB60-434D-4C4F-97D5-28E46A226A2F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6" t="54331" r="18600" b="12707"/>
          <a:stretch/>
        </p:blipFill>
        <p:spPr bwMode="auto">
          <a:xfrm>
            <a:off x="6516216" y="4702270"/>
            <a:ext cx="1972934" cy="149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3" t="9926" b="52457"/>
          <a:stretch/>
        </p:blipFill>
        <p:spPr bwMode="auto">
          <a:xfrm>
            <a:off x="6030170" y="1203093"/>
            <a:ext cx="2157043" cy="131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6" r="50530" b="50000"/>
          <a:stretch/>
        </p:blipFill>
        <p:spPr bwMode="auto">
          <a:xfrm>
            <a:off x="951177" y="1272378"/>
            <a:ext cx="1861096" cy="147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4" r="19396"/>
          <a:stretch/>
        </p:blipFill>
        <p:spPr bwMode="auto">
          <a:xfrm>
            <a:off x="1403648" y="4371857"/>
            <a:ext cx="1175925" cy="182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8" r="39725"/>
          <a:stretch/>
        </p:blipFill>
        <p:spPr bwMode="auto">
          <a:xfrm>
            <a:off x="5868144" y="2662162"/>
            <a:ext cx="2059141" cy="204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5" r="71976"/>
          <a:stretch/>
        </p:blipFill>
        <p:spPr bwMode="auto">
          <a:xfrm>
            <a:off x="683568" y="2852936"/>
            <a:ext cx="2014415" cy="151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83376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Чего не стало?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3277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843838" cy="1643074"/>
          </a:xfrm>
        </p:spPr>
        <p:txBody>
          <a:bodyPr/>
          <a:lstStyle/>
          <a:p>
            <a:r>
              <a:rPr lang="ru-RU" b="1" dirty="0"/>
              <a:t>Игра  </a:t>
            </a:r>
            <a:r>
              <a:rPr lang="ru-RU" dirty="0"/>
              <a:t>« </a:t>
            </a:r>
            <a:r>
              <a:rPr lang="ru-RU" b="1" dirty="0" smtClean="0"/>
              <a:t>НАЗОВИ ЛАСКОВО</a:t>
            </a:r>
            <a:r>
              <a:rPr lang="ru-RU" dirty="0" smtClean="0"/>
              <a:t>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571744"/>
            <a:ext cx="7929618" cy="2500330"/>
          </a:xfrm>
        </p:spPr>
        <p:txBody>
          <a:bodyPr/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ся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C8DB60-434D-4C4F-97D5-28E46A226A2F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E0000">
                    <a:tint val="75000"/>
                  </a:srgbClr>
                </a:solidFill>
              </a:rPr>
              <a:t>http</a:t>
            </a:r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71592-4DE0-4533-BACE-96128DBB96D9}" type="slidenum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4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7" t="20662" r="18754" b="14385"/>
          <a:stretch/>
        </p:blipFill>
        <p:spPr bwMode="auto">
          <a:xfrm>
            <a:off x="3419872" y="2708920"/>
            <a:ext cx="511518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13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843838" cy="1512168"/>
          </a:xfrm>
        </p:spPr>
        <p:txBody>
          <a:bodyPr/>
          <a:lstStyle/>
          <a:p>
            <a:r>
              <a:rPr lang="ru-RU" b="1" dirty="0" smtClean="0"/>
              <a:t>ИГРА «ВОЛШЕБНЫЕ  ОЧКИ»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82570" y="5157192"/>
            <a:ext cx="942002" cy="12180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C8DB60-434D-4C4F-97D5-28E46A226A2F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71592-4DE0-4533-BACE-96128DBB96D9}" type="slidenum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5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8" t="19356" r="17392" b="10492"/>
          <a:stretch/>
        </p:blipFill>
        <p:spPr bwMode="auto">
          <a:xfrm>
            <a:off x="1979712" y="2132856"/>
            <a:ext cx="6438220" cy="409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1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 flipV="1">
            <a:off x="10781831" y="3745881"/>
            <a:ext cx="1062976" cy="15262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84248" y="4126919"/>
            <a:ext cx="3960439" cy="20882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C8DB60-434D-4C4F-97D5-28E46A226A2F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44008" y="6489373"/>
            <a:ext cx="288032" cy="232102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379158"/>
              </p:ext>
            </p:extLst>
          </p:nvPr>
        </p:nvGraphicFramePr>
        <p:xfrm>
          <a:off x="673732" y="1188949"/>
          <a:ext cx="7776864" cy="4950524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4608512">
                <a:tc>
                  <a:txBody>
                    <a:bodyPr/>
                    <a:lstStyle/>
                    <a:p>
                      <a:pPr marL="161290">
                        <a:spcAft>
                          <a:spcPts val="0"/>
                        </a:spcAft>
                      </a:pPr>
                      <a:endParaRPr lang="ru-RU" sz="1600" b="1" spc="-15" dirty="0" smtClean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  <a:p>
                      <a:pPr marL="161290">
                        <a:spcAft>
                          <a:spcPts val="0"/>
                        </a:spcAft>
                      </a:pPr>
                      <a:r>
                        <a:rPr lang="ru-RU" sz="1600" b="1" spc="-15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</a:rPr>
                        <a:t>Пять раз повтори начало каждого предложения и допол­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</a:rPr>
                        <a:t>ни его пятью разными словами. Считай получившиеся </a:t>
                      </a:r>
                      <a:r>
                        <a:rPr lang="ru-RU" sz="1600" b="1" spc="5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</a:rPr>
                        <a:t>предложения, загибая пальцы на руке</a:t>
                      </a: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46050">
                        <a:lnSpc>
                          <a:spcPts val="1800"/>
                        </a:lnSpc>
                        <a:spcBef>
                          <a:spcPts val="1560"/>
                        </a:spcBef>
                        <a:spcAft>
                          <a:spcPts val="0"/>
                        </a:spcAft>
                        <a:tabLst>
                          <a:tab pos="5132705" algn="l"/>
                        </a:tabLs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4605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5099050" algn="l"/>
                        </a:tabLst>
                      </a:pPr>
                      <a:r>
                        <a:rPr lang="ru-RU" sz="2400" b="1" spc="-15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Мама купила в магазине (что?)</a:t>
                      </a:r>
                    </a:p>
                    <a:p>
                      <a:pPr marL="14605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5099050" algn="l"/>
                        </a:tabLs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4605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5135880" algn="l"/>
                        </a:tabLst>
                      </a:pPr>
                      <a:r>
                        <a:rPr lang="ru-RU" sz="2400" b="1" spc="-3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Петя нёс в портфеле (что?)</a:t>
                      </a:r>
                    </a:p>
                    <a:p>
                      <a:pPr marL="14605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5135880" algn="l"/>
                        </a:tabLs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4605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5093335" algn="l"/>
                        </a:tabLst>
                      </a:pPr>
                      <a:r>
                        <a:rPr lang="ru-RU" sz="2400" b="1" spc="-15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Катя нашла в лесу (кого? что?)</a:t>
                      </a:r>
                    </a:p>
                    <a:p>
                      <a:pPr marL="14605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5093335" algn="l"/>
                        </a:tabLs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4351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5135880" algn="l"/>
                        </a:tabLst>
                      </a:pPr>
                      <a:r>
                        <a:rPr lang="ru-RU" sz="2400" b="1" spc="-25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Около дороги стоял (кто? что?)</a:t>
                      </a:r>
                    </a:p>
                    <a:p>
                      <a:pPr marL="14351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5135880" algn="l"/>
                        </a:tabLs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4605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5086985" algn="l"/>
                        </a:tabLst>
                      </a:pPr>
                      <a:r>
                        <a:rPr lang="ru-RU" sz="2400" b="1" spc="-5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Собака залаяла на (кого? что?)</a:t>
                      </a:r>
                    </a:p>
                    <a:p>
                      <a:pPr marL="14605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5086985" algn="l"/>
                        </a:tabLs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4605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5132705" algn="l"/>
                        </a:tabLst>
                      </a:pPr>
                      <a:r>
                        <a:rPr lang="ru-RU" sz="2400" b="1" spc="-1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Петя увидел в комнате (кого? что?)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4605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5083810" algn="l"/>
                        </a:tabLs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4605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5132705" algn="l"/>
                        </a:tabLst>
                      </a:pPr>
                      <a:r>
                        <a:rPr lang="ru-RU" sz="2400" b="1" spc="-2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Мама разогревала на плите (что?)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46050">
                        <a:lnSpc>
                          <a:spcPts val="18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5081270" algn="l"/>
                        </a:tabLs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5"/>
                        </a:lnSpc>
                        <a:spcAft>
                          <a:spcPts val="1510"/>
                        </a:spcAft>
                      </a:pPr>
                      <a:r>
                        <a:rPr lang="ru-RU" sz="2400" b="1" dirty="0" smtClean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61290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32974" y="840165"/>
            <a:ext cx="5688632" cy="81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2506" tIns="45720" rIns="1233099" bIns="45705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5413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ИГРАЕМ С ПАЛЬЧИКАМИ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914525" y="596615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1588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359"/>
            <a:ext cx="1889473" cy="108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10564" y="2924944"/>
            <a:ext cx="20498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">
              <a:spcAft>
                <a:spcPts val="0"/>
              </a:spcAft>
            </a:pPr>
            <a:r>
              <a:rPr lang="ru-RU" b="1" spc="-30" dirty="0">
                <a:solidFill>
                  <a:srgbClr val="C00000"/>
                </a:solidFill>
                <a:latin typeface="Times New Roman"/>
                <a:ea typeface="Times New Roman"/>
              </a:rPr>
              <a:t>ПРИМЕР</a:t>
            </a:r>
            <a:endParaRPr lang="ru-RU" sz="105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r>
              <a:rPr lang="ru-RU" spc="-5" dirty="0">
                <a:solidFill>
                  <a:srgbClr val="000000"/>
                </a:solidFill>
                <a:latin typeface="Times New Roman"/>
                <a:ea typeface="Times New Roman"/>
              </a:rPr>
              <a:t>За домом росли </a:t>
            </a:r>
            <a:r>
              <a:rPr lang="ru-RU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(что?) кусты </a:t>
            </a:r>
            <a:r>
              <a:rPr lang="ru-RU" spc="-5" dirty="0">
                <a:solidFill>
                  <a:srgbClr val="000000"/>
                </a:solidFill>
                <a:latin typeface="Times New Roman"/>
                <a:ea typeface="Times New Roman"/>
              </a:rPr>
              <a:t>сирени. За домом росли ивы. </a:t>
            </a:r>
            <a:r>
              <a:rPr lang="ru-RU" spc="-30" dirty="0">
                <a:solidFill>
                  <a:srgbClr val="000000"/>
                </a:solidFill>
                <a:latin typeface="Times New Roman"/>
                <a:ea typeface="Times New Roman"/>
              </a:rPr>
              <a:t>За домом росли ёлки. За домом росли камыши. За до­</a:t>
            </a:r>
            <a:r>
              <a:rPr lang="ru-RU" spc="-25" dirty="0">
                <a:solidFill>
                  <a:srgbClr val="000000"/>
                </a:solidFill>
                <a:latin typeface="Times New Roman"/>
                <a:ea typeface="Times New Roman"/>
              </a:rPr>
              <a:t>мом росли берёзы.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96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6784" y="426236"/>
            <a:ext cx="5184576" cy="1131608"/>
          </a:xfrm>
        </p:spPr>
        <p:txBody>
          <a:bodyPr/>
          <a:lstStyle/>
          <a:p>
            <a:r>
              <a:rPr lang="ru-RU" sz="2400" b="1" u="sng" spc="35" dirty="0">
                <a:solidFill>
                  <a:srgbClr val="000000"/>
                </a:solidFill>
                <a:latin typeface="Arial"/>
                <a:ea typeface="Times New Roman"/>
              </a:rPr>
              <a:t>ШАГАЙКА-НАЗЫВАЙКА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9" y="1268760"/>
            <a:ext cx="5400600" cy="5184576"/>
          </a:xfrm>
        </p:spPr>
        <p:txBody>
          <a:bodyPr/>
          <a:lstStyle/>
          <a:p>
            <a:pPr marL="100330">
              <a:lnSpc>
                <a:spcPts val="1800"/>
              </a:lnSpc>
              <a:spcBef>
                <a:spcPts val="1850"/>
              </a:spcBef>
              <a:spcAft>
                <a:spcPts val="0"/>
              </a:spcAft>
              <a:tabLst>
                <a:tab pos="5086985" algn="l"/>
              </a:tabLst>
            </a:pPr>
            <a:endParaRPr lang="ru-RU" sz="2000" spc="35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100330">
              <a:lnSpc>
                <a:spcPts val="2500"/>
              </a:lnSpc>
              <a:spcBef>
                <a:spcPts val="1850"/>
              </a:spcBef>
              <a:spcAft>
                <a:spcPts val="0"/>
              </a:spcAft>
              <a:tabLst>
                <a:tab pos="5086985" algn="l"/>
              </a:tabLst>
            </a:pPr>
            <a:r>
              <a:rPr lang="ru-RU" sz="2000" b="1" spc="3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Я </a:t>
            </a:r>
            <a:r>
              <a:rPr lang="ru-RU" sz="2000" b="1" spc="35" dirty="0">
                <a:solidFill>
                  <a:srgbClr val="000000"/>
                </a:solidFill>
                <a:latin typeface="Times New Roman"/>
                <a:ea typeface="Times New Roman"/>
              </a:rPr>
              <a:t>знаю молочные продукты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ru-RU" sz="2000" b="1" dirty="0">
              <a:latin typeface="Times New Roman"/>
              <a:ea typeface="Times New Roman"/>
            </a:endParaRPr>
          </a:p>
          <a:p>
            <a:pPr marL="100330">
              <a:lnSpc>
                <a:spcPts val="2500"/>
              </a:lnSpc>
              <a:spcAft>
                <a:spcPts val="0"/>
              </a:spcAft>
              <a:tabLst>
                <a:tab pos="5086985" algn="l"/>
              </a:tabLst>
            </a:pPr>
            <a:r>
              <a:rPr lang="ru-RU" sz="2000" b="1" spc="45" dirty="0">
                <a:solidFill>
                  <a:srgbClr val="000000"/>
                </a:solidFill>
                <a:latin typeface="Times New Roman"/>
                <a:ea typeface="Times New Roman"/>
              </a:rPr>
              <a:t>Я знаю комнатные растения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ru-RU" sz="2000" b="1" dirty="0">
              <a:latin typeface="Times New Roman"/>
              <a:ea typeface="Times New Roman"/>
            </a:endParaRPr>
          </a:p>
          <a:p>
            <a:pPr marL="97790">
              <a:lnSpc>
                <a:spcPts val="2500"/>
              </a:lnSpc>
              <a:spcAft>
                <a:spcPts val="0"/>
              </a:spcAft>
              <a:tabLst>
                <a:tab pos="5086985" algn="l"/>
              </a:tabLst>
            </a:pPr>
            <a:r>
              <a:rPr lang="ru-RU" sz="2000" b="1" spc="45" dirty="0">
                <a:solidFill>
                  <a:srgbClr val="000000"/>
                </a:solidFill>
                <a:latin typeface="Times New Roman"/>
                <a:ea typeface="Times New Roman"/>
              </a:rPr>
              <a:t>Я знаю перелётных птиц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ru-RU" sz="2000" b="1" dirty="0">
              <a:latin typeface="Times New Roman"/>
              <a:ea typeface="Times New Roman"/>
            </a:endParaRPr>
          </a:p>
          <a:p>
            <a:pPr marL="97790">
              <a:lnSpc>
                <a:spcPts val="2500"/>
              </a:lnSpc>
              <a:spcBef>
                <a:spcPts val="25"/>
              </a:spcBef>
              <a:spcAft>
                <a:spcPts val="0"/>
              </a:spcAft>
              <a:tabLst>
                <a:tab pos="5086985" algn="l"/>
              </a:tabLst>
            </a:pPr>
            <a:r>
              <a:rPr lang="ru-RU" sz="2000" b="1" spc="35" dirty="0">
                <a:solidFill>
                  <a:srgbClr val="000000"/>
                </a:solidFill>
                <a:latin typeface="Times New Roman"/>
                <a:ea typeface="Times New Roman"/>
              </a:rPr>
              <a:t>Я знаю луговые цветы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ru-RU" sz="2000" b="1" dirty="0">
              <a:latin typeface="Times New Roman"/>
              <a:ea typeface="Times New Roman"/>
            </a:endParaRPr>
          </a:p>
          <a:p>
            <a:pPr marL="97790">
              <a:lnSpc>
                <a:spcPts val="2500"/>
              </a:lnSpc>
              <a:spcAft>
                <a:spcPts val="0"/>
              </a:spcAft>
              <a:tabLst>
                <a:tab pos="5086985" algn="l"/>
              </a:tabLst>
            </a:pPr>
            <a:r>
              <a:rPr lang="ru-RU" sz="2000" b="1" spc="30" dirty="0">
                <a:solidFill>
                  <a:srgbClr val="000000"/>
                </a:solidFill>
                <a:latin typeface="Times New Roman"/>
                <a:ea typeface="Times New Roman"/>
              </a:rPr>
              <a:t>Я знаю лиственные деревья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ru-RU" sz="2000" b="1" dirty="0">
              <a:latin typeface="Times New Roman"/>
              <a:ea typeface="Times New Roman"/>
            </a:endParaRPr>
          </a:p>
          <a:p>
            <a:pPr marL="97790">
              <a:lnSpc>
                <a:spcPts val="2500"/>
              </a:lnSpc>
              <a:spcAft>
                <a:spcPts val="0"/>
              </a:spcAft>
              <a:tabLst>
                <a:tab pos="5086985" algn="l"/>
              </a:tabLst>
            </a:pPr>
            <a:r>
              <a:rPr lang="ru-RU" sz="2000" b="1" spc="50" dirty="0">
                <a:solidFill>
                  <a:srgbClr val="000000"/>
                </a:solidFill>
                <a:latin typeface="Times New Roman"/>
                <a:ea typeface="Times New Roman"/>
              </a:rPr>
              <a:t>Я знаю умывальные принадлежности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ru-RU" sz="2000" b="1" dirty="0">
              <a:latin typeface="Times New Roman"/>
              <a:ea typeface="Times New Roman"/>
            </a:endParaRPr>
          </a:p>
          <a:p>
            <a:pPr marL="97790">
              <a:lnSpc>
                <a:spcPts val="2500"/>
              </a:lnSpc>
              <a:spcAft>
                <a:spcPts val="0"/>
              </a:spcAft>
              <a:tabLst>
                <a:tab pos="5086985" algn="l"/>
              </a:tabLst>
            </a:pPr>
            <a:r>
              <a:rPr lang="ru-RU" sz="2000" b="1" spc="25" dirty="0">
                <a:solidFill>
                  <a:srgbClr val="000000"/>
                </a:solidFill>
                <a:latin typeface="Times New Roman"/>
                <a:ea typeface="Times New Roman"/>
              </a:rPr>
              <a:t>Я знаю головные уборы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ru-RU" sz="2000" b="1" dirty="0">
              <a:latin typeface="Times New Roman"/>
              <a:ea typeface="Times New Roman"/>
            </a:endParaRPr>
          </a:p>
          <a:p>
            <a:pPr marL="97790">
              <a:lnSpc>
                <a:spcPts val="2500"/>
              </a:lnSpc>
              <a:spcAft>
                <a:spcPts val="0"/>
              </a:spcAft>
              <a:tabLst>
                <a:tab pos="5081270" algn="l"/>
              </a:tabLst>
            </a:pPr>
            <a:r>
              <a:rPr lang="ru-RU" sz="2000" b="1" spc="3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Я </a:t>
            </a:r>
            <a:r>
              <a:rPr lang="ru-RU" sz="2000" b="1" spc="30" dirty="0">
                <a:solidFill>
                  <a:srgbClr val="000000"/>
                </a:solidFill>
                <a:latin typeface="Times New Roman"/>
                <a:ea typeface="Times New Roman"/>
              </a:rPr>
              <a:t>знаю </a:t>
            </a:r>
            <a:r>
              <a:rPr lang="ru-RU" sz="2000" b="1" spc="3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pc="30" dirty="0">
                <a:solidFill>
                  <a:srgbClr val="000000"/>
                </a:solidFill>
                <a:latin typeface="Times New Roman"/>
                <a:ea typeface="Times New Roman"/>
              </a:rPr>
              <a:t>профессии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ru-RU" sz="2000" b="1" dirty="0">
              <a:latin typeface="Times New Roman"/>
              <a:ea typeface="Times New Roman"/>
            </a:endParaRPr>
          </a:p>
          <a:p>
            <a:pPr marL="97790">
              <a:lnSpc>
                <a:spcPts val="2500"/>
              </a:lnSpc>
              <a:spcAft>
                <a:spcPts val="0"/>
              </a:spcAft>
              <a:tabLst>
                <a:tab pos="5081270" algn="l"/>
              </a:tabLst>
            </a:pPr>
            <a:r>
              <a:rPr lang="ru-RU" sz="2000" b="1" spc="5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Я </a:t>
            </a:r>
            <a:r>
              <a:rPr lang="ru-RU" sz="2000" b="1" spc="50" dirty="0">
                <a:solidFill>
                  <a:srgbClr val="000000"/>
                </a:solidFill>
                <a:latin typeface="Times New Roman"/>
                <a:ea typeface="Times New Roman"/>
              </a:rPr>
              <a:t>знаю музыкальные </a:t>
            </a:r>
            <a:r>
              <a:rPr lang="ru-RU" sz="2000" b="1" spc="5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инструменты</a:t>
            </a:r>
          </a:p>
          <a:p>
            <a:pPr marL="97790">
              <a:lnSpc>
                <a:spcPts val="2500"/>
              </a:lnSpc>
              <a:spcBef>
                <a:spcPts val="25"/>
              </a:spcBef>
              <a:spcAft>
                <a:spcPts val="0"/>
              </a:spcAft>
              <a:tabLst>
                <a:tab pos="5078095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ru-RU" sz="2000" b="1" dirty="0" smtClean="0">
              <a:latin typeface="Times New Roman"/>
              <a:ea typeface="Times New Roman"/>
            </a:endParaRPr>
          </a:p>
          <a:p>
            <a:pPr marL="97790">
              <a:lnSpc>
                <a:spcPts val="2500"/>
              </a:lnSpc>
              <a:spcBef>
                <a:spcPts val="25"/>
              </a:spcBef>
              <a:spcAft>
                <a:spcPts val="0"/>
              </a:spcAft>
              <a:tabLst>
                <a:tab pos="5078095" algn="l"/>
              </a:tabLst>
            </a:pPr>
            <a:r>
              <a:rPr lang="ru-RU" sz="2000" b="1" spc="4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Я </a:t>
            </a:r>
            <a:r>
              <a:rPr lang="ru-RU" sz="2000" b="1" spc="45" dirty="0">
                <a:solidFill>
                  <a:srgbClr val="000000"/>
                </a:solidFill>
                <a:latin typeface="Times New Roman"/>
                <a:ea typeface="Times New Roman"/>
              </a:rPr>
              <a:t>знаю животных жарких стран</a:t>
            </a:r>
            <a:endParaRPr lang="ru-RU" sz="20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C8DB60-434D-4C4F-97D5-28E46A226A2F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44008" y="6453336"/>
            <a:ext cx="1375792" cy="268139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64704"/>
            <a:ext cx="2545258" cy="158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4128" y="2564904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790">
              <a:spcAft>
                <a:spcPts val="0"/>
              </a:spcAft>
            </a:pPr>
            <a:r>
              <a:rPr lang="ru-RU" b="1" spc="15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ПРИМЕР</a:t>
            </a:r>
            <a:endParaRPr lang="ru-RU" sz="1050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b="1" spc="20" dirty="0">
                <a:solidFill>
                  <a:srgbClr val="000000"/>
                </a:solidFill>
                <a:latin typeface="Times New Roman"/>
                <a:ea typeface="Times New Roman"/>
              </a:rPr>
              <a:t>Я знаю имена девочек: </a:t>
            </a:r>
            <a:r>
              <a:rPr lang="ru-RU" i="1" spc="20" dirty="0">
                <a:solidFill>
                  <a:srgbClr val="000000"/>
                </a:solidFill>
                <a:latin typeface="Times New Roman"/>
                <a:ea typeface="Times New Roman"/>
              </a:rPr>
              <a:t>Лена </a:t>
            </a:r>
            <a:r>
              <a:rPr lang="ru-RU" i="1" spc="2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один, </a:t>
            </a:r>
            <a:r>
              <a:rPr lang="ru-RU" i="1" spc="20" dirty="0">
                <a:solidFill>
                  <a:srgbClr val="000000"/>
                </a:solidFill>
                <a:latin typeface="Times New Roman"/>
                <a:ea typeface="Times New Roman"/>
              </a:rPr>
              <a:t>Таня два, Оля три, </a:t>
            </a:r>
            <a:r>
              <a:rPr lang="ru-RU" i="1" spc="50" dirty="0">
                <a:solidFill>
                  <a:srgbClr val="000000"/>
                </a:solidFill>
                <a:latin typeface="Times New Roman"/>
                <a:ea typeface="Times New Roman"/>
              </a:rPr>
              <a:t>Катя четыре, </a:t>
            </a:r>
            <a:r>
              <a:rPr lang="en-US" i="1" spc="50" dirty="0" smtClean="0">
                <a:solidFill>
                  <a:srgbClr val="000000"/>
                </a:solidFill>
                <a:latin typeface="Times New Roman"/>
                <a:ea typeface="Times New Roman"/>
              </a:rPr>
              <a:t>Ma</a:t>
            </a:r>
            <a:r>
              <a:rPr lang="ru-RU" i="1" spc="5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ша</a:t>
            </a:r>
            <a:r>
              <a:rPr lang="en-US" i="1" spc="5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i="1" spc="50" dirty="0">
                <a:solidFill>
                  <a:srgbClr val="000000"/>
                </a:solidFill>
                <a:latin typeface="Times New Roman"/>
                <a:ea typeface="Times New Roman"/>
              </a:rPr>
              <a:t>пять.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7960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843838" cy="1491648"/>
          </a:xfrm>
        </p:spPr>
        <p:txBody>
          <a:bodyPr/>
          <a:lstStyle/>
          <a:p>
            <a:pPr marL="628015">
              <a:spcAft>
                <a:spcPts val="0"/>
              </a:spcAft>
              <a:tabLst>
                <a:tab pos="5139055" algn="l"/>
              </a:tabLst>
            </a:pPr>
            <a:r>
              <a:rPr lang="ru-RU" sz="2400" b="1" u="sng" spc="-5" dirty="0" smtClean="0">
                <a:solidFill>
                  <a:srgbClr val="C00000"/>
                </a:solidFill>
                <a:latin typeface="Arial"/>
                <a:ea typeface="Times New Roman"/>
              </a:rPr>
              <a:t>     ПЯТЬ       ДЕЙСТВИЙ</a:t>
            </a:r>
            <a:r>
              <a:rPr lang="ru-RU" b="1" u="sng" dirty="0" smtClean="0">
                <a:solidFill>
                  <a:srgbClr val="C00000"/>
                </a:solidFill>
                <a:latin typeface="Arial"/>
                <a:ea typeface="Times New Roman"/>
              </a:rPr>
              <a:t>	</a:t>
            </a:r>
            <a:r>
              <a:rPr lang="ru-RU" sz="2800" dirty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000" spc="5" dirty="0">
                <a:solidFill>
                  <a:srgbClr val="000000"/>
                </a:solidFill>
                <a:latin typeface="Arial"/>
                <a:ea typeface="Times New Roman"/>
              </a:rPr>
              <a:t>Перечисли действия, которые можно совершать с </a:t>
            </a:r>
            <a:r>
              <a:rPr lang="ru-RU" sz="2000" spc="5" dirty="0" smtClean="0">
                <a:solidFill>
                  <a:srgbClr val="000000"/>
                </a:solidFill>
                <a:latin typeface="Arial"/>
                <a:ea typeface="Times New Roman"/>
              </a:rPr>
              <a:t>ука</a:t>
            </a:r>
            <a:r>
              <a:rPr lang="ru-RU" sz="2000" spc="10" dirty="0" smtClean="0">
                <a:solidFill>
                  <a:srgbClr val="000000"/>
                </a:solidFill>
                <a:latin typeface="Arial"/>
                <a:ea typeface="Times New Roman"/>
              </a:rPr>
              <a:t>занным </a:t>
            </a:r>
            <a:r>
              <a:rPr lang="ru-RU" sz="2000" spc="10" dirty="0">
                <a:solidFill>
                  <a:srgbClr val="000000"/>
                </a:solidFill>
                <a:latin typeface="Arial"/>
                <a:ea typeface="Times New Roman"/>
              </a:rPr>
              <a:t>предметом.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2204864"/>
            <a:ext cx="5415646" cy="2304256"/>
          </a:xfrm>
        </p:spPr>
        <p:txBody>
          <a:bodyPr/>
          <a:lstStyle/>
          <a:p>
            <a:pPr marL="79375">
              <a:lnSpc>
                <a:spcPts val="1800"/>
              </a:lnSpc>
              <a:spcBef>
                <a:spcPts val="1490"/>
              </a:spcBef>
              <a:spcAft>
                <a:spcPts val="0"/>
              </a:spcAft>
              <a:tabLst>
                <a:tab pos="1795145" algn="l"/>
                <a:tab pos="3627120" algn="l"/>
              </a:tabLst>
            </a:pPr>
            <a:r>
              <a:rPr lang="ru-RU" sz="2400" b="1" spc="50" dirty="0" smtClean="0">
                <a:solidFill>
                  <a:schemeClr val="accent1">
                    <a:lumMod val="50000"/>
                  </a:schemeClr>
                </a:solidFill>
                <a:latin typeface="Ariston" pitchFamily="66" charset="0"/>
                <a:ea typeface="Times New Roman"/>
              </a:rPr>
              <a:t>Карандаш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ston" pitchFamily="66" charset="0"/>
                <a:ea typeface="Times New Roman"/>
              </a:rPr>
              <a:t>	</a:t>
            </a:r>
            <a:r>
              <a:rPr lang="ru-RU" sz="2400" b="1" spc="20" dirty="0" smtClean="0">
                <a:solidFill>
                  <a:schemeClr val="accent1">
                    <a:lumMod val="50000"/>
                  </a:schemeClr>
                </a:solidFill>
                <a:latin typeface="Ariston" pitchFamily="66" charset="0"/>
                <a:ea typeface="Times New Roman"/>
              </a:rPr>
              <a:t>Гвоздь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ston" pitchFamily="66" charset="0"/>
                <a:ea typeface="Times New Roman"/>
              </a:rPr>
              <a:t> </a:t>
            </a:r>
            <a:r>
              <a:rPr lang="ru-RU" sz="2400" b="1" spc="35" dirty="0" smtClean="0">
                <a:solidFill>
                  <a:schemeClr val="accent1">
                    <a:lumMod val="50000"/>
                  </a:schemeClr>
                </a:solidFill>
                <a:latin typeface="Ariston" pitchFamily="66" charset="0"/>
                <a:ea typeface="Times New Roman"/>
              </a:rPr>
              <a:t>Книга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ston" pitchFamily="66" charset="0"/>
                <a:ea typeface="Times New Roman"/>
              </a:rPr>
              <a:t>	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ston" pitchFamily="66" charset="0"/>
              <a:ea typeface="Times New Roman"/>
            </a:endParaRPr>
          </a:p>
          <a:p>
            <a:pPr marL="79375">
              <a:lnSpc>
                <a:spcPts val="1800"/>
              </a:lnSpc>
              <a:spcBef>
                <a:spcPts val="1490"/>
              </a:spcBef>
              <a:spcAft>
                <a:spcPts val="0"/>
              </a:spcAft>
              <a:tabLst>
                <a:tab pos="1795145" algn="l"/>
                <a:tab pos="3627120" algn="l"/>
              </a:tabLst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Ariston" pitchFamily="66" charset="0"/>
              <a:ea typeface="Times New Roman"/>
            </a:endParaRPr>
          </a:p>
          <a:p>
            <a:pPr marL="79375">
              <a:lnSpc>
                <a:spcPts val="1800"/>
              </a:lnSpc>
              <a:spcBef>
                <a:spcPts val="1490"/>
              </a:spcBef>
              <a:spcAft>
                <a:spcPts val="0"/>
              </a:spcAft>
              <a:tabLst>
                <a:tab pos="1795145" algn="l"/>
                <a:tab pos="3627120" algn="l"/>
              </a:tabLst>
            </a:pPr>
            <a:r>
              <a:rPr lang="ru-RU" sz="2400" b="1" spc="25" dirty="0" smtClean="0">
                <a:solidFill>
                  <a:schemeClr val="accent1">
                    <a:lumMod val="50000"/>
                  </a:schemeClr>
                </a:solidFill>
                <a:latin typeface="Ariston" pitchFamily="66" charset="0"/>
                <a:ea typeface="Times New Roman"/>
              </a:rPr>
              <a:t>Компьютер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ston" pitchFamily="66" charset="0"/>
                <a:ea typeface="Times New Roman"/>
              </a:rPr>
              <a:t>	</a:t>
            </a:r>
            <a:r>
              <a:rPr lang="ru-RU" sz="2400" b="1" spc="35" dirty="0" smtClean="0">
                <a:solidFill>
                  <a:schemeClr val="accent1">
                    <a:lumMod val="50000"/>
                  </a:schemeClr>
                </a:solidFill>
                <a:latin typeface="Ariston" pitchFamily="66" charset="0"/>
                <a:ea typeface="Times New Roman"/>
              </a:rPr>
              <a:t>Простыня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ston" pitchFamily="66" charset="0"/>
                <a:ea typeface="Times New Roman"/>
              </a:rPr>
              <a:t>	</a:t>
            </a:r>
            <a:r>
              <a:rPr lang="ru-RU" sz="2400" b="1" spc="75" dirty="0" smtClean="0">
                <a:solidFill>
                  <a:schemeClr val="accent1">
                    <a:lumMod val="50000"/>
                  </a:schemeClr>
                </a:solidFill>
                <a:latin typeface="Ariston" pitchFamily="66" charset="0"/>
                <a:ea typeface="Times New Roman"/>
              </a:rPr>
              <a:t>Линейка</a:t>
            </a:r>
          </a:p>
          <a:p>
            <a:pPr marL="79375">
              <a:lnSpc>
                <a:spcPts val="1800"/>
              </a:lnSpc>
              <a:spcBef>
                <a:spcPts val="1490"/>
              </a:spcBef>
              <a:spcAft>
                <a:spcPts val="0"/>
              </a:spcAft>
              <a:tabLst>
                <a:tab pos="1795145" algn="l"/>
                <a:tab pos="3627120" algn="l"/>
              </a:tabLst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Ariston" pitchFamily="66" charset="0"/>
              <a:ea typeface="Times New Roman"/>
            </a:endParaRPr>
          </a:p>
          <a:p>
            <a:pPr marL="79375" lvl="0">
              <a:lnSpc>
                <a:spcPts val="1800"/>
              </a:lnSpc>
              <a:spcBef>
                <a:spcPts val="1490"/>
              </a:spcBef>
              <a:spcAft>
                <a:spcPts val="0"/>
              </a:spcAft>
              <a:tabLst>
                <a:tab pos="1795145" algn="l"/>
                <a:tab pos="3627120" algn="l"/>
              </a:tabLst>
            </a:pPr>
            <a:r>
              <a:rPr lang="ru-RU" sz="2400" b="1" spc="25" dirty="0" smtClean="0">
                <a:solidFill>
                  <a:schemeClr val="accent1">
                    <a:lumMod val="50000"/>
                  </a:schemeClr>
                </a:solidFill>
                <a:latin typeface="Ariston" pitchFamily="66" charset="0"/>
                <a:ea typeface="Times New Roman"/>
              </a:rPr>
              <a:t>Лимон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ston" pitchFamily="66" charset="0"/>
                <a:ea typeface="Times New Roman"/>
              </a:rPr>
              <a:t>	</a:t>
            </a:r>
            <a:r>
              <a:rPr lang="ru-RU" sz="2400" b="1" spc="60" dirty="0" smtClean="0">
                <a:solidFill>
                  <a:schemeClr val="accent1">
                    <a:lumMod val="50000"/>
                  </a:schemeClr>
                </a:solidFill>
                <a:latin typeface="Ariston" pitchFamily="66" charset="0"/>
                <a:ea typeface="Times New Roman"/>
              </a:rPr>
              <a:t>Краска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ston" pitchFamily="66" charset="0"/>
                <a:ea typeface="Times New Roman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ston" pitchFamily="66" charset="0"/>
                <a:ea typeface="Times New Roman"/>
              </a:rPr>
              <a:t>  </a:t>
            </a:r>
            <a:r>
              <a:rPr lang="ru-RU" sz="2400" b="1" spc="15" dirty="0" smtClean="0">
                <a:solidFill>
                  <a:schemeClr val="accent1">
                    <a:lumMod val="50000"/>
                  </a:schemeClr>
                </a:solidFill>
                <a:latin typeface="Ariston" pitchFamily="66" charset="0"/>
                <a:ea typeface="Times New Roman"/>
              </a:rPr>
              <a:t>Клей   </a:t>
            </a:r>
            <a:r>
              <a:rPr lang="ru-RU" sz="2400" b="1" spc="35" dirty="0">
                <a:solidFill>
                  <a:schemeClr val="accent1">
                    <a:lumMod val="50000"/>
                  </a:schemeClr>
                </a:solidFill>
                <a:latin typeface="Ariston" pitchFamily="66" charset="0"/>
                <a:ea typeface="Times New Roman"/>
              </a:rPr>
              <a:t>Миксер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ston" pitchFamily="66" charset="0"/>
              <a:ea typeface="Times New Roman"/>
            </a:endParaRPr>
          </a:p>
          <a:p>
            <a:pPr marL="79375">
              <a:lnSpc>
                <a:spcPts val="1800"/>
              </a:lnSpc>
              <a:spcAft>
                <a:spcPts val="0"/>
              </a:spcAft>
              <a:tabLst>
                <a:tab pos="1795145" algn="l"/>
                <a:tab pos="362712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Ariston" pitchFamily="66" charset="0"/>
                <a:ea typeface="Times New Roman"/>
              </a:rPr>
              <a:t>		</a:t>
            </a:r>
            <a:r>
              <a:rPr lang="ru-RU" sz="2400" b="1" dirty="0">
                <a:latin typeface="Ariston" pitchFamily="66" charset="0"/>
                <a:ea typeface="Times New Roman"/>
              </a:rPr>
              <a:t> 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C8DB60-434D-4C4F-97D5-28E46A226A2F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132856"/>
            <a:ext cx="2422661" cy="169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4128908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>
              <a:spcAft>
                <a:spcPts val="0"/>
              </a:spcAft>
            </a:pPr>
            <a:r>
              <a:rPr lang="ru-RU" b="1" spc="35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ПРИМЕР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spc="85" dirty="0">
                <a:solidFill>
                  <a:srgbClr val="000000"/>
                </a:solidFill>
                <a:latin typeface="Times New Roman"/>
                <a:ea typeface="Times New Roman"/>
              </a:rPr>
              <a:t>Шоколад: его можно купить, подарить, посыпать </a:t>
            </a:r>
            <a:r>
              <a:rPr lang="ru-RU" spc="60" dirty="0">
                <a:solidFill>
                  <a:srgbClr val="000000"/>
                </a:solidFill>
                <a:latin typeface="Times New Roman"/>
                <a:ea typeface="Times New Roman"/>
              </a:rPr>
              <a:t>на мороженое, растопить и налить в формочку; им </a:t>
            </a:r>
            <a:r>
              <a:rPr lang="ru-RU" spc="40" dirty="0">
                <a:solidFill>
                  <a:srgbClr val="000000"/>
                </a:solidFill>
                <a:latin typeface="Times New Roman"/>
                <a:ea typeface="Times New Roman"/>
              </a:rPr>
              <a:t>можно угостить друга, украсить торт, испачкать ру­</a:t>
            </a:r>
            <a:r>
              <a:rPr lang="ru-RU" spc="45" dirty="0">
                <a:solidFill>
                  <a:srgbClr val="000000"/>
                </a:solidFill>
                <a:latin typeface="Times New Roman"/>
                <a:ea typeface="Times New Roman"/>
              </a:rPr>
              <a:t>башку и пр.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20271793">
            <a:off x="4007182" y="4993107"/>
            <a:ext cx="3875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10" dirty="0">
                <a:solidFill>
                  <a:srgbClr val="C00000"/>
                </a:solidFill>
                <a:latin typeface="Arial"/>
                <a:ea typeface="Times New Roman"/>
              </a:rPr>
              <a:t>Если назовёшь больше пяти слов, </a:t>
            </a:r>
            <a:r>
              <a:rPr lang="ru-RU" spc="-25" dirty="0">
                <a:solidFill>
                  <a:srgbClr val="C00000"/>
                </a:solidFill>
                <a:latin typeface="Arial"/>
                <a:ea typeface="Times New Roman"/>
              </a:rPr>
              <a:t>ты — победитель!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0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692696"/>
            <a:ext cx="6979742" cy="987592"/>
          </a:xfrm>
        </p:spPr>
        <p:txBody>
          <a:bodyPr/>
          <a:lstStyle/>
          <a:p>
            <a:pPr marL="692150">
              <a:spcAft>
                <a:spcPts val="0"/>
              </a:spcAft>
              <a:tabLst>
                <a:tab pos="5233670" algn="l"/>
              </a:tabLst>
            </a:pPr>
            <a:r>
              <a:rPr lang="ru-RU" b="1" spc="35" dirty="0">
                <a:solidFill>
                  <a:srgbClr val="000000"/>
                </a:solidFill>
                <a:latin typeface="Arial"/>
                <a:ea typeface="Times New Roman"/>
              </a:rPr>
              <a:t>КАЖДЫЙ ЗНАЕТ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6912768" cy="1368152"/>
          </a:xfrm>
        </p:spPr>
        <p:txBody>
          <a:bodyPr/>
          <a:lstStyle/>
          <a:p>
            <a:pPr marL="143510">
              <a:lnSpc>
                <a:spcPts val="1825"/>
              </a:lnSpc>
              <a:spcBef>
                <a:spcPts val="265"/>
              </a:spcBef>
              <a:spcAft>
                <a:spcPts val="0"/>
              </a:spcAft>
            </a:pPr>
            <a:r>
              <a:rPr lang="ru-RU" sz="2800" spc="30" dirty="0">
                <a:solidFill>
                  <a:srgbClr val="7030A0"/>
                </a:solidFill>
                <a:latin typeface="Arial"/>
                <a:ea typeface="Times New Roman"/>
              </a:rPr>
              <a:t>Пять раз повтори </a:t>
            </a:r>
            <a:r>
              <a:rPr lang="ru-RU" sz="2800" spc="30" dirty="0" smtClean="0">
                <a:solidFill>
                  <a:srgbClr val="7030A0"/>
                </a:solidFill>
                <a:latin typeface="Arial"/>
                <a:ea typeface="Times New Roman"/>
              </a:rPr>
              <a:t>начало</a:t>
            </a:r>
          </a:p>
          <a:p>
            <a:pPr marL="143510">
              <a:lnSpc>
                <a:spcPts val="1825"/>
              </a:lnSpc>
              <a:spcBef>
                <a:spcPts val="265"/>
              </a:spcBef>
              <a:spcAft>
                <a:spcPts val="0"/>
              </a:spcAft>
            </a:pPr>
            <a:r>
              <a:rPr lang="ru-RU" sz="2800" spc="30" dirty="0" smtClean="0">
                <a:solidFill>
                  <a:srgbClr val="7030A0"/>
                </a:solidFill>
                <a:latin typeface="Arial"/>
                <a:ea typeface="Times New Roman"/>
              </a:rPr>
              <a:t> </a:t>
            </a:r>
            <a:r>
              <a:rPr lang="ru-RU" sz="2800" spc="30" dirty="0">
                <a:solidFill>
                  <a:srgbClr val="7030A0"/>
                </a:solidFill>
                <a:latin typeface="Arial"/>
                <a:ea typeface="Times New Roman"/>
              </a:rPr>
              <a:t>предложения, и каждый </a:t>
            </a:r>
            <a:r>
              <a:rPr lang="ru-RU" sz="2800" spc="30" dirty="0" smtClean="0">
                <a:solidFill>
                  <a:srgbClr val="7030A0"/>
                </a:solidFill>
                <a:latin typeface="Arial"/>
                <a:ea typeface="Times New Roman"/>
              </a:rPr>
              <a:t>раз</a:t>
            </a:r>
          </a:p>
          <a:p>
            <a:pPr marL="143510">
              <a:lnSpc>
                <a:spcPts val="1825"/>
              </a:lnSpc>
              <a:spcBef>
                <a:spcPts val="265"/>
              </a:spcBef>
              <a:spcAft>
                <a:spcPts val="0"/>
              </a:spcAft>
            </a:pPr>
            <a:r>
              <a:rPr lang="ru-RU" sz="2800" spc="30" dirty="0" smtClean="0">
                <a:solidFill>
                  <a:srgbClr val="7030A0"/>
                </a:solidFill>
                <a:latin typeface="Arial"/>
                <a:ea typeface="Times New Roman"/>
              </a:rPr>
              <a:t> </a:t>
            </a:r>
            <a:r>
              <a:rPr lang="ru-RU" sz="2800" spc="-15" dirty="0">
                <a:solidFill>
                  <a:srgbClr val="7030A0"/>
                </a:solidFill>
                <a:latin typeface="Arial"/>
                <a:ea typeface="Times New Roman"/>
              </a:rPr>
              <a:t>добавляй новое слово.</a:t>
            </a:r>
            <a:endParaRPr lang="ru-RU" sz="28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C8DB60-434D-4C4F-97D5-28E46A226A2F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29.01.2018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708920"/>
            <a:ext cx="6696744" cy="286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0335">
              <a:lnSpc>
                <a:spcPts val="1800"/>
              </a:lnSpc>
              <a:spcBef>
                <a:spcPts val="2255"/>
              </a:spcBef>
              <a:spcAft>
                <a:spcPts val="0"/>
              </a:spcAft>
              <a:tabLst>
                <a:tab pos="5129530" algn="l"/>
              </a:tabLst>
            </a:pPr>
            <a:r>
              <a:rPr lang="ru-RU" spc="5" dirty="0">
                <a:solidFill>
                  <a:srgbClr val="000000"/>
                </a:solidFill>
                <a:latin typeface="Times New Roman"/>
                <a:ea typeface="Times New Roman"/>
              </a:rPr>
              <a:t>Каждый знает, что жёлтым бывает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ru-RU" sz="1050" dirty="0">
              <a:latin typeface="Times New Roman"/>
              <a:ea typeface="Times New Roman"/>
            </a:endParaRPr>
          </a:p>
          <a:p>
            <a:pPr marL="140335">
              <a:lnSpc>
                <a:spcPts val="1800"/>
              </a:lnSpc>
              <a:spcAft>
                <a:spcPts val="0"/>
              </a:spcAft>
              <a:tabLst>
                <a:tab pos="5129530" algn="l"/>
              </a:tabLst>
            </a:pPr>
            <a:r>
              <a:rPr lang="ru-RU" spc="-10" dirty="0">
                <a:solidFill>
                  <a:srgbClr val="000000"/>
                </a:solidFill>
                <a:latin typeface="Times New Roman"/>
                <a:ea typeface="Times New Roman"/>
              </a:rPr>
              <a:t>Каждый знает, что сильным бывает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ru-RU" sz="1050" dirty="0">
              <a:latin typeface="Times New Roman"/>
              <a:ea typeface="Times New Roman"/>
            </a:endParaRPr>
          </a:p>
          <a:p>
            <a:pPr marL="140335">
              <a:lnSpc>
                <a:spcPts val="1800"/>
              </a:lnSpc>
              <a:spcAft>
                <a:spcPts val="0"/>
              </a:spcAft>
              <a:tabLst>
                <a:tab pos="5129530" algn="l"/>
              </a:tabLst>
            </a:pPr>
            <a:r>
              <a:rPr lang="ru-RU" spc="-5" dirty="0">
                <a:solidFill>
                  <a:srgbClr val="000000"/>
                </a:solidFill>
                <a:latin typeface="Times New Roman"/>
                <a:ea typeface="Times New Roman"/>
              </a:rPr>
              <a:t>Каждый знает, что старым бывает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ru-RU" sz="1050" dirty="0">
              <a:latin typeface="Times New Roman"/>
              <a:ea typeface="Times New Roman"/>
            </a:endParaRPr>
          </a:p>
          <a:p>
            <a:pPr marL="143510">
              <a:lnSpc>
                <a:spcPts val="1800"/>
              </a:lnSpc>
              <a:spcAft>
                <a:spcPts val="0"/>
              </a:spcAft>
              <a:tabLst>
                <a:tab pos="5126990" algn="l"/>
              </a:tabLst>
            </a:pPr>
            <a:r>
              <a:rPr lang="ru-RU" spc="5" dirty="0">
                <a:solidFill>
                  <a:srgbClr val="000000"/>
                </a:solidFill>
                <a:latin typeface="Times New Roman"/>
                <a:ea typeface="Times New Roman"/>
              </a:rPr>
              <a:t>Каждый знает, что жарким бывает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ru-RU" sz="1050" dirty="0">
              <a:latin typeface="Times New Roman"/>
              <a:ea typeface="Times New Roman"/>
            </a:endParaRPr>
          </a:p>
          <a:p>
            <a:pPr marL="140335">
              <a:lnSpc>
                <a:spcPts val="1800"/>
              </a:lnSpc>
              <a:spcAft>
                <a:spcPts val="0"/>
              </a:spcAft>
              <a:tabLst>
                <a:tab pos="5126990" algn="l"/>
              </a:tabLst>
            </a:pPr>
            <a:r>
              <a:rPr lang="ru-RU" spc="-15" dirty="0">
                <a:solidFill>
                  <a:srgbClr val="000000"/>
                </a:solidFill>
                <a:latin typeface="Times New Roman"/>
                <a:ea typeface="Times New Roman"/>
              </a:rPr>
              <a:t>Каждый знает, что белым бывает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ru-RU" sz="1050" dirty="0">
              <a:latin typeface="Times New Roman"/>
              <a:ea typeface="Times New Roman"/>
            </a:endParaRPr>
          </a:p>
          <a:p>
            <a:pPr marL="137160">
              <a:lnSpc>
                <a:spcPts val="1800"/>
              </a:lnSpc>
              <a:spcAft>
                <a:spcPts val="0"/>
              </a:spcAft>
              <a:tabLst>
                <a:tab pos="5129530" algn="l"/>
              </a:tabLst>
            </a:pPr>
            <a:r>
              <a:rPr lang="ru-RU" spc="-5" dirty="0">
                <a:solidFill>
                  <a:srgbClr val="000000"/>
                </a:solidFill>
                <a:latin typeface="Times New Roman"/>
                <a:ea typeface="Times New Roman"/>
              </a:rPr>
              <a:t>Каждый знает, что хрупким бывает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ru-RU" sz="1050" dirty="0">
              <a:latin typeface="Times New Roman"/>
              <a:ea typeface="Times New Roman"/>
            </a:endParaRPr>
          </a:p>
          <a:p>
            <a:pPr marL="140335">
              <a:lnSpc>
                <a:spcPts val="1800"/>
              </a:lnSpc>
              <a:spcAft>
                <a:spcPts val="0"/>
              </a:spcAft>
              <a:tabLst>
                <a:tab pos="5126990" algn="l"/>
              </a:tabLst>
            </a:pPr>
            <a:r>
              <a:rPr lang="ru-RU" spc="-5" dirty="0">
                <a:solidFill>
                  <a:srgbClr val="000000"/>
                </a:solidFill>
                <a:latin typeface="Times New Roman"/>
                <a:ea typeface="Times New Roman"/>
              </a:rPr>
              <a:t>Каждый знает, что умным бывает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ru-RU" sz="1050" dirty="0">
              <a:latin typeface="Times New Roman"/>
              <a:ea typeface="Times New Roman"/>
            </a:endParaRPr>
          </a:p>
          <a:p>
            <a:pPr marL="140335">
              <a:lnSpc>
                <a:spcPts val="1800"/>
              </a:lnSpc>
              <a:spcAft>
                <a:spcPts val="0"/>
              </a:spcAft>
              <a:tabLst>
                <a:tab pos="512953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Каждый знает, что лёгким бывает	</a:t>
            </a:r>
            <a:endParaRPr lang="ru-RU" sz="1050" dirty="0">
              <a:latin typeface="Times New Roman"/>
              <a:ea typeface="Times New Roman"/>
            </a:endParaRPr>
          </a:p>
          <a:p>
            <a:pPr marL="140335">
              <a:lnSpc>
                <a:spcPts val="1800"/>
              </a:lnSpc>
              <a:spcAft>
                <a:spcPts val="0"/>
              </a:spcAft>
              <a:tabLst>
                <a:tab pos="5126990" algn="l"/>
              </a:tabLst>
            </a:pPr>
            <a:r>
              <a:rPr lang="ru-RU" spc="-15" dirty="0">
                <a:solidFill>
                  <a:srgbClr val="000000"/>
                </a:solidFill>
                <a:latin typeface="Times New Roman"/>
                <a:ea typeface="Times New Roman"/>
              </a:rPr>
              <a:t>Каждый знает, что новым бывает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ru-RU" sz="1050" dirty="0">
              <a:latin typeface="Times New Roman"/>
              <a:ea typeface="Times New Roman"/>
            </a:endParaRPr>
          </a:p>
          <a:p>
            <a:pPr marL="140335">
              <a:lnSpc>
                <a:spcPts val="1800"/>
              </a:lnSpc>
              <a:spcAft>
                <a:spcPts val="0"/>
              </a:spcAft>
              <a:tabLst>
                <a:tab pos="512699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Каждый знает, что нужным бывает	</a:t>
            </a:r>
            <a:endParaRPr lang="ru-RU" sz="1050" dirty="0">
              <a:latin typeface="Times New Roman"/>
              <a:ea typeface="Times New Roman"/>
            </a:endParaRPr>
          </a:p>
          <a:p>
            <a:pPr marL="140335">
              <a:lnSpc>
                <a:spcPts val="1800"/>
              </a:lnSpc>
              <a:spcAft>
                <a:spcPts val="0"/>
              </a:spcAft>
              <a:tabLst>
                <a:tab pos="512699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Каждый знает, что сладким бывает	</a:t>
            </a:r>
            <a:endParaRPr lang="ru-RU" sz="1050" dirty="0">
              <a:latin typeface="Times New Roman"/>
              <a:ea typeface="Times New Roman"/>
            </a:endParaRPr>
          </a:p>
          <a:p>
            <a:pPr marL="140335">
              <a:lnSpc>
                <a:spcPts val="1800"/>
              </a:lnSpc>
              <a:spcAft>
                <a:spcPts val="0"/>
              </a:spcAft>
              <a:tabLst>
                <a:tab pos="5123815" algn="l"/>
              </a:tabLst>
            </a:pPr>
            <a:r>
              <a:rPr lang="ru-RU" spc="-5" dirty="0">
                <a:solidFill>
                  <a:srgbClr val="000000"/>
                </a:solidFill>
                <a:latin typeface="Times New Roman"/>
                <a:ea typeface="Times New Roman"/>
              </a:rPr>
              <a:t>Каждый знает, что острым бывает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ru-RU" sz="1050" dirty="0">
              <a:latin typeface="Times New Roman"/>
              <a:ea typeface="Times New Roman"/>
            </a:endParaRPr>
          </a:p>
          <a:p>
            <a:pPr>
              <a:lnSpc>
                <a:spcPts val="5"/>
              </a:lnSpc>
              <a:spcAft>
                <a:spcPts val="1175"/>
              </a:spcAft>
            </a:pPr>
            <a:r>
              <a:rPr lang="ru-RU" sz="200" dirty="0">
                <a:latin typeface="Arial"/>
                <a:ea typeface="Times New Roman"/>
              </a:rPr>
              <a:t> </a:t>
            </a:r>
            <a:endParaRPr lang="ru-RU" sz="105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153714"/>
              </p:ext>
            </p:extLst>
          </p:nvPr>
        </p:nvGraphicFramePr>
        <p:xfrm>
          <a:off x="5652120" y="3933056"/>
          <a:ext cx="2592288" cy="2232248"/>
        </p:xfrm>
        <a:graphic>
          <a:graphicData uri="http://schemas.openxmlformats.org/drawingml/2006/table">
            <a:tbl>
              <a:tblPr/>
              <a:tblGrid>
                <a:gridCol w="2592288"/>
              </a:tblGrid>
              <a:tr h="2232248">
                <a:tc>
                  <a:txBody>
                    <a:bodyPr/>
                    <a:lstStyle/>
                    <a:p>
                      <a:pPr marL="152400">
                        <a:spcAft>
                          <a:spcPts val="0"/>
                        </a:spcAft>
                      </a:pPr>
                      <a:r>
                        <a:rPr lang="ru-RU" sz="1000" b="1" spc="-45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ПРИМЕР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52400" marR="10668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Каждый знает, что красным бывает </a:t>
                      </a:r>
                      <a:r>
                        <a:rPr lang="ru-RU" sz="1200" b="1" spc="-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мак; </a:t>
                      </a:r>
                      <a:r>
                        <a:rPr lang="ru-RU" sz="1200" spc="-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каждый зна­</a:t>
                      </a:r>
                      <a:r>
                        <a:rPr lang="ru-RU" sz="1200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ет, что красным бывает </a:t>
                      </a:r>
                      <a:r>
                        <a:rPr lang="ru-RU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помидор; </a:t>
                      </a:r>
                      <a:r>
                        <a:rPr lang="ru-RU" sz="1200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каждый знает, что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красным бывает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ковёр;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каждый знает, что красным </a:t>
                      </a:r>
                      <a:r>
                        <a:rPr lang="ru-RU" sz="1200" spc="-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бывает </a:t>
                      </a:r>
                      <a:r>
                        <a:rPr lang="ru-RU" sz="1200" b="1" spc="-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шарф; </a:t>
                      </a:r>
                      <a:r>
                        <a:rPr lang="ru-RU" sz="1200" spc="-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каждый знает, что красным бывает </a:t>
                      </a:r>
                      <a:r>
                        <a:rPr lang="ru-RU" sz="1200" b="1" spc="-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ка­</a:t>
                      </a:r>
                      <a:r>
                        <a:rPr lang="ru-RU" sz="12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рандаш и пр.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60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326</Words>
  <Application>Microsoft Office PowerPoint</Application>
  <PresentationFormat>Экран (4:3)</PresentationFormat>
  <Paragraphs>116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Ariston</vt:lpstr>
      <vt:lpstr>Calibri</vt:lpstr>
      <vt:lpstr>Times New Roman</vt:lpstr>
      <vt:lpstr>Verdana</vt:lpstr>
      <vt:lpstr>Путешествие</vt:lpstr>
      <vt:lpstr>1_Путешествие</vt:lpstr>
      <vt:lpstr>«РАЗ   СЛОВЕЧКО,   ДВА  СЛОВЕЧКО»</vt:lpstr>
      <vt:lpstr>Презентация PowerPoint</vt:lpstr>
      <vt:lpstr>Презентация PowerPoint</vt:lpstr>
      <vt:lpstr>Игра  « НАЗОВИ ЛАСКОВО»  </vt:lpstr>
      <vt:lpstr>ИГРА «ВОЛШЕБНЫЕ  ОЧКИ»</vt:lpstr>
      <vt:lpstr>Презентация PowerPoint</vt:lpstr>
      <vt:lpstr>ШАГАЙКА-НАЗЫВАЙКА</vt:lpstr>
      <vt:lpstr>     ПЯТЬ       ДЕЙСТВИЙ  Перечисли действия, которые можно совершать с указанным предметом. </vt:lpstr>
      <vt:lpstr>КАЖДЫЙ ЗНАЕТ </vt:lpstr>
      <vt:lpstr>БУКВЫ                ЗВУКИ    </vt:lpstr>
      <vt:lpstr>КАКОЙ ГЛАСНЫЙ ЗВУК СЛЫШИТСЯ В НАЧАЛЕ СЛОВА?</vt:lpstr>
      <vt:lpstr>Какой последний звук в слове съел Дракоша?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28</cp:revision>
  <dcterms:created xsi:type="dcterms:W3CDTF">2016-04-14T11:17:11Z</dcterms:created>
  <dcterms:modified xsi:type="dcterms:W3CDTF">2018-01-29T19:13:27Z</dcterms:modified>
</cp:coreProperties>
</file>