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61" r:id="rId6"/>
    <p:sldId id="259"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C9CD5A8-1A0C-495A-84B9-917F22401EAD}" type="datetimeFigureOut">
              <a:rPr lang="ru-RU" smtClean="0"/>
              <a:t>15.03.2018</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7F52839-6C06-492B-9FB4-60CF4128E780}"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9CD5A8-1A0C-495A-84B9-917F22401EAD}" type="datetimeFigureOut">
              <a:rPr lang="ru-RU" smtClean="0"/>
              <a:t>15.03.2018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7F52839-6C06-492B-9FB4-60CF4128E78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9CD5A8-1A0C-495A-84B9-917F22401EAD}" type="datetimeFigureOut">
              <a:rPr lang="ru-RU" smtClean="0"/>
              <a:t>15.03.2018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7F52839-6C06-492B-9FB4-60CF4128E78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C9CD5A8-1A0C-495A-84B9-917F22401EAD}" type="datetimeFigureOut">
              <a:rPr lang="ru-RU" smtClean="0"/>
              <a:t>15.03.2018</a:t>
            </a:fld>
            <a:endParaRPr lang="ru-RU" dirty="0"/>
          </a:p>
        </p:txBody>
      </p:sp>
      <p:sp>
        <p:nvSpPr>
          <p:cNvPr id="9" name="Номер слайда 8"/>
          <p:cNvSpPr>
            <a:spLocks noGrp="1"/>
          </p:cNvSpPr>
          <p:nvPr>
            <p:ph type="sldNum" sz="quarter" idx="15"/>
          </p:nvPr>
        </p:nvSpPr>
        <p:spPr/>
        <p:txBody>
          <a:bodyPr rtlCol="0"/>
          <a:lstStyle/>
          <a:p>
            <a:fld id="{47F52839-6C06-492B-9FB4-60CF4128E780}" type="slidenum">
              <a:rPr lang="ru-RU" smtClean="0"/>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C9CD5A8-1A0C-495A-84B9-917F22401EAD}" type="datetimeFigureOut">
              <a:rPr lang="ru-RU" smtClean="0"/>
              <a:t>15.03.2018</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47F52839-6C06-492B-9FB4-60CF4128E78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C9CD5A8-1A0C-495A-84B9-917F22401EAD}" type="datetimeFigureOut">
              <a:rPr lang="ru-RU" smtClean="0"/>
              <a:t>15.03.2018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7F52839-6C06-492B-9FB4-60CF4128E780}" type="slidenum">
              <a:rPr lang="ru-RU" smtClean="0"/>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C9CD5A8-1A0C-495A-84B9-917F22401EAD}" type="datetimeFigureOut">
              <a:rPr lang="ru-RU" smtClean="0"/>
              <a:t>15.03.2018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7F52839-6C06-492B-9FB4-60CF4128E780}" type="slidenum">
              <a:rPr lang="ru-RU" smtClean="0"/>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C9CD5A8-1A0C-495A-84B9-917F22401EAD}" type="datetimeFigureOut">
              <a:rPr lang="ru-RU" smtClean="0"/>
              <a:t>15.03.2018</a:t>
            </a:fld>
            <a:endParaRPr lang="ru-RU" dirty="0"/>
          </a:p>
        </p:txBody>
      </p:sp>
      <p:sp>
        <p:nvSpPr>
          <p:cNvPr id="7" name="Номер слайда 6"/>
          <p:cNvSpPr>
            <a:spLocks noGrp="1"/>
          </p:cNvSpPr>
          <p:nvPr>
            <p:ph type="sldNum" sz="quarter" idx="11"/>
          </p:nvPr>
        </p:nvSpPr>
        <p:spPr/>
        <p:txBody>
          <a:bodyPr rtlCol="0"/>
          <a:lstStyle/>
          <a:p>
            <a:fld id="{47F52839-6C06-492B-9FB4-60CF4128E780}" type="slidenum">
              <a:rPr lang="ru-RU" smtClean="0"/>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9CD5A8-1A0C-495A-84B9-917F22401EAD}" type="datetimeFigureOut">
              <a:rPr lang="ru-RU" smtClean="0"/>
              <a:t>15.03.2018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7F52839-6C06-492B-9FB4-60CF4128E78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C9CD5A8-1A0C-495A-84B9-917F22401EAD}" type="datetimeFigureOut">
              <a:rPr lang="ru-RU" smtClean="0"/>
              <a:t>15.03.2018</a:t>
            </a:fld>
            <a:endParaRPr lang="ru-RU" dirty="0"/>
          </a:p>
        </p:txBody>
      </p:sp>
      <p:sp>
        <p:nvSpPr>
          <p:cNvPr id="22" name="Номер слайда 21"/>
          <p:cNvSpPr>
            <a:spLocks noGrp="1"/>
          </p:cNvSpPr>
          <p:nvPr>
            <p:ph type="sldNum" sz="quarter" idx="15"/>
          </p:nvPr>
        </p:nvSpPr>
        <p:spPr/>
        <p:txBody>
          <a:bodyPr rtlCol="0"/>
          <a:lstStyle/>
          <a:p>
            <a:fld id="{47F52839-6C06-492B-9FB4-60CF4128E780}" type="slidenum">
              <a:rPr lang="ru-RU" smtClean="0"/>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C9CD5A8-1A0C-495A-84B9-917F22401EAD}" type="datetimeFigureOut">
              <a:rPr lang="ru-RU" smtClean="0"/>
              <a:t>15.03.2018</a:t>
            </a:fld>
            <a:endParaRPr lang="ru-RU" dirty="0"/>
          </a:p>
        </p:txBody>
      </p:sp>
      <p:sp>
        <p:nvSpPr>
          <p:cNvPr id="18" name="Номер слайда 17"/>
          <p:cNvSpPr>
            <a:spLocks noGrp="1"/>
          </p:cNvSpPr>
          <p:nvPr>
            <p:ph type="sldNum" sz="quarter" idx="11"/>
          </p:nvPr>
        </p:nvSpPr>
        <p:spPr/>
        <p:txBody>
          <a:bodyPr rtlCol="0"/>
          <a:lstStyle/>
          <a:p>
            <a:fld id="{47F52839-6C06-492B-9FB4-60CF4128E780}" type="slidenum">
              <a:rPr lang="ru-RU" smtClean="0"/>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9CD5A8-1A0C-495A-84B9-917F22401EAD}" type="datetimeFigureOut">
              <a:rPr lang="ru-RU" smtClean="0"/>
              <a:t>15.03.2018</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7F52839-6C06-492B-9FB4-60CF4128E78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1988840"/>
            <a:ext cx="6462464" cy="1894362"/>
          </a:xfrm>
        </p:spPr>
        <p:txBody>
          <a:bodyPr>
            <a:normAutofit fontScale="90000"/>
          </a:bodyPr>
          <a:lstStyle/>
          <a:p>
            <a:pPr algn="ctr"/>
            <a:r>
              <a:rPr lang="ru-RU" dirty="0" smtClean="0">
                <a:solidFill>
                  <a:schemeClr val="accent1">
                    <a:lumMod val="75000"/>
                  </a:schemeClr>
                </a:solidFill>
              </a:rPr>
              <a:t>Кабинет педагога-психолога</a:t>
            </a:r>
            <a:br>
              <a:rPr lang="ru-RU" dirty="0" smtClean="0">
                <a:solidFill>
                  <a:schemeClr val="accent1">
                    <a:lumMod val="75000"/>
                  </a:schemeClr>
                </a:solidFill>
              </a:rPr>
            </a:br>
            <a:r>
              <a:rPr lang="ru-RU" dirty="0" smtClean="0">
                <a:solidFill>
                  <a:schemeClr val="accent1">
                    <a:lumMod val="75000"/>
                  </a:schemeClr>
                </a:solidFill>
              </a:rPr>
              <a:t/>
            </a:r>
            <a:br>
              <a:rPr lang="ru-RU" dirty="0" smtClean="0">
                <a:solidFill>
                  <a:schemeClr val="accent1">
                    <a:lumMod val="75000"/>
                  </a:schemeClr>
                </a:solidFill>
              </a:rPr>
            </a:br>
            <a:r>
              <a:rPr lang="ru-RU" dirty="0" smtClean="0">
                <a:solidFill>
                  <a:schemeClr val="accent1">
                    <a:lumMod val="75000"/>
                  </a:schemeClr>
                </a:solidFill>
              </a:rPr>
              <a:t>Кочетковой Ольги Александровны</a:t>
            </a:r>
            <a:endParaRPr lang="ru-RU" dirty="0">
              <a:solidFill>
                <a:schemeClr val="accent1">
                  <a:lumMod val="75000"/>
                </a:schemeClr>
              </a:solidFill>
            </a:endParaRPr>
          </a:p>
        </p:txBody>
      </p:sp>
    </p:spTree>
    <p:extLst>
      <p:ext uri="{BB962C8B-B14F-4D97-AF65-F5344CB8AC3E}">
        <p14:creationId xmlns:p14="http://schemas.microsoft.com/office/powerpoint/2010/main" val="75817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C2\Desktop\фото\кабинет\SAM_42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1" t="18182" r="8181"/>
          <a:stretch/>
        </p:blipFill>
        <p:spPr bwMode="auto">
          <a:xfrm>
            <a:off x="97775" y="3642431"/>
            <a:ext cx="4471927" cy="30235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7" name="Picture 3" descr="C:\Users\Admin-PC2\Desktop\фото\кабинет\SAM_419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57" t="15959" r="12908" b="1818"/>
          <a:stretch/>
        </p:blipFill>
        <p:spPr bwMode="auto">
          <a:xfrm>
            <a:off x="4582844" y="3466299"/>
            <a:ext cx="4178888" cy="337585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2143" y="260648"/>
            <a:ext cx="8352928" cy="3262432"/>
          </a:xfrm>
          <a:prstGeom prst="rect">
            <a:avLst/>
          </a:prstGeom>
          <a:noFill/>
        </p:spPr>
        <p:txBody>
          <a:bodyPr wrap="square" rtlCol="0">
            <a:spAutoFit/>
          </a:bodyPr>
          <a:lstStyle/>
          <a:p>
            <a:pPr algn="ctr"/>
            <a:r>
              <a:rPr lang="ru-RU" sz="2400" b="1" i="1" dirty="0">
                <a:solidFill>
                  <a:schemeClr val="accent1">
                    <a:lumMod val="75000"/>
                  </a:schemeClr>
                </a:solidFill>
              </a:rPr>
              <a:t>Зона ожидания </a:t>
            </a:r>
            <a:r>
              <a:rPr lang="ru-RU" sz="2400" b="1" i="1" dirty="0" smtClean="0">
                <a:solidFill>
                  <a:schemeClr val="accent1">
                    <a:lumMod val="75000"/>
                  </a:schemeClr>
                </a:solidFill>
              </a:rPr>
              <a:t>приема</a:t>
            </a:r>
          </a:p>
          <a:p>
            <a:pPr algn="ctr"/>
            <a:r>
              <a:rPr lang="ru-RU" sz="2000" b="1" i="1" dirty="0">
                <a:solidFill>
                  <a:schemeClr val="accent1">
                    <a:lumMod val="75000"/>
                  </a:schemeClr>
                </a:solidFill>
              </a:rPr>
              <a:t> </a:t>
            </a:r>
            <a:endParaRPr lang="ru-RU" sz="2000" b="1" i="1" dirty="0" smtClean="0">
              <a:solidFill>
                <a:schemeClr val="accent1">
                  <a:lumMod val="75000"/>
                </a:schemeClr>
              </a:solidFill>
            </a:endParaRPr>
          </a:p>
          <a:p>
            <a:r>
              <a:rPr lang="ru-RU" b="1" dirty="0" smtClean="0">
                <a:solidFill>
                  <a:schemeClr val="accent1">
                    <a:lumMod val="75000"/>
                  </a:schemeClr>
                </a:solidFill>
              </a:rPr>
              <a:t>Эта </a:t>
            </a:r>
            <a:r>
              <a:rPr lang="ru-RU" b="1" dirty="0">
                <a:solidFill>
                  <a:schemeClr val="accent1">
                    <a:lumMod val="75000"/>
                  </a:schemeClr>
                </a:solidFill>
              </a:rPr>
              <a:t>зона выполняет функцию своеобразной приемной, где обращающиеся к психологу взрослые, как с детьми, так и без них могут удобно разместиться и подождать. Здесь </a:t>
            </a:r>
            <a:r>
              <a:rPr lang="ru-RU" b="1" dirty="0" smtClean="0">
                <a:solidFill>
                  <a:schemeClr val="accent1">
                    <a:lumMod val="75000"/>
                  </a:schemeClr>
                </a:solidFill>
              </a:rPr>
              <a:t>находится </a:t>
            </a:r>
            <a:r>
              <a:rPr lang="ru-RU" b="1" dirty="0">
                <a:solidFill>
                  <a:schemeClr val="accent1">
                    <a:lumMod val="75000"/>
                  </a:schemeClr>
                </a:solidFill>
              </a:rPr>
              <a:t>информационный стенд «Педагог-психолог рекомендует», библиотечка специальной психолого-педагогической литературы для родителей, подборка популярных тестов для самодиагностики, красочные детские журналы, настольные игры и другие материалы, позволяющие с пользой провести время ожидания. </a:t>
            </a:r>
          </a:p>
        </p:txBody>
      </p:sp>
    </p:spTree>
    <p:extLst>
      <p:ext uri="{BB962C8B-B14F-4D97-AF65-F5344CB8AC3E}">
        <p14:creationId xmlns:p14="http://schemas.microsoft.com/office/powerpoint/2010/main" val="201101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PC2\Desktop\фото\кабинет\SAM_41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19" r="5555" b="7677"/>
          <a:stretch/>
        </p:blipFill>
        <p:spPr bwMode="auto">
          <a:xfrm>
            <a:off x="3877178" y="332656"/>
            <a:ext cx="4857750" cy="48213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6391" y="131516"/>
            <a:ext cx="3600400" cy="6740307"/>
          </a:xfrm>
          <a:prstGeom prst="rect">
            <a:avLst/>
          </a:prstGeom>
        </p:spPr>
        <p:txBody>
          <a:bodyPr wrap="square">
            <a:spAutoFit/>
          </a:bodyPr>
          <a:lstStyle/>
          <a:p>
            <a:r>
              <a:rPr lang="ru-RU" sz="1600" b="1" dirty="0">
                <a:solidFill>
                  <a:schemeClr val="accent1">
                    <a:lumMod val="75000"/>
                  </a:schemeClr>
                </a:solidFill>
              </a:rPr>
              <a:t>При входе в кабинет ребят встречают гномики с различным настроением. Детям предлагается подарить колокольчик тому гномику, чьё настроение соответствует его настроению. Если ребёнок затрудняется определить своё настроение, ему предлагается посмотреть в зеркало и сравнить своё выражение лица с выражением лиц гномиков. Таким образом, это пособие помогает выявить эмоциональное состояние  ребёнка в настоящее время и, исходя из этого, предложить ему выбрать ту деятельность, которой он хотел бы сейчас заняться. На яблочках представлены конкретные пособия, отражающие выбранный вид деятельности. Т.О., воспитанники имеют возможность проявить инициативу и  самостоятельность. </a:t>
            </a:r>
          </a:p>
        </p:txBody>
      </p:sp>
    </p:spTree>
    <p:extLst>
      <p:ext uri="{BB962C8B-B14F-4D97-AF65-F5344CB8AC3E}">
        <p14:creationId xmlns:p14="http://schemas.microsoft.com/office/powerpoint/2010/main" val="2748211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435" y="980728"/>
            <a:ext cx="8352928" cy="2308324"/>
          </a:xfrm>
          <a:prstGeom prst="rect">
            <a:avLst/>
          </a:prstGeom>
        </p:spPr>
        <p:txBody>
          <a:bodyPr wrap="square">
            <a:spAutoFit/>
          </a:bodyPr>
          <a:lstStyle/>
          <a:p>
            <a:pPr algn="ctr"/>
            <a:r>
              <a:rPr lang="ru-RU" dirty="0"/>
              <a:t> </a:t>
            </a:r>
            <a:r>
              <a:rPr lang="ru-RU" sz="2400" b="1" i="1" dirty="0" smtClean="0">
                <a:solidFill>
                  <a:schemeClr val="accent1">
                    <a:lumMod val="75000"/>
                  </a:schemeClr>
                </a:solidFill>
              </a:rPr>
              <a:t>Зона </a:t>
            </a:r>
            <a:r>
              <a:rPr lang="ru-RU" sz="2400" b="1" i="1" dirty="0">
                <a:solidFill>
                  <a:schemeClr val="accent1">
                    <a:lumMod val="75000"/>
                  </a:schemeClr>
                </a:solidFill>
              </a:rPr>
              <a:t>игровой </a:t>
            </a:r>
            <a:r>
              <a:rPr lang="ru-RU" sz="2400" b="1" i="1" dirty="0" smtClean="0">
                <a:solidFill>
                  <a:schemeClr val="accent1">
                    <a:lumMod val="75000"/>
                  </a:schemeClr>
                </a:solidFill>
              </a:rPr>
              <a:t>терапии</a:t>
            </a:r>
            <a:endParaRPr lang="ru-RU" sz="2400" b="1" dirty="0" smtClean="0">
              <a:solidFill>
                <a:schemeClr val="accent1">
                  <a:lumMod val="75000"/>
                </a:schemeClr>
              </a:solidFill>
            </a:endParaRPr>
          </a:p>
          <a:p>
            <a:pPr algn="ctr"/>
            <a:endParaRPr lang="ru-RU" sz="2000" b="1" dirty="0" smtClean="0">
              <a:solidFill>
                <a:schemeClr val="accent1">
                  <a:lumMod val="75000"/>
                </a:schemeClr>
              </a:solidFill>
            </a:endParaRPr>
          </a:p>
          <a:p>
            <a:pPr algn="ctr"/>
            <a:r>
              <a:rPr lang="ru-RU" sz="2000" b="1" dirty="0">
                <a:solidFill>
                  <a:schemeClr val="accent1">
                    <a:lumMod val="75000"/>
                  </a:schemeClr>
                </a:solidFill>
              </a:rPr>
              <a:t>Войдя в кабинет, дети сразу попадают в игровую зону, которая занимает центральное место и сразу привлекает внимание дошкольников. Здесь созданы условия для снятия психоэмоционального напряжения детей. </a:t>
            </a:r>
          </a:p>
          <a:p>
            <a:pPr algn="ctr"/>
            <a:endParaRPr lang="ru-RU" sz="2000" b="1" dirty="0" smtClean="0">
              <a:solidFill>
                <a:schemeClr val="accent1">
                  <a:lumMod val="75000"/>
                </a:schemeClr>
              </a:solidFill>
            </a:endParaRPr>
          </a:p>
        </p:txBody>
      </p:sp>
      <p:pic>
        <p:nvPicPr>
          <p:cNvPr id="3" name="Picture 4" descr="C:\Users\Admin-PC2\Desktop\фото\кабинет\SAM_418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69"/>
          <a:stretch/>
        </p:blipFill>
        <p:spPr bwMode="auto">
          <a:xfrm>
            <a:off x="107504" y="3789040"/>
            <a:ext cx="4187554" cy="29249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2" descr="C:\Users\Admin-PC2\Desktop\фото\кабинет\SAM_41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3" t="10303"/>
          <a:stretch/>
        </p:blipFill>
        <p:spPr bwMode="auto">
          <a:xfrm>
            <a:off x="4401417" y="3717031"/>
            <a:ext cx="4353680" cy="299695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82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PC2\Desktop\фото\кабинет\SAM_41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97" t="3434" r="2121"/>
          <a:stretch/>
        </p:blipFill>
        <p:spPr bwMode="auto">
          <a:xfrm>
            <a:off x="3059832" y="404664"/>
            <a:ext cx="5496073" cy="509132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6546" y="8531"/>
            <a:ext cx="2689270" cy="5909310"/>
          </a:xfrm>
          <a:prstGeom prst="rect">
            <a:avLst/>
          </a:prstGeom>
        </p:spPr>
        <p:txBody>
          <a:bodyPr wrap="square">
            <a:spAutoFit/>
          </a:bodyPr>
          <a:lstStyle/>
          <a:p>
            <a:pPr algn="ctr"/>
            <a:endParaRPr lang="ru-RU" dirty="0" smtClean="0"/>
          </a:p>
          <a:p>
            <a:pPr algn="ctr"/>
            <a:r>
              <a:rPr lang="ru-RU" b="1" dirty="0" smtClean="0">
                <a:solidFill>
                  <a:schemeClr val="accent1">
                    <a:lumMod val="75000"/>
                  </a:schemeClr>
                </a:solidFill>
              </a:rPr>
              <a:t>Для </a:t>
            </a:r>
            <a:r>
              <a:rPr lang="ru-RU" b="1" dirty="0">
                <a:solidFill>
                  <a:schemeClr val="accent1">
                    <a:lumMod val="75000"/>
                  </a:schemeClr>
                </a:solidFill>
              </a:rPr>
              <a:t>детей агрессивных предусмотрен специальный уголок, где размещаются </a:t>
            </a:r>
            <a:r>
              <a:rPr lang="ru-RU" b="1" dirty="0" smtClean="0">
                <a:solidFill>
                  <a:schemeClr val="accent1">
                    <a:lumMod val="75000"/>
                  </a:schemeClr>
                </a:solidFill>
              </a:rPr>
              <a:t>подушка, мяч  и  груша для битья,  </a:t>
            </a:r>
            <a:r>
              <a:rPr lang="ru-RU" b="1" dirty="0">
                <a:solidFill>
                  <a:schemeClr val="accent1">
                    <a:lumMod val="75000"/>
                  </a:schemeClr>
                </a:solidFill>
              </a:rPr>
              <a:t>Здесь можно сильно стучать ногами, бить по </a:t>
            </a:r>
            <a:r>
              <a:rPr lang="ru-RU" b="1" dirty="0" smtClean="0">
                <a:solidFill>
                  <a:schemeClr val="accent1">
                    <a:lumMod val="75000"/>
                  </a:schemeClr>
                </a:solidFill>
              </a:rPr>
              <a:t>груше, </a:t>
            </a:r>
            <a:r>
              <a:rPr lang="ru-RU" b="1" dirty="0">
                <a:solidFill>
                  <a:schemeClr val="accent1">
                    <a:lumMod val="75000"/>
                  </a:schemeClr>
                </a:solidFill>
              </a:rPr>
              <a:t>подушкам, </a:t>
            </a:r>
            <a:r>
              <a:rPr lang="ru-RU" b="1" dirty="0" smtClean="0">
                <a:solidFill>
                  <a:schemeClr val="accent1">
                    <a:lumMod val="75000"/>
                  </a:schemeClr>
                </a:solidFill>
              </a:rPr>
              <a:t>мячам, рвать бумагу, кидать мячики по мишени </a:t>
            </a:r>
            <a:r>
              <a:rPr lang="ru-RU" b="1" dirty="0">
                <a:solidFill>
                  <a:schemeClr val="accent1">
                    <a:lumMod val="75000"/>
                  </a:schemeClr>
                </a:solidFill>
              </a:rPr>
              <a:t>и отреагировать таким образом скопившееся негативное напряжение.</a:t>
            </a:r>
          </a:p>
        </p:txBody>
      </p:sp>
    </p:spTree>
    <p:extLst>
      <p:ext uri="{BB962C8B-B14F-4D97-AF65-F5344CB8AC3E}">
        <p14:creationId xmlns:p14="http://schemas.microsoft.com/office/powerpoint/2010/main" val="165779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PC2\Desktop\фото\кабинет\SAM_27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96745"/>
            <a:ext cx="4567767" cy="304815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3" y="188640"/>
            <a:ext cx="8132057" cy="1384995"/>
          </a:xfrm>
          <a:prstGeom prst="rect">
            <a:avLst/>
          </a:prstGeom>
        </p:spPr>
        <p:txBody>
          <a:bodyPr wrap="square">
            <a:spAutoFit/>
          </a:bodyPr>
          <a:lstStyle/>
          <a:p>
            <a:pPr algn="ctr"/>
            <a:r>
              <a:rPr lang="ru-RU" sz="2400" b="1" i="1" dirty="0">
                <a:solidFill>
                  <a:schemeClr val="accent1">
                    <a:lumMod val="75000"/>
                  </a:schemeClr>
                </a:solidFill>
              </a:rPr>
              <a:t>Зона коррекционно-развивающей </a:t>
            </a:r>
            <a:r>
              <a:rPr lang="ru-RU" sz="2400" b="1" i="1" dirty="0" smtClean="0">
                <a:solidFill>
                  <a:schemeClr val="accent1">
                    <a:lumMod val="75000"/>
                  </a:schemeClr>
                </a:solidFill>
              </a:rPr>
              <a:t>работы</a:t>
            </a:r>
            <a:r>
              <a:rPr lang="ru-RU" sz="2400" b="1" dirty="0">
                <a:solidFill>
                  <a:schemeClr val="accent1">
                    <a:lumMod val="75000"/>
                  </a:schemeClr>
                </a:solidFill>
              </a:rPr>
              <a:t> </a:t>
            </a:r>
            <a:endParaRPr lang="ru-RU" sz="2400" b="1" dirty="0" smtClean="0">
              <a:solidFill>
                <a:schemeClr val="accent1">
                  <a:lumMod val="75000"/>
                </a:schemeClr>
              </a:solidFill>
            </a:endParaRPr>
          </a:p>
          <a:p>
            <a:pPr algn="ctr"/>
            <a:endParaRPr lang="ru-RU" sz="2400" b="1" dirty="0" smtClean="0">
              <a:solidFill>
                <a:schemeClr val="accent1">
                  <a:lumMod val="75000"/>
                </a:schemeClr>
              </a:solidFill>
            </a:endParaRPr>
          </a:p>
          <a:p>
            <a:pPr algn="ctr"/>
            <a:r>
              <a:rPr lang="ru-RU" b="1" dirty="0" smtClean="0">
                <a:solidFill>
                  <a:schemeClr val="accent1">
                    <a:lumMod val="75000"/>
                  </a:schemeClr>
                </a:solidFill>
              </a:rPr>
              <a:t>В этой части кабинета проходят </a:t>
            </a:r>
          </a:p>
          <a:p>
            <a:pPr algn="ctr"/>
            <a:r>
              <a:rPr lang="ru-RU" b="1" dirty="0" smtClean="0">
                <a:solidFill>
                  <a:schemeClr val="accent1">
                    <a:lumMod val="75000"/>
                  </a:schemeClr>
                </a:solidFill>
              </a:rPr>
              <a:t>коррекционно-развивающие занятия с детьми. </a:t>
            </a:r>
            <a:endParaRPr lang="ru-RU" b="1" dirty="0">
              <a:solidFill>
                <a:schemeClr val="accent1">
                  <a:lumMod val="75000"/>
                </a:schemeClr>
              </a:solidFill>
            </a:endParaRPr>
          </a:p>
        </p:txBody>
      </p:sp>
      <p:pic>
        <p:nvPicPr>
          <p:cNvPr id="5" name="Picture 2" descr="C:\Users\Admin-PC2\Desktop\фото\кабинет\SAM_42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31" t="11290" r="14243" b="5916"/>
          <a:stretch/>
        </p:blipFill>
        <p:spPr bwMode="auto">
          <a:xfrm>
            <a:off x="4675271" y="2724181"/>
            <a:ext cx="4139205" cy="39344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54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277" y="332656"/>
            <a:ext cx="8488916" cy="2154436"/>
          </a:xfrm>
          <a:prstGeom prst="rect">
            <a:avLst/>
          </a:prstGeom>
        </p:spPr>
        <p:txBody>
          <a:bodyPr wrap="square">
            <a:spAutoFit/>
          </a:bodyPr>
          <a:lstStyle/>
          <a:p>
            <a:pPr algn="ctr"/>
            <a:r>
              <a:rPr lang="ru-RU" sz="2400" b="1" i="1" dirty="0" smtClean="0">
                <a:solidFill>
                  <a:schemeClr val="accent1">
                    <a:lumMod val="75000"/>
                  </a:schemeClr>
                </a:solidFill>
              </a:rPr>
              <a:t>Организационно-методическая зон</a:t>
            </a:r>
            <a:r>
              <a:rPr lang="ru-RU" sz="2000" b="1" i="1" dirty="0">
                <a:solidFill>
                  <a:schemeClr val="accent1">
                    <a:lumMod val="75000"/>
                  </a:schemeClr>
                </a:solidFill>
              </a:rPr>
              <a:t> </a:t>
            </a:r>
            <a:endParaRPr lang="ru-RU" sz="2000" b="1" i="1" dirty="0" smtClean="0">
              <a:solidFill>
                <a:schemeClr val="accent1">
                  <a:lumMod val="75000"/>
                </a:schemeClr>
              </a:solidFill>
            </a:endParaRPr>
          </a:p>
          <a:p>
            <a:pPr algn="ctr"/>
            <a:endParaRPr lang="ru-RU" sz="2000" b="1" i="1" dirty="0" smtClean="0">
              <a:solidFill>
                <a:schemeClr val="accent1">
                  <a:lumMod val="75000"/>
                </a:schemeClr>
              </a:solidFill>
            </a:endParaRPr>
          </a:p>
          <a:p>
            <a:r>
              <a:rPr lang="ru-RU" b="1" dirty="0" smtClean="0">
                <a:solidFill>
                  <a:schemeClr val="accent1">
                    <a:lumMod val="75000"/>
                  </a:schemeClr>
                </a:solidFill>
              </a:rPr>
              <a:t>В </a:t>
            </a:r>
            <a:r>
              <a:rPr lang="ru-RU" b="1" dirty="0">
                <a:solidFill>
                  <a:schemeClr val="accent1">
                    <a:lumMod val="75000"/>
                  </a:schemeClr>
                </a:solidFill>
              </a:rPr>
              <a:t>кабинете предусмотрена личная зона психолога, необходимая ему для подготовки к работе (занятиям, консультациям и пр.), обработки данных, хранения материалов обследования, рабочей документации, методической литературы, пособий и пр.</a:t>
            </a:r>
          </a:p>
          <a:p>
            <a:endParaRPr lang="ru-RU" b="1" dirty="0">
              <a:solidFill>
                <a:schemeClr val="accent1">
                  <a:lumMod val="75000"/>
                </a:schemeClr>
              </a:solidFill>
            </a:endParaRPr>
          </a:p>
        </p:txBody>
      </p:sp>
      <p:pic>
        <p:nvPicPr>
          <p:cNvPr id="4" name="Picture 2" descr="C:\Users\Admin-PC2\Desktop\фото\кабинет\SAM_27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21" t="20855" r="5113" b="5859"/>
          <a:stretch/>
        </p:blipFill>
        <p:spPr bwMode="auto">
          <a:xfrm>
            <a:off x="1371658" y="2276872"/>
            <a:ext cx="6120680" cy="432613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17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TotalTime>
  <Words>155</Words>
  <Application>Microsoft Office PowerPoint</Application>
  <PresentationFormat>Экран (4:3)</PresentationFormat>
  <Paragraphs>17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Эркер</vt:lpstr>
      <vt:lpstr>Кабинет педагога-психолога  Кочетковой Ольги Александровны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Admin-PC2</dc:creator>
  <cp:lastModifiedBy>Admin-PC2</cp:lastModifiedBy>
  <cp:revision>9</cp:revision>
  <dcterms:created xsi:type="dcterms:W3CDTF">2018-03-15T17:14:34Z</dcterms:created>
  <dcterms:modified xsi:type="dcterms:W3CDTF">2018-03-15T18:47:05Z</dcterms:modified>
</cp:coreProperties>
</file>