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1" r:id="rId17"/>
    <p:sldId id="273" r:id="rId18"/>
    <p:sldId id="275" r:id="rId19"/>
    <p:sldId id="276" r:id="rId20"/>
    <p:sldId id="277" r:id="rId21"/>
    <p:sldId id="278" r:id="rId22"/>
    <p:sldId id="27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57249-781B-48AF-A034-4609AE97C22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78CBF279-7A2E-464C-A65F-C26819AB21CB}">
      <dgm:prSet/>
      <dgm:spPr/>
      <dgm:t>
        <a:bodyPr/>
        <a:lstStyle/>
        <a:p>
          <a:pPr algn="ctr" rtl="0"/>
          <a:r>
            <a:rPr lang="ru-RU" b="1" baseline="0" dirty="0" smtClean="0"/>
            <a:t>Спасибо за внимание!</a:t>
          </a:r>
          <a:endParaRPr lang="ru-RU" dirty="0"/>
        </a:p>
      </dgm:t>
    </dgm:pt>
    <dgm:pt modelId="{FD9F4DCA-0383-4EDD-963B-051D88B041C8}" type="parTrans" cxnId="{CFDDC78A-A098-42D3-81E2-2E135FE78813}">
      <dgm:prSet/>
      <dgm:spPr/>
      <dgm:t>
        <a:bodyPr/>
        <a:lstStyle/>
        <a:p>
          <a:endParaRPr lang="ru-RU"/>
        </a:p>
      </dgm:t>
    </dgm:pt>
    <dgm:pt modelId="{EB2546E5-701B-4520-864A-EC8B955692FC}" type="sibTrans" cxnId="{CFDDC78A-A098-42D3-81E2-2E135FE78813}">
      <dgm:prSet/>
      <dgm:spPr/>
      <dgm:t>
        <a:bodyPr/>
        <a:lstStyle/>
        <a:p>
          <a:endParaRPr lang="ru-RU"/>
        </a:p>
      </dgm:t>
    </dgm:pt>
    <dgm:pt modelId="{43C56139-1A3C-4111-8484-E5AA426BA255}" type="pres">
      <dgm:prSet presAssocID="{6D657249-781B-48AF-A034-4609AE97C22B}" presName="linear" presStyleCnt="0">
        <dgm:presLayoutVars>
          <dgm:animLvl val="lvl"/>
          <dgm:resizeHandles val="exact"/>
        </dgm:presLayoutVars>
      </dgm:prSet>
      <dgm:spPr/>
      <dgm:t>
        <a:bodyPr/>
        <a:lstStyle/>
        <a:p>
          <a:endParaRPr lang="ru-RU"/>
        </a:p>
      </dgm:t>
    </dgm:pt>
    <dgm:pt modelId="{F969CA71-6A0F-4C57-B8D7-27268C98639D}" type="pres">
      <dgm:prSet presAssocID="{78CBF279-7A2E-464C-A65F-C26819AB21CB}" presName="parentText" presStyleLbl="node1" presStyleIdx="0" presStyleCnt="1">
        <dgm:presLayoutVars>
          <dgm:chMax val="0"/>
          <dgm:bulletEnabled val="1"/>
        </dgm:presLayoutVars>
      </dgm:prSet>
      <dgm:spPr/>
      <dgm:t>
        <a:bodyPr/>
        <a:lstStyle/>
        <a:p>
          <a:endParaRPr lang="ru-RU"/>
        </a:p>
      </dgm:t>
    </dgm:pt>
  </dgm:ptLst>
  <dgm:cxnLst>
    <dgm:cxn modelId="{CFDDC78A-A098-42D3-81E2-2E135FE78813}" srcId="{6D657249-781B-48AF-A034-4609AE97C22B}" destId="{78CBF279-7A2E-464C-A65F-C26819AB21CB}" srcOrd="0" destOrd="0" parTransId="{FD9F4DCA-0383-4EDD-963B-051D88B041C8}" sibTransId="{EB2546E5-701B-4520-864A-EC8B955692FC}"/>
    <dgm:cxn modelId="{711B4BF9-D8A3-43E4-A512-3C0D8B3D08CA}" type="presOf" srcId="{6D657249-781B-48AF-A034-4609AE97C22B}" destId="{43C56139-1A3C-4111-8484-E5AA426BA255}" srcOrd="0" destOrd="0" presId="urn:microsoft.com/office/officeart/2005/8/layout/vList2"/>
    <dgm:cxn modelId="{419ECACB-9AD1-43E1-8FAD-3F381ABF7BBC}" type="presOf" srcId="{78CBF279-7A2E-464C-A65F-C26819AB21CB}" destId="{F969CA71-6A0F-4C57-B8D7-27268C98639D}" srcOrd="0" destOrd="0" presId="urn:microsoft.com/office/officeart/2005/8/layout/vList2"/>
    <dgm:cxn modelId="{519639C4-4904-400D-B03F-C228BE819387}" type="presParOf" srcId="{43C56139-1A3C-4111-8484-E5AA426BA255}" destId="{F969CA71-6A0F-4C57-B8D7-27268C98639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9CA71-6A0F-4C57-B8D7-27268C98639D}">
      <dsp:nvSpPr>
        <dsp:cNvPr id="0" name=""/>
        <dsp:cNvSpPr/>
      </dsp:nvSpPr>
      <dsp:spPr>
        <a:xfrm>
          <a:off x="0" y="1724490"/>
          <a:ext cx="7467600" cy="2585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ru-RU" sz="6500" b="1" kern="1200" baseline="0" dirty="0" smtClean="0"/>
            <a:t>Спасибо за внимание!</a:t>
          </a:r>
          <a:endParaRPr lang="ru-RU" sz="6500" kern="1200" dirty="0"/>
        </a:p>
      </dsp:txBody>
      <dsp:txXfrm>
        <a:off x="126223" y="1850713"/>
        <a:ext cx="7215154" cy="23332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pPr/>
              <a:t>03.02.2018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03.02.2018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03.02.2018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pPr/>
              <a:t>03.02.2018</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pPr/>
              <a:t>03.02.2018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03.02.2018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03.02.2018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pPr/>
              <a:t>03.02.2018</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03.02.2018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pPr/>
              <a:t>03.02.2018</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pPr/>
              <a:t>03.02.2018</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pPr/>
              <a:t>03.02.2018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476672"/>
            <a:ext cx="6172200" cy="2160240"/>
          </a:xfrm>
        </p:spPr>
        <p:txBody>
          <a:bodyPr>
            <a:normAutofit/>
          </a:bodyPr>
          <a:lstStyle/>
          <a:p>
            <a:pPr algn="ctr"/>
            <a:r>
              <a:rPr lang="ru-RU" dirty="0">
                <a:solidFill>
                  <a:schemeClr val="tx1"/>
                </a:solidFill>
                <a:latin typeface="Times New Roman" pitchFamily="18" charset="0"/>
                <a:cs typeface="Times New Roman" pitchFamily="18" charset="0"/>
              </a:rPr>
              <a:t>И</a:t>
            </a:r>
            <a:r>
              <a:rPr lang="ru-RU" dirty="0" smtClean="0">
                <a:solidFill>
                  <a:schemeClr val="tx1"/>
                </a:solidFill>
                <a:latin typeface="Times New Roman" pitchFamily="18" charset="0"/>
                <a:cs typeface="Times New Roman" pitchFamily="18" charset="0"/>
              </a:rPr>
              <a:t>спользование фольклора в логопедической работе с детьми дошкольного возраста в условиях реализации ФГОС.</a:t>
            </a:r>
            <a:endParaRPr lang="ru-RU"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139952" y="3789040"/>
            <a:ext cx="4318248" cy="2585882"/>
          </a:xfrm>
        </p:spPr>
        <p:txBody>
          <a:bodyPr>
            <a:noAutofit/>
          </a:bodyPr>
          <a:lstStyle/>
          <a:p>
            <a:pPr algn="ctr"/>
            <a:r>
              <a:rPr lang="ru-RU" sz="2400" dirty="0" smtClean="0">
                <a:solidFill>
                  <a:schemeClr val="tx1"/>
                </a:solidFill>
                <a:latin typeface="Times New Roman" pitchFamily="18" charset="0"/>
                <a:cs typeface="Times New Roman" pitchFamily="18" charset="0"/>
              </a:rPr>
              <a:t>МБДОУ Детский сад № 16 «Мозаика»  г. Салехард</a:t>
            </a:r>
          </a:p>
          <a:p>
            <a:pPr algn="ctr"/>
            <a:r>
              <a:rPr lang="ru-RU" sz="2400" dirty="0" smtClean="0">
                <a:solidFill>
                  <a:schemeClr val="tx1"/>
                </a:solidFill>
                <a:latin typeface="Times New Roman" pitchFamily="18" charset="0"/>
                <a:cs typeface="Times New Roman" pitchFamily="18" charset="0"/>
              </a:rPr>
              <a:t>Учитель – логопед: Журавлёва Людмила Михайловна.</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43020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746650"/>
          </a:xfrm>
        </p:spPr>
        <p:txBody>
          <a:bodyPr>
            <a:normAutofit fontScale="90000"/>
          </a:bodyPr>
          <a:lstStyle/>
          <a:p>
            <a:pPr algn="just">
              <a:lnSpc>
                <a:spcPct val="115000"/>
              </a:lnSpc>
              <a:spcAft>
                <a:spcPts val="1000"/>
              </a:spcAft>
            </a:pPr>
            <a:r>
              <a:rPr lang="ru-RU" sz="2400" i="1" dirty="0" smtClean="0">
                <a:solidFill>
                  <a:schemeClr val="tx1"/>
                </a:solidFill>
                <a:latin typeface="Times New Roman" pitchFamily="18" charset="0"/>
                <a:ea typeface="Times New Roman"/>
                <a:cs typeface="Times New Roman" pitchFamily="18" charset="0"/>
              </a:rPr>
              <a:t/>
            </a:r>
            <a:br>
              <a:rPr lang="ru-RU" sz="2400" i="1" dirty="0" smtClean="0">
                <a:solidFill>
                  <a:schemeClr val="tx1"/>
                </a:solidFill>
                <a:latin typeface="Times New Roman" pitchFamily="18" charset="0"/>
                <a:ea typeface="Times New Roman"/>
                <a:cs typeface="Times New Roman" pitchFamily="18" charset="0"/>
              </a:rPr>
            </a:br>
            <a:r>
              <a:rPr lang="ru-RU" sz="2400" i="1" dirty="0" smtClean="0">
                <a:solidFill>
                  <a:schemeClr val="tx1"/>
                </a:solidFill>
                <a:latin typeface="Times New Roman" pitchFamily="18" charset="0"/>
                <a:ea typeface="Times New Roman"/>
                <a:cs typeface="Times New Roman" pitchFamily="18" charset="0"/>
              </a:rPr>
              <a:t>4</a:t>
            </a:r>
            <a:r>
              <a:rPr lang="ru-RU" sz="2400" i="1" dirty="0">
                <a:solidFill>
                  <a:schemeClr val="tx1"/>
                </a:solidFill>
                <a:latin typeface="Times New Roman" pitchFamily="18" charset="0"/>
                <a:ea typeface="Times New Roman"/>
                <a:cs typeface="Times New Roman" pitchFamily="18" charset="0"/>
              </a:rPr>
              <a:t>. Повторение правильной артикуляции, характеристика звука «Р» по опорной схеме.</a:t>
            </a:r>
            <a:r>
              <a:rPr lang="ru-RU" sz="2400" dirty="0">
                <a:solidFill>
                  <a:schemeClr val="tx1"/>
                </a:solidFill>
                <a:latin typeface="Times New Roman" pitchFamily="18" charset="0"/>
                <a:ea typeface="Times New Roman"/>
                <a:cs typeface="Times New Roman" pitchFamily="18" charset="0"/>
              </a:rPr>
              <a:t/>
            </a:r>
            <a:br>
              <a:rPr lang="ru-RU" sz="2400" dirty="0">
                <a:solidFill>
                  <a:schemeClr val="tx1"/>
                </a:solidFill>
                <a:latin typeface="Times New Roman" pitchFamily="18" charset="0"/>
                <a:ea typeface="Times New Roman"/>
                <a:cs typeface="Times New Roman" pitchFamily="18" charset="0"/>
              </a:rPr>
            </a:br>
            <a:r>
              <a:rPr lang="ru-RU" sz="2400" dirty="0">
                <a:solidFill>
                  <a:schemeClr val="tx1"/>
                </a:solidFill>
                <a:latin typeface="Times New Roman" pitchFamily="18" charset="0"/>
                <a:ea typeface="Times New Roman"/>
                <a:cs typeface="Times New Roman" pitchFamily="18" charset="0"/>
              </a:rPr>
              <a:t>     Что делают губы, язык при произнесении звука «Р»? (губы округлены, широкий язык поднимается за верхние зубы и там вибрирует). Гласный или согласный звук? (согласный, так как мешает «петь» язык). Звонкий или глухой звук? (звонкий, так как в горле работает «голосовой моторчик»). Звук твёрдый или мягкий? (твёрдый). Каким цветом его обозначаем? (синим).  Какую букву пишем? (Р) Обобщение ответа: звук «Р» согласный, звонкий, твёрдый, обозначаем синим цветом, буквой  Р.</a:t>
            </a:r>
            <a:r>
              <a:rPr lang="ru-RU" sz="2400" dirty="0">
                <a:latin typeface="Calibri"/>
                <a:ea typeface="Times New Roman"/>
                <a:cs typeface="Times New Roman"/>
              </a:rPr>
              <a:t/>
            </a:r>
            <a:br>
              <a:rPr lang="ru-RU" sz="2400" dirty="0">
                <a:latin typeface="Calibri"/>
                <a:ea typeface="Times New Roman"/>
                <a:cs typeface="Times New Roman"/>
              </a:rPr>
            </a:br>
            <a:endParaRPr lang="ru-RU" dirty="0"/>
          </a:p>
        </p:txBody>
      </p:sp>
    </p:spTree>
    <p:extLst>
      <p:ext uri="{BB962C8B-B14F-4D97-AF65-F5344CB8AC3E}">
        <p14:creationId xmlns:p14="http://schemas.microsoft.com/office/powerpoint/2010/main" xmlns="" val="2093291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962674"/>
          </a:xfrm>
        </p:spPr>
        <p:txBody>
          <a:bodyPr>
            <a:normAutofit/>
          </a:bodyPr>
          <a:lstStyle/>
          <a:p>
            <a:pPr algn="just">
              <a:lnSpc>
                <a:spcPct val="115000"/>
              </a:lnSpc>
              <a:spcAft>
                <a:spcPts val="1000"/>
              </a:spcAft>
            </a:pPr>
            <a:r>
              <a:rPr lang="ru-RU" sz="2200" dirty="0">
                <a:solidFill>
                  <a:schemeClr val="tx1"/>
                </a:solidFill>
                <a:latin typeface="Times New Roman" pitchFamily="18" charset="0"/>
                <a:ea typeface="Times New Roman"/>
                <a:cs typeface="Times New Roman" pitchFamily="18" charset="0"/>
              </a:rPr>
              <a:t>5. </a:t>
            </a:r>
            <a:r>
              <a:rPr lang="ru-RU" sz="2200" i="1" dirty="0">
                <a:solidFill>
                  <a:schemeClr val="tx1"/>
                </a:solidFill>
                <a:latin typeface="Times New Roman" pitchFamily="18" charset="0"/>
                <a:ea typeface="Times New Roman"/>
                <a:cs typeface="Times New Roman" pitchFamily="18" charset="0"/>
              </a:rPr>
              <a:t>Работа с текстом «Коровушка».</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u="sng" dirty="0">
                <a:solidFill>
                  <a:schemeClr val="tx1"/>
                </a:solidFill>
                <a:latin typeface="Times New Roman" pitchFamily="18" charset="0"/>
                <a:ea typeface="Times New Roman"/>
                <a:cs typeface="Times New Roman" pitchFamily="18" charset="0"/>
              </a:rPr>
              <a:t>1</a:t>
            </a:r>
            <a:r>
              <a:rPr lang="ru-RU" sz="2200" b="1" dirty="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Вводная беседа по теме текста.</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Сегодня мы познакомимся с текстом, который написали давно русские люди или как говорят, по - другому «русский народ». На Руси люди очень ценили корову. Как ты думаешь, почему? ( Она «давала» молоко, из которого получали разные продукты питания: масло, сыр, творог и т.д. Получали мясо. Коровьи шкуры обрабатывали и шили из них одежду, сумки и т.д.). К каким животным можно отнести корову? ( к домашним, так как за ней ухаживает люди). Раньше корову держали в крестьянских избах, от них шло тепло, и люди так согревались.</a:t>
            </a:r>
            <a:r>
              <a:rPr lang="ru-RU" sz="2400" dirty="0">
                <a:latin typeface="Calibri"/>
                <a:ea typeface="Times New Roman"/>
                <a:cs typeface="Times New Roman"/>
              </a:rPr>
              <a:t/>
            </a:r>
            <a:br>
              <a:rPr lang="ru-RU" sz="2400" dirty="0">
                <a:latin typeface="Calibri"/>
                <a:ea typeface="Times New Roman"/>
                <a:cs typeface="Times New Roman"/>
              </a:rPr>
            </a:br>
            <a:endParaRPr lang="ru-RU" dirty="0"/>
          </a:p>
        </p:txBody>
      </p:sp>
    </p:spTree>
    <p:extLst>
      <p:ext uri="{BB962C8B-B14F-4D97-AF65-F5344CB8AC3E}">
        <p14:creationId xmlns:p14="http://schemas.microsoft.com/office/powerpoint/2010/main" xmlns="" val="167414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7467600" cy="5962674"/>
          </a:xfrm>
        </p:spPr>
        <p:txBody>
          <a:bodyPr>
            <a:normAutofit fontScale="90000"/>
          </a:bodyPr>
          <a:lstStyle/>
          <a:p>
            <a:pPr>
              <a:lnSpc>
                <a:spcPct val="115000"/>
              </a:lnSpc>
              <a:spcAft>
                <a:spcPts val="1000"/>
              </a:spcAft>
            </a:pPr>
            <a:r>
              <a:rPr lang="ru-RU" sz="2200" b="1" u="sng" dirty="0">
                <a:solidFill>
                  <a:schemeClr val="tx1"/>
                </a:solidFill>
                <a:latin typeface="Times New Roman" pitchFamily="18" charset="0"/>
                <a:ea typeface="Times New Roman"/>
                <a:cs typeface="Times New Roman" pitchFamily="18" charset="0"/>
              </a:rPr>
              <a:t>2</a:t>
            </a:r>
            <a:r>
              <a:rPr lang="ru-RU" sz="2200" b="1" dirty="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Выразительное чтение текста логопедом: </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«Уж как я ль мою коровушку люблю!</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Уж как я ль - то ей крапивушки нарву.</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Кушай вволюшку, коровушка моя!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Ешь ты досыта, бурёнушка моя!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Уж как я ль мою коровушку люблю!</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Сытна пойла я коровушке налью,</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Чтоб сыта была коровушка моя,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Чтобы сливочек бурёнушка дала!».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Какие слова со звуком «Р» запомнились из текста? (определение в них места звука).</a:t>
            </a:r>
            <a:r>
              <a:rPr lang="ru-RU" sz="2400" dirty="0">
                <a:latin typeface="Calibri"/>
                <a:ea typeface="Times New Roman"/>
                <a:cs typeface="Times New Roman"/>
              </a:rPr>
              <a:t/>
            </a:r>
            <a:br>
              <a:rPr lang="ru-RU" sz="2400" dirty="0">
                <a:latin typeface="Calibri"/>
                <a:ea typeface="Times New Roman"/>
                <a:cs typeface="Times New Roman"/>
              </a:rPr>
            </a:br>
            <a:r>
              <a:rPr lang="ru-RU" sz="2200" b="1" u="sng" dirty="0">
                <a:solidFill>
                  <a:schemeClr val="tx1"/>
                </a:solidFill>
                <a:latin typeface="Times New Roman" pitchFamily="18" charset="0"/>
                <a:ea typeface="Times New Roman"/>
                <a:cs typeface="Times New Roman" pitchFamily="18" charset="0"/>
              </a:rPr>
              <a:t>3</a:t>
            </a:r>
            <a:r>
              <a:rPr lang="ru-RU" sz="2200" b="1" dirty="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Беседа по содержанию текста.</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Как ласково называли корову? (коровушка, бурёнушка).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Чем кормили корову? (крапивой, пойлом).</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Что даст корова людям? (сливки).</a:t>
            </a:r>
            <a:br>
              <a:rPr lang="ru-RU" sz="2200" dirty="0">
                <a:solidFill>
                  <a:schemeClr val="tx1"/>
                </a:solidFill>
                <a:latin typeface="Times New Roman" pitchFamily="18" charset="0"/>
                <a:ea typeface="Times New Roman"/>
                <a:cs typeface="Times New Roman" pitchFamily="18" charset="0"/>
              </a:rPr>
            </a:br>
            <a:endParaRPr lang="ru-RU"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952282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34682"/>
          </a:xfrm>
        </p:spPr>
        <p:txBody>
          <a:bodyPr>
            <a:normAutofit fontScale="90000"/>
          </a:bodyPr>
          <a:lstStyle/>
          <a:p>
            <a:pPr>
              <a:lnSpc>
                <a:spcPct val="115000"/>
              </a:lnSpc>
              <a:spcAft>
                <a:spcPts val="1000"/>
              </a:spcAft>
            </a:pPr>
            <a:r>
              <a:rPr lang="ru-RU" sz="2200" b="1" u="sng" dirty="0" smtClean="0">
                <a:solidFill>
                  <a:schemeClr val="tx1"/>
                </a:solidFill>
                <a:latin typeface="Times New Roman" pitchFamily="18" charset="0"/>
                <a:ea typeface="Times New Roman"/>
                <a:cs typeface="Times New Roman" pitchFamily="18" charset="0"/>
              </a:rPr>
              <a:t/>
            </a:r>
            <a:br>
              <a:rPr lang="ru-RU" sz="2200" b="1" u="sng" dirty="0" smtClean="0">
                <a:solidFill>
                  <a:schemeClr val="tx1"/>
                </a:solidFill>
                <a:latin typeface="Times New Roman" pitchFamily="18" charset="0"/>
                <a:ea typeface="Times New Roman"/>
                <a:cs typeface="Times New Roman" pitchFamily="18" charset="0"/>
              </a:rPr>
            </a:br>
            <a:r>
              <a:rPr lang="ru-RU" sz="2200" b="1" u="sng" dirty="0" smtClean="0">
                <a:solidFill>
                  <a:schemeClr val="tx1"/>
                </a:solidFill>
                <a:latin typeface="Times New Roman" pitchFamily="18" charset="0"/>
                <a:ea typeface="Times New Roman"/>
                <a:cs typeface="Times New Roman" pitchFamily="18" charset="0"/>
              </a:rPr>
              <a:t>4</a:t>
            </a:r>
            <a:r>
              <a:rPr lang="ru-RU" sz="2200" b="1" dirty="0" smtClean="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Повторное воспроизведение текста логопедом.</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u="sng" dirty="0">
                <a:solidFill>
                  <a:schemeClr val="tx1"/>
                </a:solidFill>
                <a:latin typeface="Times New Roman" pitchFamily="18" charset="0"/>
                <a:ea typeface="Times New Roman"/>
                <a:cs typeface="Times New Roman" pitchFamily="18" charset="0"/>
              </a:rPr>
              <a:t>5</a:t>
            </a:r>
            <a:r>
              <a:rPr lang="ru-RU" sz="2200" b="1" dirty="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Воспроизведение текста ребёнком с помощью логопеда путём подсказки ключевых слов.</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u="sng" dirty="0">
                <a:solidFill>
                  <a:schemeClr val="tx1"/>
                </a:solidFill>
                <a:latin typeface="Times New Roman" pitchFamily="18" charset="0"/>
                <a:ea typeface="Times New Roman"/>
                <a:cs typeface="Times New Roman" pitchFamily="18" charset="0"/>
              </a:rPr>
              <a:t>6</a:t>
            </a:r>
            <a:r>
              <a:rPr lang="ru-RU" sz="2200" b="1" dirty="0">
                <a:solidFill>
                  <a:schemeClr val="tx1"/>
                </a:solidFill>
                <a:latin typeface="Times New Roman" pitchFamily="18" charset="0"/>
                <a:ea typeface="Times New Roman"/>
                <a:cs typeface="Times New Roman" pitchFamily="18" charset="0"/>
              </a:rPr>
              <a:t> </a:t>
            </a:r>
            <a:r>
              <a:rPr lang="ru-RU" sz="2200" b="1" u="sng" dirty="0">
                <a:solidFill>
                  <a:schemeClr val="tx1"/>
                </a:solidFill>
                <a:latin typeface="Times New Roman" pitchFamily="18" charset="0"/>
                <a:ea typeface="Times New Roman"/>
                <a:cs typeface="Times New Roman" pitchFamily="18" charset="0"/>
              </a:rPr>
              <a:t>Воспроизведение текста ребёнком.</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7.  Итог занятия.</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О каком животном мы разучивали текст</a:t>
            </a:r>
            <a:r>
              <a:rPr lang="ru-RU" sz="2200" dirty="0" smtClean="0">
                <a:solidFill>
                  <a:schemeClr val="tx1"/>
                </a:solidFill>
                <a:latin typeface="Times New Roman" pitchFamily="18" charset="0"/>
                <a:ea typeface="Times New Roman"/>
                <a:cs typeface="Times New Roman" pitchFamily="18" charset="0"/>
              </a:rPr>
              <a:t>?</a:t>
            </a:r>
            <a:r>
              <a:rPr lang="ru-RU" sz="2200" b="1" dirty="0">
                <a:solidFill>
                  <a:schemeClr val="tx1"/>
                </a:solidFill>
                <a:latin typeface="Times New Roman" pitchFamily="18" charset="0"/>
                <a:ea typeface="Times New Roman"/>
                <a:cs typeface="Times New Roman" pitchFamily="18" charset="0"/>
              </a:rPr>
              <a:t> 3. Народные подвижные игры для автоматизации звуков.</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i="1" dirty="0">
                <a:solidFill>
                  <a:schemeClr val="tx1"/>
                </a:solidFill>
                <a:latin typeface="Times New Roman" pitchFamily="18" charset="0"/>
                <a:ea typeface="Times New Roman"/>
                <a:cs typeface="Times New Roman" pitchFamily="18" charset="0"/>
              </a:rPr>
              <a:t> Игра «Бараны» для автоматизации звука «Р».</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Несколько пар детей стоят друг против друга, образуя «ворота». Остальные дети – «бараны» подходят к воротам и топают ногами.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Бараны: Тра – тра - тра,  тра – тра - тра,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Открывайте ворота!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Ворота: Рано, рано,  вы бараны,</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Застучали в ворота!</a:t>
            </a:r>
            <a:br>
              <a:rPr lang="ru-RU" sz="22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48289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386610"/>
          </a:xfrm>
        </p:spPr>
        <p:txBody>
          <a:bodyPr>
            <a:normAutofit fontScale="90000"/>
          </a:bodyPr>
          <a:lstStyle/>
          <a:p>
            <a:pPr>
              <a:lnSpc>
                <a:spcPct val="115000"/>
              </a:lnSpc>
              <a:spcAft>
                <a:spcPts val="1000"/>
              </a:spcAft>
            </a:pPr>
            <a:r>
              <a:rPr lang="ru-RU" sz="2200" dirty="0" smtClean="0">
                <a:solidFill>
                  <a:schemeClr val="tx1"/>
                </a:solidFill>
                <a:latin typeface="Times New Roman" pitchFamily="18" charset="0"/>
                <a:ea typeface="Times New Roman"/>
                <a:cs typeface="Times New Roman" pitchFamily="18" charset="0"/>
              </a:rPr>
              <a:t/>
            </a:r>
            <a:br>
              <a:rPr lang="ru-RU" sz="2200" dirty="0" smtClean="0">
                <a:solidFill>
                  <a:schemeClr val="tx1"/>
                </a:solidFill>
                <a:latin typeface="Times New Roman" pitchFamily="18" charset="0"/>
                <a:ea typeface="Times New Roman"/>
                <a:cs typeface="Times New Roman" pitchFamily="18" charset="0"/>
              </a:rPr>
            </a:br>
            <a:r>
              <a:rPr lang="ru-RU" sz="2200" dirty="0" smtClean="0">
                <a:solidFill>
                  <a:schemeClr val="tx1"/>
                </a:solidFill>
                <a:latin typeface="Times New Roman" pitchFamily="18" charset="0"/>
                <a:ea typeface="Times New Roman"/>
                <a:cs typeface="Times New Roman" pitchFamily="18" charset="0"/>
              </a:rPr>
              <a:t/>
            </a:r>
            <a:br>
              <a:rPr lang="ru-RU" sz="2200" dirty="0" smtClean="0">
                <a:solidFill>
                  <a:schemeClr val="tx1"/>
                </a:solidFill>
                <a:latin typeface="Times New Roman" pitchFamily="18" charset="0"/>
                <a:ea typeface="Times New Roman"/>
                <a:cs typeface="Times New Roman" pitchFamily="18" charset="0"/>
              </a:rPr>
            </a:br>
            <a:r>
              <a:rPr lang="ru-RU" sz="2200" dirty="0" smtClean="0">
                <a:solidFill>
                  <a:schemeClr val="tx1"/>
                </a:solidFill>
                <a:latin typeface="Times New Roman" pitchFamily="18" charset="0"/>
                <a:ea typeface="Times New Roman"/>
                <a:cs typeface="Times New Roman" pitchFamily="18" charset="0"/>
              </a:rPr>
              <a:t>Бараны</a:t>
            </a:r>
            <a:r>
              <a:rPr lang="ru-RU" sz="2200" dirty="0">
                <a:solidFill>
                  <a:schemeClr val="tx1"/>
                </a:solidFill>
                <a:latin typeface="Times New Roman" pitchFamily="18" charset="0"/>
                <a:ea typeface="Times New Roman"/>
                <a:cs typeface="Times New Roman" pitchFamily="18" charset="0"/>
              </a:rPr>
              <a:t>: Тра – тра - тра,  тра – тра - тра,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Пропустите в ворота!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Ворота: Вам куда? Вам куда?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Не откроем ворота!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Бараны: На луга, где трава,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А на травушке роса!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Ворота: Ещё рано вам туда,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Не откроем ворота!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Бараны: Тра – тра - тра, тра - тра - тра,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До свиданья, ворота.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Мы придём сюда тогда.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Когда высохнет трава! </a:t>
            </a:r>
            <a:r>
              <a:rPr lang="ru-RU" sz="2400" dirty="0">
                <a:latin typeface="Calibri"/>
                <a:ea typeface="Times New Roman"/>
                <a:cs typeface="Times New Roman"/>
              </a:rPr>
              <a:t/>
            </a:r>
            <a:br>
              <a:rPr lang="ru-RU" sz="2400" dirty="0">
                <a:latin typeface="Calibri"/>
                <a:ea typeface="Times New Roman"/>
                <a:cs typeface="Times New Roman"/>
              </a:rPr>
            </a:br>
            <a:r>
              <a:rPr lang="ru-RU" sz="2400" dirty="0" smtClean="0">
                <a:latin typeface="Calibri"/>
                <a:ea typeface="Times New Roman"/>
                <a:cs typeface="Times New Roman"/>
              </a:rPr>
              <a:t/>
            </a:r>
            <a:br>
              <a:rPr lang="ru-RU" sz="2400" dirty="0" smtClean="0">
                <a:latin typeface="Calibri"/>
                <a:ea typeface="Times New Roman"/>
                <a:cs typeface="Times New Roman"/>
              </a:rPr>
            </a:br>
            <a:endParaRPr lang="ru-RU" dirty="0"/>
          </a:p>
        </p:txBody>
      </p:sp>
    </p:spTree>
    <p:extLst>
      <p:ext uri="{BB962C8B-B14F-4D97-AF65-F5344CB8AC3E}">
        <p14:creationId xmlns:p14="http://schemas.microsoft.com/office/powerpoint/2010/main" xmlns="" val="3108342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242594"/>
          </a:xfrm>
        </p:spPr>
        <p:txBody>
          <a:bodyPr>
            <a:normAutofit/>
          </a:bodyPr>
          <a:lstStyle/>
          <a:p>
            <a:pPr>
              <a:lnSpc>
                <a:spcPct val="115000"/>
              </a:lnSpc>
              <a:spcAft>
                <a:spcPts val="1000"/>
              </a:spcAft>
            </a:pPr>
            <a:r>
              <a:rPr lang="ru-RU" sz="2000" b="1" i="1" dirty="0">
                <a:solidFill>
                  <a:schemeClr val="tx1"/>
                </a:solidFill>
                <a:latin typeface="Times New Roman" pitchFamily="18" charset="0"/>
                <a:ea typeface="Times New Roman"/>
                <a:cs typeface="Times New Roman" pitchFamily="18" charset="0"/>
              </a:rPr>
              <a:t>Игра «Бабка Ёжка» на автоматизацию звуков «Ш», «Ж».</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Дети образуют круг. Водящий - бабка Ёжка с метлой находится внутри круга. После слов детей водящий догоняет детей. Тот, кого задели метлой выходит из игры.</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Бабка Ёжка - костяная ножка,</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На лягушку упала,</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Ножку сломала.</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А потом и говорит:</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У меня живот болит.</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Пошла с кошкой на базар,</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Раздавила самовар.</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Пошла она на улицу,</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Раздавила курицу.</a:t>
            </a:r>
            <a:br>
              <a:rPr lang="ru-RU" sz="2000" dirty="0">
                <a:solidFill>
                  <a:schemeClr val="tx1"/>
                </a:solidFill>
                <a:latin typeface="Times New Roman" pitchFamily="18" charset="0"/>
                <a:ea typeface="Times New Roman"/>
                <a:cs typeface="Times New Roman" pitchFamily="18" charset="0"/>
              </a:rPr>
            </a:b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61958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1400"/>
            <a:ext cx="7467600" cy="4536504"/>
          </a:xfrm>
        </p:spPr>
        <p:txBody>
          <a:bodyPr>
            <a:normAutofit/>
          </a:bodyPr>
          <a:lstStyle/>
          <a:p>
            <a:pPr>
              <a:lnSpc>
                <a:spcPct val="115000"/>
              </a:lnSpc>
              <a:spcAft>
                <a:spcPts val="1000"/>
              </a:spcAft>
            </a:pPr>
            <a:r>
              <a:rPr lang="ru-RU" sz="2000" b="1" i="1" dirty="0">
                <a:solidFill>
                  <a:schemeClr val="tx1"/>
                </a:solidFill>
                <a:latin typeface="Times New Roman" pitchFamily="18" charset="0"/>
                <a:ea typeface="Times New Roman"/>
                <a:cs typeface="Times New Roman" pitchFamily="18" charset="0"/>
              </a:rPr>
              <a:t>Игра «Колосок» на дифференциацию звуков «С», «Ш».</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Дети образуют круг. Водящий со скакалкой находится внутри круга. После слов детей водящий начинает крутить скакалку, а дети подпрыгивают вверх. Тот, кого задела скакалка выходит из игры.</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Чтоб был долог колосок,</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Чтоб овёс наш был высок.</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Прыгайте как можно выше,</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Прыгать нужно выше крыши.</a:t>
            </a:r>
            <a:endParaRPr lang="ru-RU" sz="2000" dirty="0">
              <a:solidFill>
                <a:schemeClr val="tx1"/>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xmlns="" val="3087329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18658"/>
          </a:xfrm>
        </p:spPr>
        <p:txBody>
          <a:bodyPr>
            <a:normAutofit/>
          </a:bodyPr>
          <a:lstStyle/>
          <a:p>
            <a:pPr>
              <a:lnSpc>
                <a:spcPct val="115000"/>
              </a:lnSpc>
              <a:spcAft>
                <a:spcPts val="1000"/>
              </a:spcAft>
            </a:pPr>
            <a:r>
              <a:rPr lang="ru-RU" sz="2000" b="1" dirty="0">
                <a:solidFill>
                  <a:schemeClr val="tx1"/>
                </a:solidFill>
                <a:latin typeface="Times New Roman" pitchFamily="18" charset="0"/>
                <a:ea typeface="Times New Roman"/>
                <a:cs typeface="Times New Roman" pitchFamily="18" charset="0"/>
              </a:rPr>
              <a:t>4. Пальчиковая гимнастика с использованием русского фольклора.</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1. Идут четыре брата.                  </a:t>
            </a:r>
            <a:r>
              <a:rPr lang="ru-RU" sz="2000" i="1" dirty="0">
                <a:solidFill>
                  <a:schemeClr val="tx1"/>
                </a:solidFill>
                <a:latin typeface="Times New Roman" pitchFamily="18" charset="0"/>
                <a:ea typeface="Times New Roman"/>
                <a:cs typeface="Times New Roman" pitchFamily="18" charset="0"/>
              </a:rPr>
              <a:t>Показать четыре пальца, большой прижат к ладони</a:t>
            </a:r>
            <a:r>
              <a:rPr lang="ru-RU" sz="2000" dirty="0">
                <a:solidFill>
                  <a:schemeClr val="tx1"/>
                </a:solidFill>
                <a:latin typeface="Times New Roman" pitchFamily="18" charset="0"/>
                <a:ea typeface="Times New Roman"/>
                <a:cs typeface="Times New Roman" pitchFamily="18" charset="0"/>
              </a:rPr>
              <a:t>.</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Навстречу им старшой.           </a:t>
            </a:r>
            <a:r>
              <a:rPr lang="ru-RU" sz="2000" i="1" dirty="0">
                <a:solidFill>
                  <a:schemeClr val="tx1"/>
                </a:solidFill>
                <a:latin typeface="Times New Roman" pitchFamily="18" charset="0"/>
                <a:ea typeface="Times New Roman"/>
                <a:cs typeface="Times New Roman" pitchFamily="18" charset="0"/>
              </a:rPr>
              <a:t>Показать большой палец.</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Здорово, большак!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Здорово, Васька - указка,       </a:t>
            </a:r>
            <a:r>
              <a:rPr lang="ru-RU" sz="2000" i="1" dirty="0">
                <a:solidFill>
                  <a:schemeClr val="tx1"/>
                </a:solidFill>
                <a:latin typeface="Times New Roman" pitchFamily="18" charset="0"/>
                <a:ea typeface="Times New Roman"/>
                <a:cs typeface="Times New Roman" pitchFamily="18" charset="0"/>
              </a:rPr>
              <a:t>Большой палец соединяется с указательным в колечко</a:t>
            </a:r>
            <a:r>
              <a:rPr lang="ru-RU" sz="2000" dirty="0">
                <a:solidFill>
                  <a:schemeClr val="tx1"/>
                </a:solidFill>
                <a:latin typeface="Times New Roman" pitchFamily="18" charset="0"/>
                <a:ea typeface="Times New Roman"/>
                <a:cs typeface="Times New Roman" pitchFamily="18" charset="0"/>
              </a:rPr>
              <a:t>.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Мишка - серёдка,                       </a:t>
            </a:r>
            <a:r>
              <a:rPr lang="ru-RU" sz="2000" i="1" dirty="0">
                <a:solidFill>
                  <a:schemeClr val="tx1"/>
                </a:solidFill>
                <a:latin typeface="Times New Roman" pitchFamily="18" charset="0"/>
                <a:ea typeface="Times New Roman"/>
                <a:cs typeface="Times New Roman" pitchFamily="18" charset="0"/>
              </a:rPr>
              <a:t>Большой палец соединяется со средним пальцем.</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Гришка – сиротка                    </a:t>
            </a:r>
            <a:r>
              <a:rPr lang="ru-RU" sz="2000" i="1" dirty="0">
                <a:solidFill>
                  <a:schemeClr val="tx1"/>
                </a:solidFill>
                <a:latin typeface="Times New Roman" pitchFamily="18" charset="0"/>
                <a:ea typeface="Times New Roman"/>
                <a:cs typeface="Times New Roman" pitchFamily="18" charset="0"/>
              </a:rPr>
              <a:t>Большой палец соединяется с безымянным пальцем.</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И крошка - Тимошка.              </a:t>
            </a:r>
            <a:r>
              <a:rPr lang="ru-RU" sz="2000" i="1" dirty="0">
                <a:solidFill>
                  <a:schemeClr val="tx1"/>
                </a:solidFill>
                <a:latin typeface="Times New Roman" pitchFamily="18" charset="0"/>
                <a:ea typeface="Times New Roman"/>
                <a:cs typeface="Times New Roman" pitchFamily="18" charset="0"/>
              </a:rPr>
              <a:t>Большой палец соединяется с мизинцем.</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endParaRPr lang="ru-RU" dirty="0"/>
          </a:p>
        </p:txBody>
      </p:sp>
    </p:spTree>
    <p:extLst>
      <p:ext uri="{BB962C8B-B14F-4D97-AF65-F5344CB8AC3E}">
        <p14:creationId xmlns:p14="http://schemas.microsoft.com/office/powerpoint/2010/main" xmlns="" val="3929911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026570"/>
          </a:xfrm>
        </p:spPr>
        <p:txBody>
          <a:bodyPr>
            <a:normAutofit/>
          </a:bodyPr>
          <a:lstStyle/>
          <a:p>
            <a:pPr>
              <a:lnSpc>
                <a:spcPct val="115000"/>
              </a:lnSpc>
              <a:spcAft>
                <a:spcPts val="1000"/>
              </a:spcAft>
            </a:pPr>
            <a:r>
              <a:rPr lang="ru-RU" sz="2200" dirty="0" smtClean="0">
                <a:solidFill>
                  <a:schemeClr val="tx1"/>
                </a:solidFill>
                <a:latin typeface="Times New Roman" pitchFamily="18" charset="0"/>
                <a:ea typeface="Times New Roman"/>
                <a:cs typeface="Times New Roman" pitchFamily="18" charset="0"/>
              </a:rPr>
              <a:t>2. </a:t>
            </a:r>
            <a:r>
              <a:rPr lang="ru-RU" sz="2200" dirty="0">
                <a:solidFill>
                  <a:schemeClr val="tx1"/>
                </a:solidFill>
                <a:latin typeface="Times New Roman" pitchFamily="18" charset="0"/>
                <a:ea typeface="Times New Roman"/>
                <a:cs typeface="Times New Roman" pitchFamily="18" charset="0"/>
              </a:rPr>
              <a:t>Пальчик - мальчик, где ты был</a:t>
            </a:r>
            <a:r>
              <a:rPr lang="ru-RU" sz="2200" i="1" dirty="0">
                <a:solidFill>
                  <a:schemeClr val="tx1"/>
                </a:solidFill>
                <a:latin typeface="Times New Roman" pitchFamily="18" charset="0"/>
                <a:ea typeface="Times New Roman"/>
                <a:cs typeface="Times New Roman" pitchFamily="18" charset="0"/>
              </a:rPr>
              <a:t>?   Все пальцы, кроме большого, сжаты в кулак.</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С этим братцем – в лес ходил</a:t>
            </a:r>
            <a:r>
              <a:rPr lang="ru-RU" sz="2200" i="1" dirty="0">
                <a:solidFill>
                  <a:schemeClr val="tx1"/>
                </a:solidFill>
                <a:latin typeface="Times New Roman" pitchFamily="18" charset="0"/>
                <a:ea typeface="Times New Roman"/>
                <a:cs typeface="Times New Roman" pitchFamily="18" charset="0"/>
              </a:rPr>
              <a:t>.        Показать указательный палец.</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С этим братцем - щи варил.           </a:t>
            </a:r>
            <a:r>
              <a:rPr lang="ru-RU" sz="2200" i="1" dirty="0">
                <a:solidFill>
                  <a:schemeClr val="tx1"/>
                </a:solidFill>
                <a:latin typeface="Times New Roman" pitchFamily="18" charset="0"/>
                <a:ea typeface="Times New Roman"/>
                <a:cs typeface="Times New Roman" pitchFamily="18" charset="0"/>
              </a:rPr>
              <a:t>Показать средний палец.</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С этим братцем - кашу ел.             </a:t>
            </a:r>
            <a:r>
              <a:rPr lang="ru-RU" sz="2200" i="1" dirty="0">
                <a:solidFill>
                  <a:schemeClr val="tx1"/>
                </a:solidFill>
                <a:latin typeface="Times New Roman" pitchFamily="18" charset="0"/>
                <a:ea typeface="Times New Roman"/>
                <a:cs typeface="Times New Roman" pitchFamily="18" charset="0"/>
              </a:rPr>
              <a:t>Показать безымянный палец.</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С этим братцем - песни пел!        </a:t>
            </a:r>
            <a:r>
              <a:rPr lang="ru-RU" sz="2200" i="1" dirty="0">
                <a:solidFill>
                  <a:schemeClr val="tx1"/>
                </a:solidFill>
                <a:latin typeface="Times New Roman" pitchFamily="18" charset="0"/>
                <a:ea typeface="Times New Roman"/>
                <a:cs typeface="Times New Roman" pitchFamily="18" charset="0"/>
              </a:rPr>
              <a:t>Показать мизинец.</a:t>
            </a:r>
            <a:r>
              <a:rPr lang="ru-RU" sz="2400" dirty="0">
                <a:latin typeface="Calibri"/>
                <a:ea typeface="Times New Roman"/>
                <a:cs typeface="Times New Roman"/>
              </a:rPr>
              <a:t/>
            </a:r>
            <a:br>
              <a:rPr lang="ru-RU" sz="2400" dirty="0">
                <a:latin typeface="Calibri"/>
                <a:ea typeface="Times New Roman"/>
                <a:cs typeface="Times New Roman"/>
              </a:rPr>
            </a:br>
            <a:endParaRPr lang="ru-RU" dirty="0"/>
          </a:p>
        </p:txBody>
      </p:sp>
    </p:spTree>
    <p:extLst>
      <p:ext uri="{BB962C8B-B14F-4D97-AF65-F5344CB8AC3E}">
        <p14:creationId xmlns:p14="http://schemas.microsoft.com/office/powerpoint/2010/main" xmlns="" val="3110243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178698"/>
          </a:xfrm>
        </p:spPr>
        <p:txBody>
          <a:bodyPr>
            <a:noAutofit/>
          </a:bodyPr>
          <a:lstStyle/>
          <a:p>
            <a:pPr>
              <a:lnSpc>
                <a:spcPct val="115000"/>
              </a:lnSpc>
              <a:spcAft>
                <a:spcPts val="1000"/>
              </a:spcAft>
            </a:pPr>
            <a:r>
              <a:rPr lang="ru-RU" sz="1600" dirty="0" smtClean="0">
                <a:solidFill>
                  <a:schemeClr val="tx1"/>
                </a:solidFill>
                <a:latin typeface="Times New Roman" pitchFamily="18" charset="0"/>
                <a:ea typeface="Times New Roman"/>
                <a:cs typeface="Times New Roman" pitchFamily="18" charset="0"/>
              </a:rPr>
              <a:t>3. </a:t>
            </a:r>
            <a:r>
              <a:rPr lang="ru-RU" sz="1600" dirty="0">
                <a:solidFill>
                  <a:schemeClr val="tx1"/>
                </a:solidFill>
                <a:latin typeface="Times New Roman" pitchFamily="18" charset="0"/>
                <a:ea typeface="Times New Roman"/>
                <a:cs typeface="Times New Roman" pitchFamily="18" charset="0"/>
              </a:rPr>
              <a:t>Стала Маша гостей звать</a:t>
            </a:r>
            <a:r>
              <a:rPr lang="ru-RU" sz="1600" i="1" dirty="0">
                <a:solidFill>
                  <a:schemeClr val="tx1"/>
                </a:solidFill>
                <a:latin typeface="Times New Roman" pitchFamily="18" charset="0"/>
                <a:ea typeface="Times New Roman"/>
                <a:cs typeface="Times New Roman" pitchFamily="18" charset="0"/>
              </a:rPr>
              <a:t>,           Хлопать в ладоши.</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На блиночки созывать:</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-И, Иван, приди,                            </a:t>
            </a:r>
            <a:r>
              <a:rPr lang="ru-RU" sz="1600" i="1" dirty="0">
                <a:solidFill>
                  <a:schemeClr val="tx1"/>
                </a:solidFill>
                <a:latin typeface="Times New Roman" pitchFamily="18" charset="0"/>
                <a:ea typeface="Times New Roman"/>
                <a:cs typeface="Times New Roman" pitchFamily="18" charset="0"/>
              </a:rPr>
              <a:t>Поочередно загибать пальцы руки, начиная </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И, Степан, приди,                         </a:t>
            </a:r>
            <a:r>
              <a:rPr lang="ru-RU" sz="1600" i="1" dirty="0">
                <a:solidFill>
                  <a:schemeClr val="tx1"/>
                </a:solidFill>
                <a:latin typeface="Times New Roman" pitchFamily="18" charset="0"/>
                <a:ea typeface="Times New Roman"/>
                <a:cs typeface="Times New Roman" pitchFamily="18" charset="0"/>
              </a:rPr>
              <a:t>с большого.</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Да, Андрей, приди,</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Да,  Матвей, приди,</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А, Митрошечка, ну, пожалуйста!</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Гости посидели, блиночков поели.                     </a:t>
            </a:r>
            <a:r>
              <a:rPr lang="ru-RU" sz="1600" i="1" dirty="0">
                <a:solidFill>
                  <a:schemeClr val="tx1"/>
                </a:solidFill>
                <a:latin typeface="Times New Roman" pitchFamily="18" charset="0"/>
                <a:ea typeface="Times New Roman"/>
                <a:cs typeface="Times New Roman" pitchFamily="18" charset="0"/>
              </a:rPr>
              <a:t>Постучать кулачками друг об друга.</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Стала Маша гостей провожать,</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В путь - дорогу собирать:               </a:t>
            </a:r>
            <a:r>
              <a:rPr lang="ru-RU" sz="1600" i="1" dirty="0">
                <a:solidFill>
                  <a:schemeClr val="tx1"/>
                </a:solidFill>
                <a:latin typeface="Times New Roman" pitchFamily="18" charset="0"/>
                <a:ea typeface="Times New Roman"/>
                <a:cs typeface="Times New Roman" pitchFamily="18" charset="0"/>
              </a:rPr>
              <a:t>Поочерёдно разгибать пальцы руки, начиная</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 Прощевай,  Иван!                          </a:t>
            </a:r>
            <a:r>
              <a:rPr lang="ru-RU" sz="1600" i="1" dirty="0">
                <a:solidFill>
                  <a:schemeClr val="tx1"/>
                </a:solidFill>
                <a:latin typeface="Times New Roman" pitchFamily="18" charset="0"/>
                <a:ea typeface="Times New Roman"/>
                <a:cs typeface="Times New Roman" pitchFamily="18" charset="0"/>
              </a:rPr>
              <a:t>с большого</a:t>
            </a:r>
            <a:r>
              <a:rPr lang="ru-RU" sz="1600" dirty="0">
                <a:solidFill>
                  <a:schemeClr val="tx1"/>
                </a:solidFill>
                <a:latin typeface="Times New Roman" pitchFamily="18" charset="0"/>
                <a:ea typeface="Times New Roman"/>
                <a:cs typeface="Times New Roman" pitchFamily="18" charset="0"/>
              </a:rPr>
              <a:t>.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Прощевай, Степан!</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Прощевай, Андрей!</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Прощевай, Матвей!</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А ты, Митрошечка,                       </a:t>
            </a:r>
            <a:r>
              <a:rPr lang="ru-RU" sz="1600" i="1" dirty="0">
                <a:solidFill>
                  <a:schemeClr val="tx1"/>
                </a:solidFill>
                <a:latin typeface="Times New Roman" pitchFamily="18" charset="0"/>
                <a:ea typeface="Times New Roman"/>
                <a:cs typeface="Times New Roman" pitchFamily="18" charset="0"/>
              </a:rPr>
              <a:t>Погладить мизинец другими пальцами.</a:t>
            </a:r>
            <a:r>
              <a:rPr lang="ru-RU" sz="1600" dirty="0">
                <a:solidFill>
                  <a:schemeClr val="tx1"/>
                </a:solidFill>
                <a:latin typeface="Times New Roman" pitchFamily="18" charset="0"/>
                <a:ea typeface="Times New Roman"/>
                <a:cs typeface="Times New Roman" pitchFamily="18" charset="0"/>
              </a:rPr>
              <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моя крошечка,</a:t>
            </a:r>
            <a:br>
              <a:rPr lang="ru-RU" sz="1600" dirty="0">
                <a:solidFill>
                  <a:schemeClr val="tx1"/>
                </a:solidFill>
                <a:latin typeface="Times New Roman" pitchFamily="18" charset="0"/>
                <a:ea typeface="Times New Roman"/>
                <a:cs typeface="Times New Roman" pitchFamily="18" charset="0"/>
              </a:rPr>
            </a:br>
            <a:r>
              <a:rPr lang="ru-RU" sz="1600" dirty="0">
                <a:solidFill>
                  <a:schemeClr val="tx1"/>
                </a:solidFill>
                <a:latin typeface="Times New Roman" pitchFamily="18" charset="0"/>
                <a:ea typeface="Times New Roman"/>
                <a:cs typeface="Times New Roman" pitchFamily="18" charset="0"/>
              </a:rPr>
              <a:t>Побудь со мной ещё немножечко</a:t>
            </a:r>
            <a:r>
              <a:rPr lang="ru-RU" sz="1600" dirty="0">
                <a:latin typeface="Times New Roman" pitchFamily="18" charset="0"/>
                <a:ea typeface="Times New Roman"/>
                <a:cs typeface="Times New Roman" pitchFamily="18" charset="0"/>
              </a:rPr>
              <a:t>!</a:t>
            </a:r>
            <a:r>
              <a:rPr lang="ru-RU" sz="1800" dirty="0">
                <a:latin typeface="Times New Roman" pitchFamily="18" charset="0"/>
                <a:ea typeface="Times New Roman"/>
                <a:cs typeface="Times New Roman" pitchFamily="18" charset="0"/>
              </a:rPr>
              <a:t/>
            </a:r>
            <a:br>
              <a:rPr lang="ru-RU" sz="1800" dirty="0">
                <a:latin typeface="Times New Roman" pitchFamily="18" charset="0"/>
                <a:ea typeface="Times New Roman"/>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33707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746650"/>
          </a:xfrm>
        </p:spPr>
        <p:txBody>
          <a:bodyPr>
            <a:noAutofit/>
          </a:bodyPr>
          <a:lstStyle/>
          <a:p>
            <a:pPr algn="just"/>
            <a:r>
              <a:rPr lang="ru-RU" sz="2000" dirty="0" smtClean="0">
                <a:solidFill>
                  <a:schemeClr val="tx1"/>
                </a:solidFill>
                <a:latin typeface="Times New Roman"/>
                <a:ea typeface="Times New Roman"/>
              </a:rPr>
              <a:t>     </a:t>
            </a:r>
            <a:br>
              <a:rPr lang="ru-RU" sz="2000" dirty="0" smtClean="0">
                <a:solidFill>
                  <a:schemeClr val="tx1"/>
                </a:solidFill>
                <a:latin typeface="Times New Roman"/>
                <a:ea typeface="Times New Roman"/>
              </a:rPr>
            </a:br>
            <a:r>
              <a:rPr lang="ru-RU" sz="2000" dirty="0">
                <a:solidFill>
                  <a:schemeClr val="tx1"/>
                </a:solidFill>
                <a:latin typeface="Times New Roman"/>
                <a:ea typeface="Times New Roman"/>
              </a:rPr>
              <a:t> </a:t>
            </a:r>
            <a:r>
              <a:rPr lang="ru-RU" sz="2000" dirty="0" smtClean="0">
                <a:solidFill>
                  <a:schemeClr val="tx1"/>
                </a:solidFill>
                <a:latin typeface="Times New Roman"/>
                <a:ea typeface="Times New Roman"/>
              </a:rPr>
              <a:t>  </a:t>
            </a:r>
            <a:br>
              <a:rPr lang="ru-RU" sz="2000" dirty="0" smtClean="0">
                <a:solidFill>
                  <a:schemeClr val="tx1"/>
                </a:solidFill>
                <a:latin typeface="Times New Roman"/>
                <a:ea typeface="Times New Roman"/>
              </a:rPr>
            </a:br>
            <a:r>
              <a:rPr lang="ru-RU" sz="2000" dirty="0">
                <a:solidFill>
                  <a:schemeClr val="tx1"/>
                </a:solidFill>
                <a:latin typeface="Times New Roman"/>
                <a:ea typeface="Times New Roman"/>
              </a:rPr>
              <a:t> </a:t>
            </a:r>
            <a:r>
              <a:rPr lang="ru-RU" sz="2000" dirty="0" smtClean="0">
                <a:solidFill>
                  <a:schemeClr val="tx1"/>
                </a:solidFill>
                <a:latin typeface="Times New Roman"/>
                <a:ea typeface="Times New Roman"/>
              </a:rPr>
              <a:t>     В </a:t>
            </a:r>
            <a:r>
              <a:rPr lang="ru-RU" sz="2000" dirty="0">
                <a:solidFill>
                  <a:schemeClr val="tx1"/>
                </a:solidFill>
                <a:latin typeface="Times New Roman"/>
                <a:ea typeface="Times New Roman"/>
              </a:rPr>
              <a:t>логопедической деятельности идёт активный поиск новых вариативных форм организации помощи дошкольникам, а также происходят процессы совершенствования традиционных форм, оптимизация методов и содержания коррекционной работы учителя – логопеда. С позиций постоянного обогащения логопедической науки и практики, поиска новых средств в устранении речевых нарушений у детей мой интерес к русскому фольклору закономерен. </a:t>
            </a:r>
            <a:r>
              <a:rPr lang="ru-RU" sz="2000" dirty="0">
                <a:solidFill>
                  <a:prstClr val="black"/>
                </a:solidFill>
                <a:latin typeface="Times New Roman"/>
                <a:ea typeface="Times New Roman"/>
              </a:rPr>
              <a:t>Привлекая детей своей формой, яркими поэтическими образами художественные средства вызывают у детей положительные эмоции, которые повышают эффективность работы, направленной на формирование правильного звукопроизношения. Делают речь детей более выразительной, яркой. Обращение к русскому фольклору, обладающему огромным креативным потенциалом, открывает широкие возможности педагогическому творчеству, смелому поиску и воспитания дошкольников. </a:t>
            </a:r>
            <a:endParaRPr lang="ru-RU" sz="2000" dirty="0">
              <a:solidFill>
                <a:schemeClr val="tx1"/>
              </a:solidFill>
            </a:endParaRPr>
          </a:p>
        </p:txBody>
      </p:sp>
    </p:spTree>
    <p:extLst>
      <p:ext uri="{BB962C8B-B14F-4D97-AF65-F5344CB8AC3E}">
        <p14:creationId xmlns:p14="http://schemas.microsoft.com/office/powerpoint/2010/main" xmlns="" val="3219776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530626"/>
          </a:xfrm>
        </p:spPr>
        <p:txBody>
          <a:bodyPr>
            <a:normAutofit/>
          </a:bodyPr>
          <a:lstStyle/>
          <a:p>
            <a:pPr indent="228600" algn="just">
              <a:lnSpc>
                <a:spcPct val="115000"/>
              </a:lnSpc>
              <a:spcAft>
                <a:spcPts val="1000"/>
              </a:spcAft>
            </a:pPr>
            <a:r>
              <a:rPr lang="ru-RU" sz="2000" dirty="0">
                <a:solidFill>
                  <a:schemeClr val="tx1"/>
                </a:solidFill>
                <a:latin typeface="Times New Roman" pitchFamily="18" charset="0"/>
                <a:ea typeface="Times New Roman"/>
                <a:cs typeface="Times New Roman" pitchFamily="18" charset="0"/>
              </a:rPr>
              <a:t>Фольклор  успешно  используется на занятиях по грамоте, чтобы научить детей различать звонкие и глухие согласные можно использовать русскую народную сказку «Заюшкина избушка». Предварительно разобрав с детьми свойства дерева и льда. Выяснить, что дерево звучит глухо, а лёд при ударе звенит. Отсюда приём: «Кто в какой избушке живёт?» Дети расселяют звонкие согласные в ледяной домик, а глухие в лубяной. Велика ценность фольклора в формировании у детей слухового внимания, фонематического слуха и правильного произношения, так как сама звуковая ориентация стиха наполнена обилием рифм, повторов, созвучий. Фольклор – незаменимый помощник в процессе развития связной речи. Где как не в сказках, играх - драматизациях, мы можем развивать монологическую и диалогическую речь?</a:t>
            </a:r>
            <a:endParaRPr lang="ru-RU" sz="2000" dirty="0">
              <a:solidFill>
                <a:schemeClr val="tx1"/>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xmlns="" val="2617424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467600" cy="6192688"/>
          </a:xfrm>
        </p:spPr>
        <p:txBody>
          <a:bodyPr>
            <a:normAutofit/>
          </a:bodyPr>
          <a:lstStyle/>
          <a:p>
            <a:pPr algn="just">
              <a:lnSpc>
                <a:spcPct val="115000"/>
              </a:lnSpc>
              <a:spcAft>
                <a:spcPts val="1000"/>
              </a:spcAft>
            </a:pPr>
            <a:r>
              <a:rPr lang="ru-RU" sz="2200" dirty="0">
                <a:solidFill>
                  <a:schemeClr val="tx1"/>
                </a:solidFill>
                <a:latin typeface="Times New Roman" pitchFamily="18" charset="0"/>
                <a:ea typeface="Times New Roman"/>
                <a:cs typeface="Times New Roman" pitchFamily="18" charset="0"/>
              </a:rPr>
              <a:t> </a:t>
            </a:r>
            <a:r>
              <a:rPr lang="ru-RU" sz="2200" dirty="0" smtClean="0">
                <a:solidFill>
                  <a:schemeClr val="tx1"/>
                </a:solidFill>
                <a:latin typeface="Times New Roman" pitchFamily="18" charset="0"/>
                <a:ea typeface="Times New Roman"/>
                <a:cs typeface="Times New Roman" pitchFamily="18" charset="0"/>
              </a:rPr>
              <a:t>     Использование </a:t>
            </a:r>
            <a:r>
              <a:rPr lang="ru-RU" sz="2200" dirty="0">
                <a:solidFill>
                  <a:schemeClr val="tx1"/>
                </a:solidFill>
                <a:latin typeface="Times New Roman" pitchFamily="18" charset="0"/>
                <a:ea typeface="Times New Roman"/>
                <a:cs typeface="Times New Roman" pitchFamily="18" charset="0"/>
              </a:rPr>
              <a:t>в логопедической  работе   фольклорных  произведений позволяет</a:t>
            </a:r>
            <a:r>
              <a:rPr lang="ru-RU" sz="2200" dirty="0" smtClean="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расширять  детские представления об окружающем их мире; </a:t>
            </a:r>
            <a:r>
              <a:rPr lang="ru-RU" sz="2200" dirty="0" smtClean="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сформировать  первоначальные знания о национальной культуре своего народа; </a:t>
            </a:r>
            <a:r>
              <a:rPr lang="ru-RU" sz="2200" dirty="0" smtClean="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обогащать  лексический запас новыми словами, оборотами, выражениями; </a:t>
            </a:r>
            <a:r>
              <a:rPr lang="ru-RU" sz="2200" dirty="0" smtClean="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речь детей становится  более яркой, выразительной, эмоционально окрашенной; </a:t>
            </a:r>
            <a:r>
              <a:rPr lang="ru-RU" sz="2200" dirty="0" smtClean="0">
                <a:solidFill>
                  <a:schemeClr val="tx1"/>
                </a:solidFill>
                <a:latin typeface="Times New Roman" pitchFamily="18" charset="0"/>
                <a:ea typeface="Times New Roman"/>
                <a:cs typeface="Times New Roman" pitchFamily="18" charset="0"/>
              </a:rPr>
              <a:t>усиливается  </a:t>
            </a:r>
            <a:r>
              <a:rPr lang="ru-RU" sz="2200" dirty="0">
                <a:solidFill>
                  <a:schemeClr val="tx1"/>
                </a:solidFill>
                <a:latin typeface="Times New Roman" pitchFamily="18" charset="0"/>
                <a:ea typeface="Times New Roman"/>
                <a:cs typeface="Times New Roman" pitchFamily="18" charset="0"/>
              </a:rPr>
              <a:t>самоконтроль за правильным звукопроизношением; </a:t>
            </a:r>
            <a:r>
              <a:rPr lang="ru-RU" sz="2200" dirty="0" smtClean="0">
                <a:solidFill>
                  <a:schemeClr val="tx1"/>
                </a:solidFill>
                <a:latin typeface="Times New Roman" pitchFamily="18" charset="0"/>
                <a:ea typeface="Times New Roman"/>
                <a:cs typeface="Times New Roman" pitchFamily="18" charset="0"/>
              </a:rPr>
              <a:t>улучшаются  </a:t>
            </a:r>
            <a:r>
              <a:rPr lang="ru-RU" sz="2200" dirty="0">
                <a:solidFill>
                  <a:schemeClr val="tx1"/>
                </a:solidFill>
                <a:latin typeface="Times New Roman" pitchFamily="18" charset="0"/>
                <a:ea typeface="Times New Roman"/>
                <a:cs typeface="Times New Roman" pitchFamily="18" charset="0"/>
              </a:rPr>
              <a:t>разные виды связного высказывания: рассказывание, пересказ, диалогическая речь.</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Таким образом,  фольклор способствует  познавательному,  речевому, эмоциональному и социальному развитию детей дошкольного возраста.</a:t>
            </a:r>
            <a:r>
              <a:rPr lang="ru-RU" sz="2400" dirty="0">
                <a:latin typeface="Calibri"/>
                <a:ea typeface="Times New Roman"/>
                <a:cs typeface="Times New Roman"/>
              </a:rPr>
              <a:t/>
            </a:r>
            <a:br>
              <a:rPr lang="ru-RU" sz="2400" dirty="0">
                <a:latin typeface="Calibri"/>
                <a:ea typeface="Times New Roman"/>
                <a:cs typeface="Times New Roman"/>
              </a:rPr>
            </a:br>
            <a:r>
              <a:rPr lang="ru-RU" sz="3200" dirty="0">
                <a:latin typeface="Times New Roman"/>
                <a:ea typeface="Times New Roman"/>
                <a:cs typeface="Times New Roman"/>
              </a:rPr>
              <a:t> </a:t>
            </a:r>
            <a:endParaRPr lang="ru-RU" dirty="0"/>
          </a:p>
        </p:txBody>
      </p:sp>
    </p:spTree>
    <p:extLst>
      <p:ext uri="{BB962C8B-B14F-4D97-AF65-F5344CB8AC3E}">
        <p14:creationId xmlns:p14="http://schemas.microsoft.com/office/powerpoint/2010/main" xmlns="" val="38300065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xmlns="" val="1006252932"/>
              </p:ext>
            </p:extLst>
          </p:nvPr>
        </p:nvGraphicFramePr>
        <p:xfrm>
          <a:off x="457200" y="274638"/>
          <a:ext cx="7467600" cy="6034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19380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314602"/>
          </a:xfrm>
        </p:spPr>
        <p:txBody>
          <a:bodyPr>
            <a:normAutofit/>
          </a:bodyPr>
          <a:lstStyle/>
          <a:p>
            <a:pPr algn="just">
              <a:lnSpc>
                <a:spcPct val="115000"/>
              </a:lnSpc>
              <a:spcAft>
                <a:spcPts val="0"/>
              </a:spcAft>
            </a:pPr>
            <a:r>
              <a:rPr lang="ru-RU" sz="2000" dirty="0" smtClean="0">
                <a:latin typeface="Times New Roman" pitchFamily="18" charset="0"/>
                <a:ea typeface="Times New Roman"/>
                <a:cs typeface="Times New Roman" pitchFamily="18" charset="0"/>
              </a:rPr>
              <a:t>     </a:t>
            </a:r>
            <a:r>
              <a:rPr lang="ru-RU" sz="2000" dirty="0" smtClean="0">
                <a:solidFill>
                  <a:schemeClr val="tx1"/>
                </a:solidFill>
                <a:latin typeface="Times New Roman" pitchFamily="18" charset="0"/>
                <a:ea typeface="Times New Roman"/>
                <a:cs typeface="Times New Roman" pitchFamily="18" charset="0"/>
              </a:rPr>
              <a:t> Приобщение </a:t>
            </a:r>
            <a:r>
              <a:rPr lang="ru-RU" sz="2000" dirty="0">
                <a:solidFill>
                  <a:schemeClr val="tx1"/>
                </a:solidFill>
                <a:latin typeface="Times New Roman" pitchFamily="18" charset="0"/>
                <a:ea typeface="Times New Roman"/>
                <a:cs typeface="Times New Roman" pitchFamily="18" charset="0"/>
              </a:rPr>
              <a:t>детей к основам русской национальной культуры с раннего возраста, когда у них ещё только формируется речь и мышление, закладываются основные понятия, развиваются умения, навыки, способности.</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Calibri"/>
                <a:cs typeface="Times New Roman" pitchFamily="18" charset="0"/>
              </a:rPr>
              <a:t>     Главными хранителями фольклора, передававшими из поколения в поколение сказки, песенки, потешки, загадки, пословицы, поговорки и былины, были русские женщины: матери, бабушки, няни, кормилицы. </a:t>
            </a:r>
            <a:r>
              <a:rPr lang="ru-RU" sz="2000" dirty="0">
                <a:solidFill>
                  <a:schemeClr val="tx1"/>
                </a:solidFill>
                <a:latin typeface="Times New Roman"/>
                <a:ea typeface="Calibri"/>
              </a:rPr>
              <a:t>В защиту фольклора для детей выступали М. Горький, К.И. Чуковский, С.Я. Маршак и другие русские писатели и поэты. Идею использования народной культуры в дошкольном образовании активно поддерживали известные педагоги Е.А. Флерина, А.П. Усова, Е.И. Тихеева.</a:t>
            </a:r>
            <a:endParaRPr lang="ru-RU" sz="20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201973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02634"/>
          </a:xfrm>
        </p:spPr>
        <p:txBody>
          <a:bodyPr>
            <a:normAutofit/>
          </a:bodyPr>
          <a:lstStyle/>
          <a:p>
            <a:pPr algn="just"/>
            <a:r>
              <a:rPr lang="ru-RU" sz="2000" dirty="0">
                <a:solidFill>
                  <a:schemeClr val="tx1"/>
                </a:solidFill>
                <a:latin typeface="Times New Roman" pitchFamily="18" charset="0"/>
                <a:ea typeface="Times New Roman"/>
                <a:cs typeface="Times New Roman" pitchFamily="18" charset="0"/>
              </a:rPr>
              <a:t> </a:t>
            </a:r>
            <a:r>
              <a:rPr lang="ru-RU" sz="2000" dirty="0" smtClean="0">
                <a:solidFill>
                  <a:schemeClr val="tx1"/>
                </a:solidFill>
                <a:latin typeface="Times New Roman" pitchFamily="18" charset="0"/>
                <a:ea typeface="Times New Roman"/>
                <a:cs typeface="Times New Roman" pitchFamily="18" charset="0"/>
              </a:rPr>
              <a:t>     В </a:t>
            </a:r>
            <a:r>
              <a:rPr lang="ru-RU" sz="2000" dirty="0">
                <a:solidFill>
                  <a:schemeClr val="tx1"/>
                </a:solidFill>
                <a:latin typeface="Times New Roman" pitchFamily="18" charset="0"/>
                <a:ea typeface="Times New Roman"/>
                <a:cs typeface="Times New Roman" pitchFamily="18" charset="0"/>
              </a:rPr>
              <a:t>ФГОС обозначены основные направления в развитии и деятельности детей. И одно из этих направлений – </a:t>
            </a:r>
            <a:r>
              <a:rPr lang="ru-RU" sz="2000" b="1" dirty="0">
                <a:solidFill>
                  <a:schemeClr val="tx1"/>
                </a:solidFill>
                <a:latin typeface="Times New Roman" pitchFamily="18" charset="0"/>
                <a:ea typeface="Times New Roman"/>
                <a:cs typeface="Times New Roman" pitchFamily="18" charset="0"/>
              </a:rPr>
              <a:t>речевое развитие.</a:t>
            </a:r>
            <a:r>
              <a:rPr lang="ru-RU" sz="2000" dirty="0">
                <a:solidFill>
                  <a:schemeClr val="tx1"/>
                </a:solidFill>
                <a:latin typeface="Times New Roman" pitchFamily="18" charset="0"/>
                <a:ea typeface="Times New Roman"/>
                <a:cs typeface="Times New Roman" pitchFamily="18" charset="0"/>
              </a:rPr>
              <a:t> Стандарт объясняет, что речевое развитие включает владение речью как </a:t>
            </a:r>
            <a:r>
              <a:rPr lang="ru-RU" sz="2000" b="1" dirty="0">
                <a:solidFill>
                  <a:schemeClr val="tx1"/>
                </a:solidFill>
                <a:latin typeface="Times New Roman" pitchFamily="18" charset="0"/>
                <a:ea typeface="Times New Roman"/>
                <a:cs typeface="Times New Roman" pitchFamily="18" charset="0"/>
              </a:rPr>
              <a:t>средством общения и культуры</a:t>
            </a:r>
            <a:r>
              <a:rPr lang="ru-RU" sz="2000" dirty="0">
                <a:solidFill>
                  <a:schemeClr val="tx1"/>
                </a:solidFill>
                <a:latin typeface="Times New Roman" pitchFamily="18" charset="0"/>
                <a:ea typeface="Times New Roman"/>
                <a:cs typeface="Times New Roman" pitchFamily="18" charset="0"/>
              </a:rPr>
              <a:t>; обогащение активного словаря;  </a:t>
            </a:r>
            <a:r>
              <a:rPr lang="ru-RU" sz="2000" b="1" dirty="0">
                <a:solidFill>
                  <a:schemeClr val="tx1"/>
                </a:solidFill>
                <a:latin typeface="Times New Roman" pitchFamily="18" charset="0"/>
                <a:ea typeface="Times New Roman"/>
                <a:cs typeface="Times New Roman" pitchFamily="18" charset="0"/>
              </a:rPr>
              <a:t>развитие связной</a:t>
            </a:r>
            <a:r>
              <a:rPr lang="ru-RU" sz="2000" dirty="0">
                <a:solidFill>
                  <a:schemeClr val="tx1"/>
                </a:solidFill>
                <a:latin typeface="Times New Roman" pitchFamily="18" charset="0"/>
                <a:ea typeface="Times New Roman"/>
                <a:cs typeface="Times New Roman" pitchFamily="18" charset="0"/>
              </a:rPr>
              <a:t>, грамматически правильной диалогической и монологической </a:t>
            </a:r>
            <a:r>
              <a:rPr lang="ru-RU" sz="2000" b="1" dirty="0">
                <a:solidFill>
                  <a:schemeClr val="tx1"/>
                </a:solidFill>
                <a:latin typeface="Times New Roman" pitchFamily="18" charset="0"/>
                <a:ea typeface="Times New Roman"/>
                <a:cs typeface="Times New Roman" pitchFamily="18" charset="0"/>
              </a:rPr>
              <a:t>речи</a:t>
            </a:r>
            <a:r>
              <a:rPr lang="ru-RU" sz="2000" dirty="0">
                <a:solidFill>
                  <a:schemeClr val="tx1"/>
                </a:solidFill>
                <a:latin typeface="Times New Roman" pitchFamily="18" charset="0"/>
                <a:ea typeface="Times New Roman"/>
                <a:cs typeface="Times New Roman" pitchFamily="18" charset="0"/>
              </a:rPr>
              <a:t>;  </a:t>
            </a:r>
            <a:r>
              <a:rPr lang="ru-RU" sz="2000" b="1" dirty="0">
                <a:solidFill>
                  <a:schemeClr val="tx1"/>
                </a:solidFill>
                <a:latin typeface="Times New Roman" pitchFamily="18" charset="0"/>
                <a:ea typeface="Times New Roman"/>
                <a:cs typeface="Times New Roman" pitchFamily="18" charset="0"/>
              </a:rPr>
              <a:t>развитие речевого творчества</a:t>
            </a:r>
            <a:r>
              <a:rPr lang="ru-RU" sz="2000" dirty="0">
                <a:solidFill>
                  <a:schemeClr val="tx1"/>
                </a:solidFill>
                <a:latin typeface="Times New Roman" pitchFamily="18" charset="0"/>
                <a:ea typeface="Times New Roman"/>
                <a:cs typeface="Times New Roman" pitchFamily="18" charset="0"/>
              </a:rPr>
              <a:t>; </a:t>
            </a:r>
            <a:r>
              <a:rPr lang="ru-RU" sz="2000" b="1" dirty="0">
                <a:solidFill>
                  <a:schemeClr val="tx1"/>
                </a:solidFill>
                <a:latin typeface="Times New Roman" pitchFamily="18" charset="0"/>
                <a:ea typeface="Times New Roman"/>
                <a:cs typeface="Times New Roman" pitchFamily="18" charset="0"/>
              </a:rPr>
              <a:t>развитие</a:t>
            </a:r>
            <a:r>
              <a:rPr lang="ru-RU" sz="2000" dirty="0">
                <a:solidFill>
                  <a:schemeClr val="tx1"/>
                </a:solidFill>
                <a:latin typeface="Times New Roman" pitchFamily="18" charset="0"/>
                <a:ea typeface="Times New Roman"/>
                <a:cs typeface="Times New Roman" pitchFamily="18" charset="0"/>
              </a:rPr>
              <a:t> звуковой и интонационной культуры </a:t>
            </a:r>
            <a:r>
              <a:rPr lang="ru-RU" sz="2000" b="1" dirty="0">
                <a:solidFill>
                  <a:schemeClr val="tx1"/>
                </a:solidFill>
                <a:latin typeface="Times New Roman" pitchFamily="18" charset="0"/>
                <a:ea typeface="Times New Roman"/>
                <a:cs typeface="Times New Roman" pitchFamily="18" charset="0"/>
              </a:rPr>
              <a:t>речи</a:t>
            </a:r>
            <a:r>
              <a:rPr lang="ru-RU" sz="2000" dirty="0">
                <a:solidFill>
                  <a:schemeClr val="tx1"/>
                </a:solidFill>
                <a:latin typeface="Times New Roman" pitchFamily="18" charset="0"/>
                <a:ea typeface="Times New Roman"/>
                <a:cs typeface="Times New Roman" pitchFamily="18" charset="0"/>
              </a:rPr>
              <a:t>, фонематического слуха; знакомство с книжной культурой, детской литературой, понимание на слух текстов различных жанров детской литературы; </a:t>
            </a:r>
            <a:r>
              <a:rPr lang="ru-RU" sz="2000" b="1" dirty="0">
                <a:solidFill>
                  <a:schemeClr val="tx1"/>
                </a:solidFill>
                <a:latin typeface="Times New Roman" pitchFamily="18" charset="0"/>
                <a:ea typeface="Times New Roman"/>
                <a:cs typeface="Times New Roman" pitchFamily="18" charset="0"/>
              </a:rPr>
              <a:t>формирование</a:t>
            </a:r>
            <a:r>
              <a:rPr lang="ru-RU" sz="2000" dirty="0">
                <a:solidFill>
                  <a:schemeClr val="tx1"/>
                </a:solidFill>
                <a:latin typeface="Times New Roman" pitchFamily="18" charset="0"/>
                <a:ea typeface="Times New Roman"/>
                <a:cs typeface="Times New Roman" pitchFamily="18" charset="0"/>
              </a:rPr>
              <a:t> звуковой аналитико - синтетической активности как предпосылки обучения грамоте. </a:t>
            </a:r>
            <a:r>
              <a:rPr lang="ru-RU" sz="2000" b="1" dirty="0">
                <a:solidFill>
                  <a:schemeClr val="tx1"/>
                </a:solidFill>
                <a:latin typeface="Times New Roman" pitchFamily="18" charset="0"/>
                <a:ea typeface="Times New Roman"/>
                <a:cs typeface="Times New Roman" pitchFamily="18" charset="0"/>
              </a:rPr>
              <a:t>Фольклор</a:t>
            </a:r>
            <a:r>
              <a:rPr lang="ru-RU" sz="2000" dirty="0">
                <a:solidFill>
                  <a:schemeClr val="tx1"/>
                </a:solidFill>
                <a:latin typeface="Times New Roman" pitchFamily="18" charset="0"/>
                <a:ea typeface="Times New Roman"/>
                <a:cs typeface="Times New Roman" pitchFamily="18" charset="0"/>
              </a:rPr>
              <a:t> помогает овладеть речью как </a:t>
            </a:r>
            <a:r>
              <a:rPr lang="ru-RU" sz="2000" b="1" dirty="0">
                <a:solidFill>
                  <a:schemeClr val="tx1"/>
                </a:solidFill>
                <a:latin typeface="Times New Roman" pitchFamily="18" charset="0"/>
                <a:ea typeface="Times New Roman"/>
                <a:cs typeface="Times New Roman" pitchFamily="18" charset="0"/>
              </a:rPr>
              <a:t>средством общения</a:t>
            </a:r>
            <a:r>
              <a:rPr lang="ru-RU" sz="2000" dirty="0">
                <a:solidFill>
                  <a:schemeClr val="tx1"/>
                </a:solidFill>
                <a:latin typeface="Times New Roman" pitchFamily="18" charset="0"/>
                <a:ea typeface="Times New Roman"/>
                <a:cs typeface="Times New Roman" pitchFamily="18" charset="0"/>
              </a:rPr>
              <a:t>, и является носителем культурных традиций народа.</a:t>
            </a: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7094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7467600" cy="5976664"/>
          </a:xfrm>
        </p:spPr>
        <p:txBody>
          <a:bodyPr>
            <a:noAutofit/>
          </a:bodyPr>
          <a:lstStyle/>
          <a:p>
            <a:pPr algn="just">
              <a:lnSpc>
                <a:spcPct val="115000"/>
              </a:lnSpc>
              <a:spcAft>
                <a:spcPts val="1000"/>
              </a:spcAft>
            </a:pPr>
            <a:r>
              <a:rPr lang="ru-RU" sz="2000" dirty="0" smtClean="0">
                <a:solidFill>
                  <a:schemeClr val="tx1"/>
                </a:solidFill>
                <a:latin typeface="Times New Roman" pitchFamily="18" charset="0"/>
                <a:ea typeface="Times New Roman"/>
                <a:cs typeface="Times New Roman" pitchFamily="18" charset="0"/>
              </a:rPr>
              <a:t/>
            </a:r>
            <a:br>
              <a:rPr lang="ru-RU" sz="2000" dirty="0" smtClean="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smtClean="0">
                <a:solidFill>
                  <a:schemeClr val="tx1"/>
                </a:solidFill>
                <a:latin typeface="Times New Roman" pitchFamily="18" charset="0"/>
                <a:ea typeface="Times New Roman"/>
                <a:cs typeface="Times New Roman" pitchFamily="18" charset="0"/>
              </a:rPr>
              <a:t/>
            </a:r>
            <a:br>
              <a:rPr lang="ru-RU" sz="2000" dirty="0" smtClean="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smtClean="0">
                <a:solidFill>
                  <a:schemeClr val="tx1"/>
                </a:solidFill>
                <a:latin typeface="Times New Roman" pitchFamily="18" charset="0"/>
                <a:ea typeface="Times New Roman"/>
                <a:cs typeface="Times New Roman" pitchFamily="18" charset="0"/>
              </a:rPr>
              <a:t>     Логопедическая </a:t>
            </a:r>
            <a:r>
              <a:rPr lang="ru-RU" sz="2000" dirty="0">
                <a:solidFill>
                  <a:schemeClr val="tx1"/>
                </a:solidFill>
                <a:latin typeface="Times New Roman" pitchFamily="18" charset="0"/>
                <a:ea typeface="Times New Roman"/>
                <a:cs typeface="Times New Roman" pitchFamily="18" charset="0"/>
              </a:rPr>
              <a:t>коррекция при недоразвитии речи предполагает комплексное воздействие на все стороны речевого дефекта: исправление неправильного звукопроизношения, просодики, лексико - грамматического строя, связной речи, мелкой моторики рук.</a:t>
            </a:r>
            <a:r>
              <a:rPr lang="ru-RU" sz="2000" dirty="0">
                <a:solidFill>
                  <a:schemeClr val="tx1"/>
                </a:solidFill>
                <a:latin typeface="Times New Roman" pitchFamily="18" charset="0"/>
                <a:ea typeface="Calibri"/>
                <a:cs typeface="Times New Roman" pitchFamily="18" charset="0"/>
              </a:rPr>
              <a:t>      </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ea typeface="Times New Roman"/>
                <a:cs typeface="Times New Roman" pitchFamily="18" charset="0"/>
              </a:rPr>
              <a:t>      Основными формами организации обучения детей, на которых используется фольклорный материал, являются  индивидуальные и подгрупповые логопедические занятия разных видов</a:t>
            </a:r>
            <a:r>
              <a:rPr lang="ru-RU" sz="2000" dirty="0" smtClean="0">
                <a:solidFill>
                  <a:schemeClr val="tx1"/>
                </a:solidFill>
                <a:latin typeface="Times New Roman" pitchFamily="18" charset="0"/>
                <a:ea typeface="Times New Roman"/>
                <a:cs typeface="Times New Roman" pitchFamily="18" charset="0"/>
              </a:rPr>
              <a:t>:  </a:t>
            </a:r>
            <a:br>
              <a:rPr lang="ru-RU" sz="2000" dirty="0" smtClean="0">
                <a:solidFill>
                  <a:schemeClr val="tx1"/>
                </a:solidFill>
                <a:latin typeface="Times New Roman" pitchFamily="18" charset="0"/>
                <a:ea typeface="Times New Roman"/>
                <a:cs typeface="Times New Roman" pitchFamily="18" charset="0"/>
              </a:rPr>
            </a:br>
            <a:r>
              <a:rPr lang="ru-RU" sz="2000" b="1" dirty="0" smtClean="0">
                <a:solidFill>
                  <a:schemeClr val="tx1"/>
                </a:solidFill>
                <a:latin typeface="Times New Roman" pitchFamily="18" charset="0"/>
                <a:ea typeface="Times New Roman"/>
                <a:cs typeface="Times New Roman" pitchFamily="18" charset="0"/>
              </a:rPr>
              <a:t>1</a:t>
            </a:r>
            <a:r>
              <a:rPr lang="ru-RU" sz="2000" b="1" dirty="0">
                <a:solidFill>
                  <a:schemeClr val="tx1"/>
                </a:solidFill>
                <a:latin typeface="Times New Roman" pitchFamily="18" charset="0"/>
                <a:ea typeface="Times New Roman"/>
                <a:cs typeface="Times New Roman" pitchFamily="18" charset="0"/>
              </a:rPr>
              <a:t>. Фольклорный материал для </a:t>
            </a:r>
            <a:r>
              <a:rPr lang="ru-RU" sz="2000" b="1" dirty="0" smtClean="0">
                <a:solidFill>
                  <a:schemeClr val="tx1"/>
                </a:solidFill>
                <a:latin typeface="Times New Roman" pitchFamily="18" charset="0"/>
                <a:ea typeface="Times New Roman"/>
                <a:cs typeface="Times New Roman" pitchFamily="18" charset="0"/>
              </a:rPr>
              <a:t>автоматизации звуков</a:t>
            </a:r>
            <a:r>
              <a:rPr lang="ru-RU" sz="2000" b="1" dirty="0">
                <a:solidFill>
                  <a:schemeClr val="tx1"/>
                </a:solidFill>
                <a:latin typeface="Times New Roman" pitchFamily="18" charset="0"/>
                <a:ea typeface="Times New Roman"/>
                <a:cs typeface="Times New Roman" pitchFamily="18" charset="0"/>
              </a:rPr>
              <a:t>.</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b="1" dirty="0" smtClean="0">
                <a:solidFill>
                  <a:schemeClr val="tx1"/>
                </a:solidFill>
                <a:latin typeface="Times New Roman" pitchFamily="18" charset="0"/>
                <a:ea typeface="Times New Roman"/>
                <a:cs typeface="Times New Roman" pitchFamily="18" charset="0"/>
              </a:rPr>
              <a:t>Звук «Л</a:t>
            </a:r>
            <a:r>
              <a:rPr lang="ru-RU" sz="2000" b="1" dirty="0">
                <a:solidFill>
                  <a:schemeClr val="tx1"/>
                </a:solidFill>
                <a:latin typeface="Times New Roman" pitchFamily="18" charset="0"/>
                <a:ea typeface="Times New Roman"/>
                <a:cs typeface="Times New Roman" pitchFamily="18" charset="0"/>
              </a:rPr>
              <a:t>».</a:t>
            </a: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b="1" dirty="0">
                <a:solidFill>
                  <a:schemeClr val="tx1"/>
                </a:solidFill>
                <a:latin typeface="Times New Roman" pitchFamily="18" charset="0"/>
                <a:ea typeface="Times New Roman"/>
                <a:cs typeface="Times New Roman" pitchFamily="18" charset="0"/>
              </a:rPr>
              <a:t>     </a:t>
            </a:r>
            <a:r>
              <a:rPr lang="ru-RU" sz="2000" dirty="0">
                <a:solidFill>
                  <a:schemeClr val="tx1"/>
                </a:solidFill>
                <a:latin typeface="Times New Roman" pitchFamily="18" charset="0"/>
                <a:ea typeface="Times New Roman"/>
                <a:cs typeface="Times New Roman" pitchFamily="18" charset="0"/>
              </a:rPr>
              <a:t> </a:t>
            </a:r>
            <a:r>
              <a:rPr lang="ru-RU" sz="2000" dirty="0" smtClean="0">
                <a:solidFill>
                  <a:schemeClr val="tx1"/>
                </a:solidFill>
                <a:latin typeface="Times New Roman" pitchFamily="18" charset="0"/>
                <a:ea typeface="Times New Roman"/>
                <a:cs typeface="Times New Roman" pitchFamily="18" charset="0"/>
              </a:rPr>
              <a:t>Ночь прошла, темноту </a:t>
            </a:r>
            <a:r>
              <a:rPr lang="ru-RU" sz="2000" dirty="0">
                <a:solidFill>
                  <a:schemeClr val="tx1"/>
                </a:solidFill>
                <a:latin typeface="Times New Roman" pitchFamily="18" charset="0"/>
                <a:ea typeface="Times New Roman"/>
                <a:cs typeface="Times New Roman" pitchFamily="18" charset="0"/>
              </a:rPr>
              <a:t>увела.</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Замолчал сверчок, запел петушок.</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Полежал немножко, распахнул окошко:</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 Здравствуй, солнышко - колоколнышко!</a:t>
            </a:r>
            <a:br>
              <a:rPr lang="ru-RU" sz="2000" dirty="0">
                <a:solidFill>
                  <a:schemeClr val="tx1"/>
                </a:solidFill>
                <a:latin typeface="Times New Roman" pitchFamily="18" charset="0"/>
                <a:ea typeface="Times New Roman"/>
                <a:cs typeface="Times New Roman" pitchFamily="18" charset="0"/>
              </a:rPr>
            </a:br>
            <a:r>
              <a:rPr lang="ru-RU" sz="2000" dirty="0">
                <a:solidFill>
                  <a:schemeClr val="tx1"/>
                </a:solidFill>
                <a:latin typeface="Times New Roman" pitchFamily="18" charset="0"/>
                <a:ea typeface="Times New Roman"/>
                <a:cs typeface="Times New Roman" pitchFamily="18" charset="0"/>
              </a:rPr>
              <a:t/>
            </a:r>
            <a:br>
              <a:rPr lang="ru-RU" sz="2000" dirty="0">
                <a:solidFill>
                  <a:schemeClr val="tx1"/>
                </a:solidFill>
                <a:latin typeface="Times New Roman" pitchFamily="18" charset="0"/>
                <a:ea typeface="Times New Roman"/>
                <a:cs typeface="Times New Roman" pitchFamily="18" charset="0"/>
              </a:rPr>
            </a:br>
            <a:r>
              <a:rPr lang="ru-RU" sz="2000" dirty="0" smtClean="0">
                <a:solidFill>
                  <a:schemeClr val="tx1"/>
                </a:solidFill>
                <a:latin typeface="Times New Roman" pitchFamily="18" charset="0"/>
                <a:ea typeface="Times New Roman"/>
                <a:cs typeface="Times New Roman" pitchFamily="18" charset="0"/>
              </a:rPr>
              <a:t> </a:t>
            </a:r>
            <a:endParaRPr lang="ru-RU" sz="2000" dirty="0">
              <a:solidFill>
                <a:schemeClr val="tx1"/>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xmlns="" val="428990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34682"/>
          </a:xfrm>
        </p:spPr>
        <p:txBody>
          <a:bodyPr>
            <a:normAutofit/>
          </a:bodyPr>
          <a:lstStyle/>
          <a:p>
            <a:pPr>
              <a:lnSpc>
                <a:spcPct val="115000"/>
              </a:lnSpc>
              <a:spcAft>
                <a:spcPts val="1000"/>
              </a:spcAft>
            </a:pPr>
            <a:r>
              <a:rPr lang="ru-RU" sz="2200" b="1" dirty="0">
                <a:solidFill>
                  <a:schemeClr val="tx1"/>
                </a:solidFill>
                <a:latin typeface="Times New Roman" pitchFamily="18" charset="0"/>
                <a:ea typeface="Times New Roman"/>
                <a:cs typeface="Times New Roman" pitchFamily="18" charset="0"/>
              </a:rPr>
              <a:t>Звук «Л’</a:t>
            </a:r>
            <a:r>
              <a:rPr lang="ru-RU" sz="2200" dirty="0">
                <a:solidFill>
                  <a:schemeClr val="tx1"/>
                </a:solidFill>
                <a:latin typeface="Times New Roman" pitchFamily="18" charset="0"/>
                <a:ea typeface="Times New Roman"/>
                <a:cs typeface="Times New Roman" pitchFamily="18" charset="0"/>
              </a:rPr>
              <a:t>».</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Летели кукушки через три избушки.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Как они летели, все люди глядели.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Как они садились, все люди дивились.</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Звук «Р».</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Марфушка весёлая,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Марфа чернобровая!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Пройди, Марфа, горенкой,</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Топни, радость, ноженькой!</a:t>
            </a:r>
            <a:r>
              <a:rPr lang="ru-RU" sz="2400" dirty="0">
                <a:latin typeface="Calibri"/>
                <a:ea typeface="Times New Roman"/>
                <a:cs typeface="Times New Roman"/>
              </a:rPr>
              <a:t/>
            </a:r>
            <a:br>
              <a:rPr lang="ru-RU" sz="2400" dirty="0">
                <a:latin typeface="Calibri"/>
                <a:ea typeface="Times New Roman"/>
                <a:cs typeface="Times New Roman"/>
              </a:rPr>
            </a:br>
            <a:r>
              <a:rPr lang="ru-RU" sz="2200" b="1" dirty="0">
                <a:solidFill>
                  <a:schemeClr val="tx1"/>
                </a:solidFill>
                <a:latin typeface="Times New Roman" pitchFamily="18" charset="0"/>
                <a:ea typeface="Times New Roman"/>
                <a:cs typeface="Times New Roman" pitchFamily="18" charset="0"/>
              </a:rPr>
              <a:t>Звук «РЬ’».</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Привяжу я козлика к кудрявой берёзке.</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Привяжу рогатого к кудрявой берёзке.</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 Стой, мой козлик, не бодайся!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А ты, берёзка белая, стой не качайся!</a:t>
            </a:r>
            <a:br>
              <a:rPr lang="ru-RU" sz="2200" dirty="0">
                <a:solidFill>
                  <a:schemeClr val="tx1"/>
                </a:solidFill>
                <a:latin typeface="Times New Roman" pitchFamily="18" charset="0"/>
                <a:ea typeface="Times New Roman"/>
                <a:cs typeface="Times New Roman" pitchFamily="18" charset="0"/>
              </a:rPr>
            </a:br>
            <a:endParaRPr lang="ru-RU"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00240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7467600" cy="6381328"/>
          </a:xfrm>
        </p:spPr>
        <p:txBody>
          <a:bodyPr>
            <a:normAutofit fontScale="90000"/>
          </a:bodyPr>
          <a:lstStyle/>
          <a:p>
            <a:pPr>
              <a:lnSpc>
                <a:spcPct val="115000"/>
              </a:lnSpc>
              <a:spcAft>
                <a:spcPts val="1000"/>
              </a:spcAft>
            </a:pPr>
            <a:r>
              <a:rPr lang="ru-RU" sz="2200" b="1" dirty="0" smtClean="0">
                <a:solidFill>
                  <a:schemeClr val="tx1"/>
                </a:solidFill>
                <a:latin typeface="Times New Roman" pitchFamily="18" charset="0"/>
                <a:ea typeface="Times New Roman"/>
                <a:cs typeface="Times New Roman" pitchFamily="18" charset="0"/>
              </a:rPr>
              <a:t/>
            </a:r>
            <a:br>
              <a:rPr lang="ru-RU" sz="2200" b="1" dirty="0" smtClean="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r>
            <a:br>
              <a:rPr lang="ru-RU" sz="2200" b="1" dirty="0">
                <a:solidFill>
                  <a:schemeClr val="tx1"/>
                </a:solidFill>
                <a:latin typeface="Times New Roman" pitchFamily="18" charset="0"/>
                <a:ea typeface="Times New Roman"/>
                <a:cs typeface="Times New Roman" pitchFamily="18" charset="0"/>
              </a:rPr>
            </a:br>
            <a:r>
              <a:rPr lang="ru-RU" sz="2200" b="1" dirty="0" smtClean="0">
                <a:solidFill>
                  <a:schemeClr val="tx1"/>
                </a:solidFill>
                <a:latin typeface="Times New Roman" pitchFamily="18" charset="0"/>
                <a:ea typeface="Times New Roman"/>
                <a:cs typeface="Times New Roman" pitchFamily="18" charset="0"/>
              </a:rPr>
              <a:t/>
            </a:r>
            <a:br>
              <a:rPr lang="ru-RU" sz="2200" b="1" dirty="0" smtClean="0">
                <a:solidFill>
                  <a:schemeClr val="tx1"/>
                </a:solidFill>
                <a:latin typeface="Times New Roman" pitchFamily="18" charset="0"/>
                <a:ea typeface="Times New Roman"/>
                <a:cs typeface="Times New Roman" pitchFamily="18" charset="0"/>
              </a:rPr>
            </a:br>
            <a:r>
              <a:rPr lang="ru-RU" sz="2200" b="1" dirty="0" smtClean="0">
                <a:solidFill>
                  <a:schemeClr val="tx1"/>
                </a:solidFill>
                <a:latin typeface="Times New Roman" pitchFamily="18" charset="0"/>
                <a:ea typeface="Times New Roman"/>
                <a:cs typeface="Times New Roman" pitchFamily="18" charset="0"/>
              </a:rPr>
              <a:t>Звук </a:t>
            </a:r>
            <a:r>
              <a:rPr lang="ru-RU" sz="2200" b="1" dirty="0">
                <a:solidFill>
                  <a:schemeClr val="tx1"/>
                </a:solidFill>
                <a:latin typeface="Times New Roman" pitchFamily="18" charset="0"/>
                <a:ea typeface="Times New Roman"/>
                <a:cs typeface="Times New Roman" pitchFamily="18" charset="0"/>
              </a:rPr>
              <a:t>«Ш».</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Потягушечки, порастушечки!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Поперёк толстушечки,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Руки – хватушечки,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Ноги – бегушечки!</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Звук «Ж</a:t>
            </a:r>
            <a:r>
              <a:rPr lang="ru-RU" sz="2200" dirty="0">
                <a:solidFill>
                  <a:schemeClr val="tx1"/>
                </a:solidFill>
                <a:latin typeface="Times New Roman" pitchFamily="18" charset="0"/>
                <a:ea typeface="Times New Roman"/>
                <a:cs typeface="Times New Roman" pitchFamily="18" charset="0"/>
              </a:rPr>
              <a:t>».</a:t>
            </a:r>
            <a:r>
              <a:rPr lang="ru-RU" sz="2200" dirty="0">
                <a:solidFill>
                  <a:schemeClr val="tx1"/>
                </a:solidFill>
                <a:latin typeface="Calibri"/>
                <a:ea typeface="Times New Roman"/>
                <a:cs typeface="Times New Roman"/>
              </a:rPr>
              <a:t/>
            </a:r>
            <a:br>
              <a:rPr lang="ru-RU" sz="2200" dirty="0">
                <a:solidFill>
                  <a:schemeClr val="tx1"/>
                </a:solidFill>
                <a:latin typeface="Calibri"/>
                <a:ea typeface="Times New Roman"/>
                <a:cs typeface="Times New Roman"/>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Ножки, ножки,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Куда вы бежите?</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 В лесок, по мошок,</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Избушку им шить, чтоб не холодно жить!</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Звук «Ч».</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Уж я Танюшке пирог испеку,</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Уж я внученьке румяненький.</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На нём корочка пшеничная,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А начиночка яичная,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А помадочка медовая,</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Моя внученька бедовая!</a:t>
            </a:r>
            <a:r>
              <a:rPr lang="ru-RU" sz="2400" dirty="0">
                <a:latin typeface="Calibri"/>
                <a:ea typeface="Times New Roman"/>
                <a:cs typeface="Times New Roman"/>
              </a:rPr>
              <a:t/>
            </a:r>
            <a:br>
              <a:rPr lang="ru-RU" sz="2400" dirty="0">
                <a:latin typeface="Calibri"/>
                <a:ea typeface="Times New Roman"/>
                <a:cs typeface="Times New Roman"/>
              </a:rPr>
            </a:br>
            <a:endParaRPr lang="ru-RU" dirty="0"/>
          </a:p>
        </p:txBody>
      </p:sp>
    </p:spTree>
    <p:extLst>
      <p:ext uri="{BB962C8B-B14F-4D97-AF65-F5344CB8AC3E}">
        <p14:creationId xmlns:p14="http://schemas.microsoft.com/office/powerpoint/2010/main" xmlns="" val="1381623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94722"/>
          </a:xfrm>
        </p:spPr>
        <p:txBody>
          <a:bodyPr>
            <a:normAutofit fontScale="90000"/>
          </a:bodyPr>
          <a:lstStyle/>
          <a:p>
            <a:pPr>
              <a:lnSpc>
                <a:spcPct val="115000"/>
              </a:lnSpc>
              <a:spcAft>
                <a:spcPts val="1000"/>
              </a:spcAft>
            </a:pPr>
            <a:r>
              <a:rPr lang="ru-RU" sz="2200" b="1" dirty="0">
                <a:solidFill>
                  <a:schemeClr val="tx1"/>
                </a:solidFill>
                <a:latin typeface="Times New Roman" pitchFamily="18" charset="0"/>
                <a:ea typeface="Times New Roman"/>
                <a:cs typeface="Times New Roman" pitchFamily="18" charset="0"/>
              </a:rPr>
              <a:t>Звук «С».</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Сосна, сосна, отчего ты красна?</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Оттого я красна, что под солнышком росла.</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Звук «Ц».</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a:t>
            </a:r>
            <a:r>
              <a:rPr lang="ru-RU" sz="2200" dirty="0">
                <a:solidFill>
                  <a:schemeClr val="tx1"/>
                </a:solidFill>
                <a:latin typeface="Times New Roman" pitchFamily="18" charset="0"/>
                <a:ea typeface="Times New Roman"/>
                <a:cs typeface="Times New Roman" pitchFamily="18" charset="0"/>
              </a:rPr>
              <a:t> Тынцы – брынцы - бубенцы-</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Приезжали молодцы,</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Раздавали бубенцы.</a:t>
            </a:r>
            <a:r>
              <a:rPr lang="ru-RU" sz="2400" dirty="0">
                <a:latin typeface="Calibri"/>
                <a:ea typeface="Times New Roman"/>
                <a:cs typeface="Times New Roman"/>
              </a:rPr>
              <a:t/>
            </a:r>
            <a:br>
              <a:rPr lang="ru-RU" sz="2400" dirty="0">
                <a:latin typeface="Calibri"/>
                <a:ea typeface="Times New Roman"/>
                <a:cs typeface="Times New Roman"/>
              </a:rPr>
            </a:br>
            <a:r>
              <a:rPr lang="ru-RU" sz="2200" b="1" dirty="0">
                <a:solidFill>
                  <a:schemeClr val="tx1"/>
                </a:solidFill>
                <a:latin typeface="Times New Roman" pitchFamily="18" charset="0"/>
                <a:ea typeface="Times New Roman"/>
                <a:cs typeface="Times New Roman" pitchFamily="18" charset="0"/>
              </a:rPr>
              <a:t>2. Конспект индивидуального логопедического занятия.</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b="1" dirty="0">
                <a:solidFill>
                  <a:schemeClr val="tx1"/>
                </a:solidFill>
                <a:latin typeface="Times New Roman" pitchFamily="18" charset="0"/>
                <a:ea typeface="Times New Roman"/>
                <a:cs typeface="Times New Roman" pitchFamily="18" charset="0"/>
              </a:rPr>
              <a:t> Тема: Звук «Р».</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Этап: </a:t>
            </a:r>
            <a:r>
              <a:rPr lang="ru-RU" sz="2200" dirty="0">
                <a:solidFill>
                  <a:schemeClr val="tx1"/>
                </a:solidFill>
                <a:latin typeface="Times New Roman" pitchFamily="18" charset="0"/>
                <a:ea typeface="Times New Roman"/>
                <a:cs typeface="Times New Roman" pitchFamily="18" charset="0"/>
              </a:rPr>
              <a:t>автоматизация звука «Р» в связной речи.</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Цели: </a:t>
            </a:r>
            <a:r>
              <a:rPr lang="ru-RU" sz="2200" dirty="0">
                <a:solidFill>
                  <a:schemeClr val="tx1"/>
                </a:solidFill>
                <a:latin typeface="Times New Roman" pitchFamily="18" charset="0"/>
                <a:ea typeface="Times New Roman"/>
                <a:cs typeface="Times New Roman" pitchFamily="18" charset="0"/>
              </a:rPr>
              <a:t>1. Закрепить правильное произношение звука «Р» в тексте.</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2. Воспитывать самоконтроль за произношением звука «Р» в связной речи.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3.  Расширять словарный запас.</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4. Работать над интонацией, выразительностью речи.</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5. Развивать слуховое внимание, память.</a:t>
            </a:r>
            <a:br>
              <a:rPr lang="ru-RU" sz="2200" dirty="0">
                <a:solidFill>
                  <a:schemeClr val="tx1"/>
                </a:solidFill>
                <a:latin typeface="Times New Roman" pitchFamily="18" charset="0"/>
                <a:ea typeface="Times New Roman"/>
                <a:cs typeface="Times New Roman" pitchFamily="18" charset="0"/>
              </a:rPr>
            </a:br>
            <a:endParaRPr lang="ru-RU"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928692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34682"/>
          </a:xfrm>
        </p:spPr>
        <p:txBody>
          <a:bodyPr>
            <a:normAutofit/>
          </a:bodyPr>
          <a:lstStyle/>
          <a:p>
            <a:pPr>
              <a:lnSpc>
                <a:spcPct val="115000"/>
              </a:lnSpc>
              <a:spcAft>
                <a:spcPts val="1000"/>
              </a:spcAft>
            </a:pPr>
            <a:r>
              <a:rPr lang="ru-RU" sz="2200" i="1" dirty="0">
                <a:solidFill>
                  <a:schemeClr val="tx1"/>
                </a:solidFill>
                <a:latin typeface="Times New Roman" pitchFamily="18" charset="0"/>
                <a:ea typeface="Times New Roman"/>
                <a:cs typeface="Times New Roman" pitchFamily="18" charset="0"/>
              </a:rPr>
              <a:t>Оборудование:   </a:t>
            </a:r>
            <a:r>
              <a:rPr lang="ru-RU" sz="2200" dirty="0">
                <a:solidFill>
                  <a:schemeClr val="tx1"/>
                </a:solidFill>
                <a:latin typeface="Times New Roman" pitchFamily="18" charset="0"/>
                <a:ea typeface="Times New Roman"/>
                <a:cs typeface="Times New Roman" pitchFamily="18" charset="0"/>
              </a:rPr>
              <a:t>фольклорный текст «Коровушка», загадка про корову, картинка  с изображением коровы, схема для характеристики звука, пособие для звукового анализа «Звуковой домик».</a:t>
            </a:r>
            <a:br>
              <a:rPr lang="ru-RU" sz="2200" dirty="0">
                <a:solidFill>
                  <a:schemeClr val="tx1"/>
                </a:solidFill>
                <a:latin typeface="Times New Roman" pitchFamily="18" charset="0"/>
                <a:ea typeface="Times New Roman"/>
                <a:cs typeface="Times New Roman" pitchFamily="18" charset="0"/>
              </a:rPr>
            </a:br>
            <a:r>
              <a:rPr lang="ru-RU" sz="2200" b="1" u="sng" dirty="0">
                <a:solidFill>
                  <a:schemeClr val="tx1"/>
                </a:solidFill>
                <a:latin typeface="Times New Roman" pitchFamily="18" charset="0"/>
                <a:ea typeface="Times New Roman"/>
                <a:cs typeface="Times New Roman" pitchFamily="18" charset="0"/>
              </a:rPr>
              <a:t>Ход занятия:</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1. Сюрпризный момент.</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    Логопед загадывает загадку про корову: «Голодна - мычит, сыта - жует, малым деткам молочка даёт».</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2. Психогимнастика.</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Изобразить жующую корову, мычащую корову, спящую корову.</a:t>
            </a:r>
            <a:br>
              <a:rPr lang="ru-RU" sz="2200" dirty="0">
                <a:solidFill>
                  <a:schemeClr val="tx1"/>
                </a:solidFill>
                <a:latin typeface="Times New Roman" pitchFamily="18" charset="0"/>
                <a:ea typeface="Times New Roman"/>
                <a:cs typeface="Times New Roman" pitchFamily="18" charset="0"/>
              </a:rPr>
            </a:br>
            <a:r>
              <a:rPr lang="ru-RU" sz="2200" i="1" dirty="0">
                <a:solidFill>
                  <a:schemeClr val="tx1"/>
                </a:solidFill>
                <a:latin typeface="Times New Roman" pitchFamily="18" charset="0"/>
                <a:ea typeface="Times New Roman"/>
                <a:cs typeface="Times New Roman" pitchFamily="18" charset="0"/>
              </a:rPr>
              <a:t>3. Артикуляционная гимнастика.</a:t>
            </a:r>
            <a:r>
              <a:rPr lang="ru-RU" sz="2200" dirty="0">
                <a:solidFill>
                  <a:schemeClr val="tx1"/>
                </a:solidFill>
                <a:latin typeface="Times New Roman" pitchFamily="18" charset="0"/>
                <a:ea typeface="Times New Roman"/>
                <a:cs typeface="Times New Roman" pitchFamily="18" charset="0"/>
              </a:rPr>
              <a:t/>
            </a:r>
            <a:br>
              <a:rPr lang="ru-RU" sz="2200" dirty="0">
                <a:solidFill>
                  <a:schemeClr val="tx1"/>
                </a:solidFill>
                <a:latin typeface="Times New Roman" pitchFamily="18" charset="0"/>
                <a:ea typeface="Times New Roman"/>
                <a:cs typeface="Times New Roman" pitchFamily="18" charset="0"/>
              </a:rPr>
            </a:br>
            <a:r>
              <a:rPr lang="ru-RU" sz="2200" dirty="0">
                <a:solidFill>
                  <a:schemeClr val="tx1"/>
                </a:solidFill>
                <a:latin typeface="Times New Roman" pitchFamily="18" charset="0"/>
                <a:ea typeface="Times New Roman"/>
                <a:cs typeface="Times New Roman" pitchFamily="18" charset="0"/>
              </a:rPr>
              <a:t>«Вкусное варенье», «Чашечка», «Грибок», «Качели», «Барабанщики».</a:t>
            </a:r>
            <a:r>
              <a:rPr lang="ru-RU" sz="2400" dirty="0">
                <a:latin typeface="Calibri"/>
                <a:ea typeface="Times New Roman"/>
                <a:cs typeface="Times New Roman"/>
              </a:rPr>
              <a:t/>
            </a:r>
            <a:br>
              <a:rPr lang="ru-RU" sz="2400" dirty="0">
                <a:latin typeface="Calibri"/>
                <a:ea typeface="Times New Roman"/>
                <a:cs typeface="Times New Roman"/>
              </a:rPr>
            </a:br>
            <a:endParaRPr lang="ru-RU" dirty="0"/>
          </a:p>
        </p:txBody>
      </p:sp>
    </p:spTree>
    <p:extLst>
      <p:ext uri="{BB962C8B-B14F-4D97-AF65-F5344CB8AC3E}">
        <p14:creationId xmlns:p14="http://schemas.microsoft.com/office/powerpoint/2010/main" xmlns="" val="3246905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81</TotalTime>
  <Words>362</Words>
  <Application>Microsoft Office PowerPoint</Application>
  <PresentationFormat>Экран (4:3)</PresentationFormat>
  <Paragraphs>24</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Эркер</vt:lpstr>
      <vt:lpstr>Использование фольклора в логопедической работе с детьми дошкольного возраста в условиях реализации ФГОС.</vt:lpstr>
      <vt:lpstr>                В логопедической деятельности идёт активный поиск новых вариативных форм организации помощи дошкольникам, а также происходят процессы совершенствования традиционных форм, оптимизация методов и содержания коррекционной работы учителя – логопеда. С позиций постоянного обогащения логопедической науки и практики, поиска новых средств в устранении речевых нарушений у детей мой интерес к русскому фольклору закономерен. Привлекая детей своей формой, яркими поэтическими образами художественные средства вызывают у детей положительные эмоции, которые повышают эффективность работы, направленной на формирование правильного звукопроизношения. Делают речь детей более выразительной, яркой. Обращение к русскому фольклору, обладающему огромным креативным потенциалом, открывает широкие возможности педагогическому творчеству, смелому поиску и воспитания дошкольников. </vt:lpstr>
      <vt:lpstr>      Приобщение детей к основам русской национальной культуры с раннего возраста, когда у них ещё только формируется речь и мышление, закладываются основные понятия, развиваются умения, навыки, способности.      Главными хранителями фольклора, передававшими из поколения в поколение сказки, песенки, потешки, загадки, пословицы, поговорки и былины, были русские женщины: матери, бабушки, няни, кормилицы. В защиту фольклора для детей выступали М. Горький, К.И. Чуковский, С.Я. Маршак и другие русские писатели и поэты. Идею использования народной культуры в дошкольном образовании активно поддерживали известные педагоги Е.А. Флерина, А.П. Усова, Е.И. Тихеева.</vt:lpstr>
      <vt:lpstr>      В ФГОС обозначены основные направления в развитии и деятельности детей. И одно из этих направлений – речевое развитие. Стандарт объясняет, что речевое развитие включает владение речью как средством общения и культуры; обогащение активного словаря;  развитие связной, грамматически правильной диалогической и монологической речи;  развитие речевого творчества; развитие звуковой и интонационной культуры речи, фонематического слуха; знакомство с книжной культурой, детской литературой, понимание на слух текстов различных жанров детской литературы; формирование звуковой аналитико - синтетической активности как предпосылки обучения грамоте. Фольклор помогает овладеть речью как средством общения, и является носителем культурных традиций народа.</vt:lpstr>
      <vt:lpstr>         Логопедическая коррекция при недоразвитии речи предполагает комплексное воздействие на все стороны речевого дефекта: исправление неправильного звукопроизношения, просодики, лексико - грамматического строя, связной речи, мелкой моторики рук.             Основными формами организации обучения детей, на которых используется фольклорный материал, являются  индивидуальные и подгрупповые логопедические занятия разных видов:   1. Фольклорный материал для автоматизации звуков. Звук «Л».       Ночь прошла, темноту увела.       Замолчал сверчок, запел петушок.       Полежал немножко, распахнул окошко:       - Здравствуй, солнышко - колоколнышко!   </vt:lpstr>
      <vt:lpstr>Звук «Л’».         Летели кукушки через три избушки.         Как они летели, все люди глядели.         Как они садились, все люди дивились. Звук «Р».        Марфушка весёлая,        Марфа чернобровая!        Пройди, Марфа, горенкой,        Топни, радость, ноженькой! Звук «РЬ’».         Привяжу я козлика к кудрявой берёзке.         Привяжу рогатого к кудрявой берёзке.         - Стой, мой козлик, не бодайся!         А ты, берёзка белая, стой не качайся! </vt:lpstr>
      <vt:lpstr>   Звук «Ш».        Потягушечки, порастушечки!        Поперёк толстушечки,        Руки – хватушечки,        Ноги – бегушечки! Звук «Ж».        Ножки, ножки,        Куда вы бежите?        - В лесок, по мошок,        Избушку им шить, чтоб не холодно жить! Звук «Ч».       Уж я Танюшке пирог испеку,       Уж я внученьке румяненький.       На нём корочка пшеничная,       А начиночка яичная,       А помадочка медовая,       Моя внученька бедовая! </vt:lpstr>
      <vt:lpstr>Звук «С».       Сосна, сосна, отчего ты красна?       Оттого я красна, что под солнышком росла. Звук «Ц».       Тынцы – брынцы - бубенцы-       Приезжали молодцы,       Раздавали бубенцы. 2. Конспект индивидуального логопедического занятия.  Тема: Звук «Р». Этап: автоматизация звука «Р» в связной речи. Цели: 1. Закрепить правильное произношение звука «Р» в тексте. 2. Воспитывать самоконтроль за произношением звука «Р» в связной речи. 3.  Расширять словарный запас. 4. Работать над интонацией, выразительностью речи. 5. Развивать слуховое внимание, память. </vt:lpstr>
      <vt:lpstr>Оборудование:   фольклорный текст «Коровушка», загадка про корову, картинка  с изображением коровы, схема для характеристики звука, пособие для звукового анализа «Звуковой домик». Ход занятия: 1. Сюрпризный момент.     Логопед загадывает загадку про корову: «Голодна - мычит, сыта - жует, малым деткам молочка даёт». 2. Психогимнастика. Изобразить жующую корову, мычащую корову, спящую корову. 3. Артикуляционная гимнастика. «Вкусное варенье», «Чашечка», «Грибок», «Качели», «Барабанщики». </vt:lpstr>
      <vt:lpstr> 4. Повторение правильной артикуляции, характеристика звука «Р» по опорной схеме.      Что делают губы, язык при произнесении звука «Р»? (губы округлены, широкий язык поднимается за верхние зубы и там вибрирует). Гласный или согласный звук? (согласный, так как мешает «петь» язык). Звонкий или глухой звук? (звонкий, так как в горле работает «голосовой моторчик»). Звук твёрдый или мягкий? (твёрдый). Каким цветом его обозначаем? (синим).  Какую букву пишем? (Р) Обобщение ответа: звук «Р» согласный, звонкий, твёрдый, обозначаем синим цветом, буквой  Р. </vt:lpstr>
      <vt:lpstr>5. Работа с текстом «Коровушка». 1  Вводная беседа по теме текста. - Сегодня мы познакомимся с текстом, который написали давно русские люди или как говорят, по - другому «русский народ». На Руси люди очень ценили корову. Как ты думаешь, почему? ( Она «давала» молоко, из которого получали разные продукты питания: масло, сыр, творог и т.д. Получали мясо. Коровьи шкуры обрабатывали и шили из них одежду, сумки и т.д.). К каким животным можно отнести корову? ( к домашним, так как за ней ухаживает люди). Раньше корову держали в крестьянских избах, от них шло тепло, и люди так согревались. </vt:lpstr>
      <vt:lpstr>2 Выразительное чтение текста логопедом:  «Уж как я ль мою коровушку люблю! Уж как я ль - то ей крапивушки нарву. Кушай вволюшку, коровушка моя! Ешь ты досыта, бурёнушка моя! Уж как я ль мою коровушку люблю! Сытна пойла я коровушке налью, Чтоб сыта была коровушка моя, Чтобы сливочек бурёнушка дала!». - Какие слова со звуком «Р» запомнились из текста? (определение в них места звука). 3 Беседа по содержанию текста. - Как ласково называли корову? (коровушка, бурёнушка).  - Чем кормили корову? (крапивой, пойлом). - Что даст корова людям? (сливки). </vt:lpstr>
      <vt:lpstr> 4 Повторное воспроизведение текста логопедом. 5 Воспроизведение текста ребёнком с помощью логопеда путём подсказки ключевых слов. 6 Воспроизведение текста ребёнком. 7.  Итог занятия. - О каком животном мы разучивали текст? 3. Народные подвижные игры для автоматизации звуков.  Игра «Бараны» для автоматизации звука «Р».      Несколько пар детей стоят друг против друга, образуя «ворота». Остальные дети – «бараны» подходят к воротам и топают ногами.  Бараны: Тра – тра - тра,  тра – тра - тра,               Открывайте ворота! Ворота: Рано, рано,  вы бараны,               Застучали в ворота!  </vt:lpstr>
      <vt:lpstr>  Бараны: Тра – тра - тра,  тра – тра - тра,               Пропустите в ворота! Ворота: Вам куда? Вам куда?               Не откроем ворота! Бараны: На луга, где трава,               А на травушке роса! Ворота: Ещё рано вам туда,              Не откроем ворота! Бараны: Тра – тра - тра, тра - тра - тра,              До свиданья, ворота.              Мы придём сюда тогда.              Когда высохнет трава!   </vt:lpstr>
      <vt:lpstr>Игра «Бабка Ёжка» на автоматизацию звуков «Ш», «Ж». Дети образуют круг. Водящий - бабка Ёжка с метлой находится внутри круга. После слов детей водящий догоняет детей. Тот, кого задели метлой выходит из игры. Бабка Ёжка - костяная ножка, На лягушку упала,  Ножку сломала. А потом и говорит: - У меня живот болит. Пошла с кошкой на базар, Раздавила самовар. Пошла она на улицу, Раздавила курицу. </vt:lpstr>
      <vt:lpstr>Игра «Колосок» на дифференциацию звуков «С», «Ш». Дети образуют круг. Водящий со скакалкой находится внутри круга. После слов детей водящий начинает крутить скакалку, а дети подпрыгивают вверх. Тот, кого задела скакалка выходит из игры. Чтоб был долог колосок, Чтоб овёс наш был высок. Прыгайте как можно выше, Прыгать нужно выше крыши.</vt:lpstr>
      <vt:lpstr>4. Пальчиковая гимнастика с использованием русского фольклора. 1. Идут четыре брата.                  Показать четыре пальца, большой прижат к ладони.     Навстречу им старшой.           Показать большой палец. - Здорово, большак!                - Здорово, Васька - указка,       Большой палец соединяется с указательным в колечко.  Мишка - серёдка,                       Большой палец соединяется со средним пальцем. Гришка – сиротка                    Большой палец соединяется с безымянным пальцем. И крошка - Тимошка.              Большой палец соединяется с мизинцем. </vt:lpstr>
      <vt:lpstr>2. Пальчик - мальчик, где ты был?   Все пальцы, кроме большого, сжаты в кулак. - С этим братцем – в лес ходил.        Показать указательный палец.   С этим братцем - щи варил.           Показать средний палец.   С этим братцем - кашу ел.             Показать безымянный палец.    С этим братцем - песни пел!        Показать мизинец. </vt:lpstr>
      <vt:lpstr>3. Стала Маша гостей звать,           Хлопать в ладоши.    На блиночки созывать:   -И, Иван, приди,                            Поочередно загибать пальцы руки, начиная      И, Степан, приди,                         с большого.     Да, Андрей, приди,     Да,  Матвей, приди,     А, Митрошечка, ну, пожалуйста!     Гости посидели, блиночков поели.                     Постучать кулачками друг об друга. Стала Маша гостей провожать, В путь - дорогу собирать:               Поочерёдно разгибать пальцы руки, начиная - Прощевай,  Иван!                          с большого.  Прощевай, Степан! Прощевай, Андрей! Прощевай, Матвей! А ты, Митрошечка,                       Погладить мизинец другими пальцами. моя крошечка, Побудь со мной ещё немножечко! </vt:lpstr>
      <vt:lpstr>Фольклор  успешно  используется на занятиях по грамоте, чтобы научить детей различать звонкие и глухие согласные можно использовать русскую народную сказку «Заюшкина избушка». Предварительно разобрав с детьми свойства дерева и льда. Выяснить, что дерево звучит глухо, а лёд при ударе звенит. Отсюда приём: «Кто в какой избушке живёт?» Дети расселяют звонкие согласные в ледяной домик, а глухие в лубяной. Велика ценность фольклора в формировании у детей слухового внимания, фонематического слуха и правильного произношения, так как сама звуковая ориентация стиха наполнена обилием рифм, повторов, созвучий. Фольклор – незаменимый помощник в процессе развития связной речи. Где как не в сказках, играх - драматизациях, мы можем развивать монологическую и диалогическую речь?</vt:lpstr>
      <vt:lpstr>      Использование в логопедической  работе   фольклорных  произведений позволяет:  расширять  детские представления об окружающем их мире;  сформировать  первоначальные знания о национальной культуре своего народа;  обогащать  лексический запас новыми словами, оборотами, выражениями;  речь детей становится  более яркой, выразительной, эмоционально окрашенной; усиливается  самоконтроль за правильным звукопроизношением; улучшаются  разные виды связного высказывания: рассказывание, пересказ, диалогическая речь.        Таким образом,  фольклор способствует  познавательному,  речевому, эмоциональному и социальному развитию детей дошкольного возраста.  </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фольклора в логопедической работе с детьми дошкольного возраста в условиях реализации ФГОС.</dc:title>
  <dc:creator>Людмила</dc:creator>
  <cp:lastModifiedBy>Home</cp:lastModifiedBy>
  <cp:revision>11</cp:revision>
  <dcterms:created xsi:type="dcterms:W3CDTF">2017-11-19T11:17:02Z</dcterms:created>
  <dcterms:modified xsi:type="dcterms:W3CDTF">2018-02-03T10:48:38Z</dcterms:modified>
</cp:coreProperties>
</file>