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9" r:id="rId8"/>
    <p:sldId id="267" r:id="rId9"/>
    <p:sldId id="268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93D20B-F009-4F55-85EF-ECDEAB1D7CB6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805D9A-E9E5-4C1E-8371-56D544CB524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98884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Georgia" pitchFamily="18" charset="0"/>
              </a:rPr>
              <a:t>Организация работы с родителями детей с ОВЗ в условиях детского сада</a:t>
            </a:r>
            <a:endParaRPr lang="ru-RU" sz="4000" b="1" dirty="0">
              <a:latin typeface="Georgia" pitchFamily="18" charset="0"/>
            </a:endParaRPr>
          </a:p>
        </p:txBody>
      </p:sp>
      <p:pic>
        <p:nvPicPr>
          <p:cNvPr id="1027" name="Picture 3" descr="C:\Users\User\Desktop\мама\фотки 2016-2017\106NIKON\DSCN30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6156176" cy="461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3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Georgia" pitchFamily="18" charset="0"/>
              </a:rPr>
              <a:t>3. Формы наглядного информационного обеспечения.</a:t>
            </a:r>
            <a:br>
              <a:rPr lang="ru-RU" sz="3200" dirty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ru-RU" sz="1800" b="1" dirty="0" smtClean="0">
                <a:latin typeface="Georgia" pitchFamily="18" charset="0"/>
              </a:rPr>
              <a:t>3.1</a:t>
            </a:r>
            <a:r>
              <a:rPr lang="ru-RU" sz="1800" b="1" dirty="0">
                <a:latin typeface="Georgia" pitchFamily="18" charset="0"/>
              </a:rPr>
              <a:t>. Информационные стенды и тематические выставки. </a:t>
            </a:r>
            <a:r>
              <a:rPr lang="ru-RU" sz="1800" dirty="0">
                <a:latin typeface="Georgia" pitchFamily="18" charset="0"/>
              </a:rPr>
              <a:t>Стационарные и передвижные стенды и выставки размещаются в удобных для родителей местах.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информирование родителей об организации коррекционно-образовательной работы в ДОУ.</a:t>
            </a:r>
          </a:p>
          <a:p>
            <a:pPr marL="82296" indent="0">
              <a:buNone/>
            </a:pPr>
            <a:r>
              <a:rPr lang="ru-RU" sz="1800" b="1" dirty="0">
                <a:latin typeface="Georgia" pitchFamily="18" charset="0"/>
              </a:rPr>
              <a:t>3.2. Выставки детских работ. </a:t>
            </a:r>
            <a:endParaRPr lang="ru-RU" sz="1800" b="1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ru-RU" sz="1800" dirty="0" smtClean="0">
                <a:latin typeface="Georgia" pitchFamily="18" charset="0"/>
              </a:rPr>
              <a:t>Проводятся </a:t>
            </a:r>
            <a:r>
              <a:rPr lang="ru-RU" sz="1800" dirty="0">
                <a:latin typeface="Georgia" pitchFamily="18" charset="0"/>
              </a:rPr>
              <a:t>по плану </a:t>
            </a:r>
            <a:r>
              <a:rPr lang="ru-RU" sz="1800" dirty="0" err="1">
                <a:latin typeface="Georgia" pitchFamily="18" charset="0"/>
              </a:rPr>
              <a:t>воспитательно</a:t>
            </a:r>
            <a:r>
              <a:rPr lang="ru-RU" sz="1800" dirty="0">
                <a:latin typeface="Georgia" pitchFamily="18" charset="0"/>
              </a:rPr>
              <a:t>-образовательной работы.  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-привлечение и активизация интереса родителей к продуктивной деятельности своего ребенка.</a:t>
            </a:r>
          </a:p>
          <a:p>
            <a:pPr marL="82296" indent="0">
              <a:buNone/>
            </a:pPr>
            <a:r>
              <a:rPr lang="ru-RU" sz="1800" b="1" dirty="0">
                <a:latin typeface="Georgia" pitchFamily="18" charset="0"/>
              </a:rPr>
              <a:t>3.3. Открытые занятия специалистов и воспитателей. </a:t>
            </a:r>
            <a:endParaRPr lang="ru-RU" sz="1800" b="1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ru-RU" sz="1800" dirty="0" smtClean="0">
                <a:latin typeface="Georgia" pitchFamily="18" charset="0"/>
              </a:rPr>
              <a:t>Задания </a:t>
            </a:r>
            <a:r>
              <a:rPr lang="ru-RU" sz="1800" dirty="0">
                <a:latin typeface="Georgia" pitchFamily="18" charset="0"/>
              </a:rPr>
              <a:t>и методы работы подбираются в форме, доступной для понимания родителями.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создание условий для объективной оценки родителями успехов своих детей;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наглядное обучение родителей методам и формам дополнительной работы с детьми в домашних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269328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Georgia" pitchFamily="18" charset="0"/>
              </a:rPr>
              <a:t>Участие в таких занятиях, стимулирует родителей, вдохновляет их. Здесь они учатся не только содержательному взаимодействию со своим ребёнком, но и осваивают новые методы и формы общения с ним. Кроме того, на занятиях родители учатся приводить в соответствие возможности ребёнка и свои требования к нему.</a:t>
            </a:r>
          </a:p>
          <a:p>
            <a:r>
              <a:rPr lang="ru-RU" sz="2400" dirty="0">
                <a:latin typeface="Georgia" pitchFamily="18" charset="0"/>
              </a:rPr>
              <a:t>    В результате такой работы: родители видят, что вокруг них есть семьи, близкие им по духу и имеющие похожие проблемы; убеждаются на примере других семей, что активное участие родителей в развитии ребёнка ведёт к успеху; формируется активная родительская позиция и адекватная самооценка.</a:t>
            </a:r>
          </a:p>
        </p:txBody>
      </p:sp>
    </p:spTree>
    <p:extLst>
      <p:ext uri="{BB962C8B-B14F-4D97-AF65-F5344CB8AC3E}">
        <p14:creationId xmlns:p14="http://schemas.microsoft.com/office/powerpoint/2010/main" val="26815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sz="2800" dirty="0">
                <a:latin typeface="Georgia" pitchFamily="18" charset="0"/>
              </a:rPr>
              <a:t>Таким образом, психолого-педагогическое сопровождение семьи, имеющей ребенка с ограниченными возможностями здоровья – это деятельность, направленная на актуализацию коррекционных ресурсов семьи, обеспечивающих эффективность ее функционирования, особенно в периоды кризисов, связанных с воспитанием и развитием ребенка с ограниченными возможностями здоровья, что позволяет создавать соответствующее возрасту ребенка коррекционно-развивающее пространство, формировать и реализовывать адекватные потребностям ребенка стратегии воспитания, базирующиеся на конструктивных родительских установках и позициях по отношению к нему.</a:t>
            </a:r>
          </a:p>
        </p:txBody>
      </p:sp>
    </p:spTree>
    <p:extLst>
      <p:ext uri="{BB962C8B-B14F-4D97-AF65-F5344CB8AC3E}">
        <p14:creationId xmlns:p14="http://schemas.microsoft.com/office/powerpoint/2010/main" val="35787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100" dirty="0">
                <a:latin typeface="Georgia" pitchFamily="18" charset="0"/>
              </a:rPr>
              <a:t>Цель психолого-педагогической работы с родителями </a:t>
            </a:r>
            <a:r>
              <a:rPr lang="ru-RU" sz="3100" dirty="0" smtClean="0">
                <a:latin typeface="Georgia" pitchFamily="18" charset="0"/>
              </a:rPr>
              <a:t> детей с ОВЗ</a:t>
            </a:r>
            <a:endParaRPr lang="ru-RU" sz="3100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556792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Процесс реализации поддержки родителей является длительным и требует обязательного комплексного участия всех специалистов, наблюдающих ребенка (педагог-психолог, учитель-дефектолог, врач, психолог и др.).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     Цель психолого-педагогической работы с родителями таких детей: повышение педагогической компетенции родителей и помощь семьям по адаптации и интеграции детей с ОВЗ в общество.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Для решения данной цели в работе поставлен ряд задач: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1. Научить родителей эффективным способам взаимодействия с ребёнком;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2. Вооружить необходимыми знаниями и умениями в области педагогики и психологии развития;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3. Сформировать адекватную самооценку.</a:t>
            </a:r>
          </a:p>
        </p:txBody>
      </p:sp>
    </p:spTree>
    <p:extLst>
      <p:ext uri="{BB962C8B-B14F-4D97-AF65-F5344CB8AC3E}">
        <p14:creationId xmlns:p14="http://schemas.microsoft.com/office/powerpoint/2010/main" val="28365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476672"/>
            <a:ext cx="7498080" cy="577172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Среди причин невысокой результативности коррекционной работы с семьей, можно назвать и личностные установки родителей, которые в психотравмирующей ситуации препятствуют установлению гармоничного контакта с ребенком и окружающим миром. К подобным неосознаваемым установкам могут быть отнесены: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1. Неприятие личности ребенка;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2. Неконструктивные формы взаимоотношений с ним;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3. Страх ответственности;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4. Отказ от понимания существования проблем в развитии ребенка, их частичное или полное отрицание;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5. Гиперболизация проблем ребенка;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6. Вера в чудо;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7. Рассмотрение рождения больного ребенка как наказание за что-либо;</a:t>
            </a:r>
          </a:p>
          <a:p>
            <a:pPr marL="82296" indent="0">
              <a:buNone/>
            </a:pPr>
            <a:r>
              <a:rPr lang="ru-RU" sz="2000" dirty="0">
                <a:latin typeface="Georgia" pitchFamily="18" charset="0"/>
              </a:rPr>
              <a:t>8. Нарушение взаимоотношений в семье после его рождения.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30846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100" dirty="0">
                <a:latin typeface="Georgia" pitchFamily="18" charset="0"/>
              </a:rPr>
              <a:t>Принципы работы с родителями детей с ОВЗ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smtClean="0">
                <a:latin typeface="Georgia" pitchFamily="18" charset="0"/>
              </a:rPr>
              <a:t>1</a:t>
            </a:r>
            <a:r>
              <a:rPr lang="ru-RU" sz="2400" dirty="0">
                <a:latin typeface="Georgia" pitchFamily="18" charset="0"/>
              </a:rPr>
              <a:t>. Личностно-ориентированный подход к детям, к родителям, где в центре стоит учет личностных особенностей ребенка, семьи; обеспечение комфортных, безопасных условий.</a:t>
            </a:r>
          </a:p>
          <a:p>
            <a:pPr marL="82296" indent="0">
              <a:buNone/>
            </a:pPr>
            <a:r>
              <a:rPr lang="ru-RU" sz="2400" dirty="0">
                <a:latin typeface="Georgia" pitchFamily="18" charset="0"/>
              </a:rPr>
              <a:t>2. Гуманно-личностный – всестороннее уважение и любовь к ребенку, к каждому члену семьи, вера в них.</a:t>
            </a:r>
          </a:p>
          <a:p>
            <a:pPr marL="82296" indent="0">
              <a:buNone/>
            </a:pPr>
            <a:r>
              <a:rPr lang="ru-RU" sz="2400" dirty="0">
                <a:latin typeface="Georgia" pitchFamily="18" charset="0"/>
              </a:rPr>
              <a:t>3. Принцип комплексности – психологическую помощь можно рассматривать только в комплексе, в тесном контакте педагога-психолога с учителем-дефектологом, воспитателем, муз. руководителем, родителями.</a:t>
            </a:r>
          </a:p>
          <a:p>
            <a:pPr marL="82296" indent="0">
              <a:buNone/>
            </a:pPr>
            <a:r>
              <a:rPr lang="ru-RU" sz="2400" dirty="0">
                <a:latin typeface="Georgia" pitchFamily="18" charset="0"/>
              </a:rPr>
              <a:t>4. Принцип доступности</a:t>
            </a:r>
          </a:p>
        </p:txBody>
      </p:sp>
    </p:spTree>
    <p:extLst>
      <p:ext uri="{BB962C8B-B14F-4D97-AF65-F5344CB8AC3E}">
        <p14:creationId xmlns:p14="http://schemas.microsoft.com/office/powerpoint/2010/main" val="24751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122413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Georgia" pitchFamily="18" charset="0"/>
              </a:rPr>
              <a:t>Направления воспитательной работы:</a:t>
            </a:r>
            <a:br>
              <a:rPr lang="ru-RU" sz="3200" dirty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 smtClean="0">
                <a:latin typeface="Georgia" pitchFamily="18" charset="0"/>
              </a:rPr>
              <a:t>Вооружение </a:t>
            </a:r>
            <a:r>
              <a:rPr lang="ru-RU" dirty="0">
                <a:latin typeface="Georgia" pitchFamily="18" charset="0"/>
              </a:rPr>
              <a:t>родителей практическими приемами коррекции дефектов развития ребёнка с ОВЗ</a:t>
            </a:r>
          </a:p>
          <a:p>
            <a:r>
              <a:rPr lang="ru-RU" dirty="0">
                <a:latin typeface="Georgia" pitchFamily="18" charset="0"/>
              </a:rPr>
              <a:t>Поддержка и повышение социального статуса семей</a:t>
            </a:r>
          </a:p>
          <a:p>
            <a:r>
              <a:rPr lang="ru-RU" dirty="0">
                <a:latin typeface="Georgia" pitchFamily="18" charset="0"/>
              </a:rPr>
              <a:t>Профилактика эмоционального выгорания родителей, формирование умений    психологической защиты и самовосстановления.</a:t>
            </a:r>
          </a:p>
          <a:p>
            <a:r>
              <a:rPr lang="ru-RU" dirty="0">
                <a:latin typeface="Georgia" pitchFamily="18" charset="0"/>
              </a:rPr>
              <a:t>Повышение психолого-педагогической грамотности родителей</a:t>
            </a:r>
          </a:p>
          <a:p>
            <a:r>
              <a:rPr lang="ru-RU" dirty="0">
                <a:latin typeface="Georgia" pitchFamily="18" charset="0"/>
              </a:rPr>
              <a:t>Оптимизация детско-родительских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39225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Формы </a:t>
            </a:r>
            <a:r>
              <a:rPr lang="ru-RU" sz="3200" dirty="0">
                <a:latin typeface="Georgia" pitchFamily="18" charset="0"/>
              </a:rPr>
              <a:t>организации психолого-педагогической помощи семье.</a:t>
            </a:r>
            <a:br>
              <a:rPr lang="ru-RU" sz="3200" dirty="0">
                <a:latin typeface="Georgia" pitchFamily="18" charset="0"/>
              </a:rPr>
            </a:br>
            <a:r>
              <a:rPr lang="ru-RU" sz="2800" dirty="0">
                <a:latin typeface="Georgia" pitchFamily="18" charset="0"/>
              </a:rPr>
              <a:t>1. Индивидуальные формы работы.</a:t>
            </a:r>
            <a:r>
              <a:rPr lang="ru-RU" sz="3200" dirty="0">
                <a:latin typeface="Georgia" pitchFamily="18" charset="0"/>
              </a:rPr>
              <a:t/>
            </a:r>
            <a:br>
              <a:rPr lang="ru-RU" sz="3200" dirty="0">
                <a:latin typeface="Georgia" pitchFamily="18" charset="0"/>
              </a:rPr>
            </a:br>
            <a:r>
              <a:rPr lang="ru-RU" sz="3200" dirty="0">
                <a:latin typeface="Georgia" pitchFamily="18" charset="0"/>
              </a:rPr>
              <a:t/>
            </a:r>
            <a:br>
              <a:rPr lang="ru-RU" sz="3200" dirty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412776"/>
            <a:ext cx="7657728" cy="505016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1800" b="1" dirty="0" smtClean="0">
                <a:latin typeface="Georgia" pitchFamily="18" charset="0"/>
              </a:rPr>
              <a:t>1.1</a:t>
            </a:r>
            <a:r>
              <a:rPr lang="ru-RU" sz="1800" b="1" dirty="0">
                <a:latin typeface="Georgia" pitchFamily="18" charset="0"/>
              </a:rPr>
              <a:t>. Беседы и консультации специалистов. </a:t>
            </a:r>
            <a:endParaRPr lang="ru-RU" sz="1800" b="1" dirty="0" smtClean="0">
              <a:latin typeface="Georgia" pitchFamily="18" charset="0"/>
            </a:endParaRPr>
          </a:p>
          <a:p>
            <a:pPr marL="82296" indent="0">
              <a:buNone/>
            </a:pPr>
            <a:r>
              <a:rPr lang="ru-RU" sz="1800" dirty="0" smtClean="0">
                <a:latin typeface="Georgia" pitchFamily="18" charset="0"/>
              </a:rPr>
              <a:t>Это </a:t>
            </a:r>
            <a:r>
              <a:rPr lang="ru-RU" sz="1800" dirty="0">
                <a:latin typeface="Georgia" pitchFamily="18" charset="0"/>
              </a:rPr>
              <a:t>практическая помощь родителям детей с ограниченными возможностями здоровья, суть которой заключается в поиске решений проблемных ситуаций психологического, </a:t>
            </a:r>
            <a:r>
              <a:rPr lang="ru-RU" sz="1800" dirty="0" err="1">
                <a:latin typeface="Georgia" pitchFamily="18" charset="0"/>
              </a:rPr>
              <a:t>воспитательно</a:t>
            </a:r>
            <a:r>
              <a:rPr lang="ru-RU" sz="1800" dirty="0">
                <a:latin typeface="Georgia" pitchFamily="18" charset="0"/>
              </a:rPr>
              <a:t>-педагогического, медико-социального и т. п. характера. Рассматривая консультирование как помощь родителям в налаживании конструктивных отношений со своим ребенком, а также как  процесс информирования родителей о нормативно-правовых аспектах будущего семьи, вытаскивания их из «информационного вакуума», прогнозирования возможностей развития и обучения ребенка, можно выделить несколько моделей консультирования, самой адекватной из которых является трехсторонняя модель, предусматривающая ситуацию, когда во время консультации родителей консультант должен оценивать и учитывать характер проблем и уровень актуального развития самого ребенка</a:t>
            </a:r>
            <a:r>
              <a:rPr lang="ru-RU" sz="1800" dirty="0" smtClean="0">
                <a:latin typeface="Georgia" pitchFamily="18" charset="0"/>
              </a:rPr>
              <a:t>;</a:t>
            </a:r>
            <a:endParaRPr lang="ru-RU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/>
          </a:bodyPr>
          <a:lstStyle/>
          <a:p>
            <a:pPr marL="82296" lvl="0" indent="0">
              <a:buClr>
                <a:srgbClr val="B83D68"/>
              </a:buClr>
              <a:buNone/>
            </a:pPr>
            <a:r>
              <a:rPr lang="ru-RU" sz="1800" i="1" dirty="0">
                <a:solidFill>
                  <a:prstClr val="black"/>
                </a:solidFill>
                <a:latin typeface="Georgia" pitchFamily="18" charset="0"/>
              </a:rPr>
              <a:t>семейное консультирование (психотерапия): 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специалист оказывает поддержку в преодолении эмоциональных нарушений в семье, вызываемых появлением особого ребенка. В ходе занятий применяются такие методы, как </a:t>
            </a:r>
            <a:r>
              <a:rPr lang="ru-RU" sz="1800" dirty="0" err="1">
                <a:solidFill>
                  <a:prstClr val="black"/>
                </a:solidFill>
                <a:latin typeface="Georgia" pitchFamily="18" charset="0"/>
              </a:rPr>
              <a:t>психодрама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Georgia" pitchFamily="18" charset="0"/>
              </a:rPr>
              <a:t>гештальттерапия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Georgia" pitchFamily="18" charset="0"/>
              </a:rPr>
              <a:t>трансактный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 анализ. Эти методы способствуют формированию психологического и физического здоровья, адаптации в обществе, принятию себя, эффективной жизнедеятельности;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i="1" dirty="0">
                <a:solidFill>
                  <a:prstClr val="black"/>
                </a:solidFill>
                <a:latin typeface="Georgia" pitchFamily="18" charset="0"/>
              </a:rPr>
              <a:t>индивидуальные занятия с ребенком в присутствии матери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: подбираются эффективные методы </a:t>
            </a:r>
            <a:r>
              <a:rPr lang="ru-RU" sz="1800" dirty="0" err="1">
                <a:solidFill>
                  <a:prstClr val="black"/>
                </a:solidFill>
                <a:latin typeface="Georgia" pitchFamily="18" charset="0"/>
              </a:rPr>
              <a:t>воспитательно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-педагогического воздействия на ход психического развития самого ребенка и результативные способы обучения родителей коррекционно-развивающим технологиям;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Georgia" pitchFamily="18" charset="0"/>
              </a:rPr>
              <a:t>1.2. Родительский час. 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Проводится учителями-дефектологами один раз в неделю во второй половине дня. - информирование родителей ходе образовательной работы с ребенком.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Georgia" pitchFamily="18" charset="0"/>
              </a:rPr>
              <a:t>1.3. Переписка или “Служба доверия”. </a:t>
            </a: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Работу службы обеспечивают администрация и психолог. Служба работает с персональными и анонимными обращениями и пожеланиями родителей</a:t>
            </a:r>
            <a:r>
              <a:rPr lang="ru-RU" sz="1800" dirty="0">
                <a:solidFill>
                  <a:prstClr val="black"/>
                </a:solidFill>
              </a:rPr>
              <a:t>.</a:t>
            </a:r>
          </a:p>
          <a:p>
            <a:pPr marL="82296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812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746064" cy="105273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Georgia" pitchFamily="18" charset="0"/>
              </a:rPr>
              <a:t>2. Коллективные формы взаимодействия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890080" cy="533968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1800" b="1" dirty="0" smtClean="0">
                <a:latin typeface="Georgia" pitchFamily="18" charset="0"/>
              </a:rPr>
              <a:t>2.1</a:t>
            </a:r>
            <a:r>
              <a:rPr lang="ru-RU" sz="1800" b="1" dirty="0">
                <a:latin typeface="Georgia" pitchFamily="18" charset="0"/>
              </a:rPr>
              <a:t>. Общие родительские собрания.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Информирование и обсуждение с родителями задачи и содержание коррекционно-образовательной работы;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Решение организационных вопросов;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Информирование родителей по вопросам взаимодействия ДОУ с другими организациями, в том числе и социальными службами.</a:t>
            </a:r>
          </a:p>
          <a:p>
            <a:pPr marL="82296" indent="0">
              <a:buNone/>
            </a:pPr>
            <a:r>
              <a:rPr lang="ru-RU" sz="1800" b="1" dirty="0">
                <a:latin typeface="Georgia" pitchFamily="18" charset="0"/>
              </a:rPr>
              <a:t>2.2. Групповые родительские собрания.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Обсуждение с родителями задач, содержания и форм работы;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Сообщение о формах и содержании работы с детьми в семье;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 Решение текущих организационных вопросов.</a:t>
            </a:r>
          </a:p>
          <a:p>
            <a:pPr marL="82296" indent="0">
              <a:buNone/>
            </a:pPr>
            <a:r>
              <a:rPr lang="ru-RU" sz="1800" b="1" dirty="0">
                <a:latin typeface="Georgia" pitchFamily="18" charset="0"/>
              </a:rPr>
              <a:t>2.3. “День открытых дверей</a:t>
            </a:r>
            <a:r>
              <a:rPr lang="ru-RU" sz="1800" b="1" dirty="0" smtClean="0">
                <a:latin typeface="Georgia" pitchFamily="18" charset="0"/>
              </a:rPr>
              <a:t>”.</a:t>
            </a:r>
          </a:p>
          <a:p>
            <a:pPr marL="82296" indent="0">
              <a:buNone/>
            </a:pPr>
            <a:r>
              <a:rPr lang="ru-RU" sz="1800" dirty="0">
                <a:latin typeface="Georgia" pitchFamily="18" charset="0"/>
              </a:rPr>
              <a:t>-Знакомство с ДОУ, направлениями и условиями его работы.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Georgia" pitchFamily="18" charset="0"/>
              </a:rPr>
              <a:t>2.4. Тематические доклады, плановые консультации, семинары.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- Знакомство и обучение родителей формам оказания психолого-педагогической помощи со стороны семьи детям с проблемами в развитии;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800" dirty="0">
                <a:solidFill>
                  <a:prstClr val="black"/>
                </a:solidFill>
                <a:latin typeface="Georgia" pitchFamily="18" charset="0"/>
              </a:rPr>
              <a:t>- Ознакомление с задачами и формами подготовки детей к школе.</a:t>
            </a:r>
          </a:p>
          <a:p>
            <a:pPr marL="82296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881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992888" cy="6480720"/>
          </a:xfrm>
        </p:spPr>
        <p:txBody>
          <a:bodyPr>
            <a:noAutofit/>
          </a:bodyPr>
          <a:lstStyle/>
          <a:p>
            <a:pPr marL="82296" lvl="0" indent="0">
              <a:buClr>
                <a:srgbClr val="B83D68"/>
              </a:buClr>
              <a:buNone/>
            </a:pPr>
            <a:r>
              <a:rPr lang="ru-RU" sz="1700" b="1" dirty="0" smtClean="0">
                <a:solidFill>
                  <a:prstClr val="black"/>
                </a:solidFill>
                <a:latin typeface="Georgia" pitchFamily="18" charset="0"/>
              </a:rPr>
              <a:t>2.5</a:t>
            </a:r>
            <a:r>
              <a:rPr lang="ru-RU" sz="1700" b="1" dirty="0">
                <a:solidFill>
                  <a:prstClr val="black"/>
                </a:solidFill>
                <a:latin typeface="Georgia" pitchFamily="18" charset="0"/>
              </a:rPr>
              <a:t>. Проведение детских праздников и развлечений. </a:t>
            </a:r>
            <a:endParaRPr lang="ru-RU" sz="1700" b="1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 smtClean="0">
                <a:solidFill>
                  <a:prstClr val="black"/>
                </a:solidFill>
                <a:latin typeface="Georgia" pitchFamily="18" charset="0"/>
              </a:rPr>
              <a:t>Подготовкой </a:t>
            </a: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и проведением праздников занимаются специалисты с привлечением родителей.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- Поддержание благоприятного психологического микроклимата в группах и распространение его на семью.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b="1" dirty="0">
                <a:solidFill>
                  <a:prstClr val="black"/>
                </a:solidFill>
                <a:latin typeface="Georgia" pitchFamily="18" charset="0"/>
              </a:rPr>
              <a:t>2.6. Повышение психолого-педагогической компетентности родителей эффективнее проходит в рамках мероприятий родительского всеобуча.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    В практической деятельности организация всеобуча родителей детей с ОВЗ осуществляется с помощью группы следующих </a:t>
            </a:r>
            <a:r>
              <a:rPr lang="ru-RU" sz="1700" b="1" dirty="0">
                <a:solidFill>
                  <a:prstClr val="black"/>
                </a:solidFill>
                <a:latin typeface="Georgia" pitchFamily="18" charset="0"/>
              </a:rPr>
              <a:t>методов: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1. Информационные методы: информационные тексты, устные информационные сообщения, информационные лекции, собрания, семинары.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2. Проблемные методы: проблемные лекции-диалоги, круглые столы, тренинги, дискуссии, тренинги, ролевые игры, детско-родительские мероприятия, тематические недели семьи, семейные клубы, акции.</a:t>
            </a:r>
          </a:p>
          <a:p>
            <a:pPr marL="82296" lvl="0" indent="0">
              <a:buClr>
                <a:srgbClr val="B83D68"/>
              </a:buClr>
              <a:buNone/>
            </a:pP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3. Психотерапевтические методы: релаксации, визуализации, элементов арт-терапии, </a:t>
            </a:r>
            <a:r>
              <a:rPr lang="ru-RU" sz="1700" dirty="0" err="1">
                <a:solidFill>
                  <a:prstClr val="black"/>
                </a:solidFill>
                <a:latin typeface="Georgia" pitchFamily="18" charset="0"/>
              </a:rPr>
              <a:t>сказкотерапии</a:t>
            </a:r>
            <a:r>
              <a:rPr lang="ru-RU" sz="1700" dirty="0">
                <a:solidFill>
                  <a:prstClr val="black"/>
                </a:solidFill>
                <a:latin typeface="Georgia" pitchFamily="18" charset="0"/>
              </a:rPr>
              <a:t>.</a:t>
            </a:r>
          </a:p>
          <a:p>
            <a:pPr marL="82296" indent="0">
              <a:buNone/>
            </a:pPr>
            <a:endParaRPr lang="ru-RU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4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</TotalTime>
  <Words>1140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Организация работы с родителями детей с ОВЗ в условиях детского сада</vt:lpstr>
      <vt:lpstr> Цель психолого-педагогической работы с родителями  детей с ОВЗ</vt:lpstr>
      <vt:lpstr>Презентация PowerPoint</vt:lpstr>
      <vt:lpstr> Принципы работы с родителями детей с ОВЗ </vt:lpstr>
      <vt:lpstr>Направления воспитательной работы: </vt:lpstr>
      <vt:lpstr> Формы организации психолого-педагогической помощи семье. 1. Индивидуальные формы работы.  </vt:lpstr>
      <vt:lpstr>Презентация PowerPoint</vt:lpstr>
      <vt:lpstr>2. Коллективные формы взаимодействия</vt:lpstr>
      <vt:lpstr>Презентация PowerPoint</vt:lpstr>
      <vt:lpstr>3. Формы наглядного информационного обеспечения.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с родителями детей с ОВЗ в условиях детского сада</dc:title>
  <dc:creator>User</dc:creator>
  <cp:lastModifiedBy>User</cp:lastModifiedBy>
  <cp:revision>8</cp:revision>
  <dcterms:created xsi:type="dcterms:W3CDTF">2017-11-10T10:48:17Z</dcterms:created>
  <dcterms:modified xsi:type="dcterms:W3CDTF">2017-11-10T12:06:58Z</dcterms:modified>
</cp:coreProperties>
</file>