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8" r:id="rId2"/>
    <p:sldId id="264" r:id="rId3"/>
    <p:sldId id="265" r:id="rId4"/>
    <p:sldId id="266" r:id="rId5"/>
    <p:sldId id="268" r:id="rId6"/>
    <p:sldId id="269" r:id="rId7"/>
    <p:sldId id="271" r:id="rId8"/>
    <p:sldId id="272" r:id="rId9"/>
    <p:sldId id="273" r:id="rId10"/>
    <p:sldId id="274" r:id="rId11"/>
    <p:sldId id="277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4939138-D910-4F46-9C0F-D88D1E8DDE6F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9138-D910-4F46-9C0F-D88D1E8DDE6F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9138-D910-4F46-9C0F-D88D1E8DDE6F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939138-D910-4F46-9C0F-D88D1E8DDE6F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4939138-D910-4F46-9C0F-D88D1E8DDE6F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9138-D910-4F46-9C0F-D88D1E8DDE6F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9138-D910-4F46-9C0F-D88D1E8DDE6F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939138-D910-4F46-9C0F-D88D1E8DDE6F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9138-D910-4F46-9C0F-D88D1E8DDE6F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939138-D910-4F46-9C0F-D88D1E8DDE6F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939138-D910-4F46-9C0F-D88D1E8DDE6F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939138-D910-4F46-9C0F-D88D1E8DDE6F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http://propowerpoint.ru/wp-content/uploads/2013/01/OrangSlaid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http://ruocherv.klasna.com/uploads/editor/450/69311/sitepage_168/images/3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645024"/>
            <a:ext cx="2843561" cy="2780928"/>
          </a:xfrm>
          <a:prstGeom prst="rect">
            <a:avLst/>
          </a:prstGeom>
          <a:noFill/>
        </p:spPr>
      </p:pic>
      <p:sp>
        <p:nvSpPr>
          <p:cNvPr id="10244" name="AutoShape 4" descr="Картинки по запросу фон для презентации светл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5720" y="214290"/>
            <a:ext cx="9217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Муниципальное бюджетное дошкольное образовательное </a:t>
            </a:r>
            <a:r>
              <a:rPr lang="ru-RU" b="1" dirty="0" smtClean="0">
                <a:solidFill>
                  <a:srgbClr val="7030A0"/>
                </a:solidFill>
              </a:rPr>
              <a:t>учреждение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"</a:t>
            </a:r>
            <a:r>
              <a:rPr lang="ru-RU" b="1" dirty="0" smtClean="0">
                <a:solidFill>
                  <a:srgbClr val="7030A0"/>
                </a:solidFill>
              </a:rPr>
              <a:t>Детский сад </a:t>
            </a:r>
            <a:r>
              <a:rPr lang="ru-RU" b="1" dirty="0" err="1" smtClean="0">
                <a:solidFill>
                  <a:srgbClr val="7030A0"/>
                </a:solidFill>
              </a:rPr>
              <a:t>общеразвивающего</a:t>
            </a:r>
            <a:r>
              <a:rPr lang="ru-RU" b="1" dirty="0" smtClean="0">
                <a:solidFill>
                  <a:srgbClr val="7030A0"/>
                </a:solidFill>
              </a:rPr>
              <a:t> вида"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643050"/>
            <a:ext cx="86439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Инклюзивное образование 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в дошкольных образовательных учреждениях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442913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7030A0"/>
                </a:solidFill>
              </a:rPr>
              <a:t>Подготовила: воспитатель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</a:rPr>
              <a:t>Денисова Е.А.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79912" y="609329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/>
              <a:t>Кемерово 2017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5536" y="260648"/>
            <a:ext cx="8286808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ключение детей с ОВЗ в образовательный процесс необходимы изменения во всей педагогической деятельности, создание новых форм, условий и способов организации образовательного процесса с учетом индивидуальных различий детей. Такое обучение требует творческого вклада от каждого его участника – педагогов, родителей, детей, администрации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cdn2.imgbb.ru/user/45/458317/201412/9112ad6e8375d6d0ae65d44a739e78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797152"/>
            <a:ext cx="3312368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Литература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357298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1.Гулидов П.В. Основные направления модернизации инфраструктуры дошкольных учреждений / П.В.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Гулидов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// Справочник руководителя дошкольного учреждения. – 2012 № 7, с. 42-45.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2.Инклюзивное образование в России. М.,2011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3.Инклюзивное образование: право, принципы, практика. М.,2009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Малофеев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 Н. Инклюзивное образование в контексте современной социальной политики. Воспитание и обучение детей с нарушениями развития. 2009г, №6.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5.Ратнер Ф.Л., Юсупов А.Ю. Интегрированное обучение детей с ограниченными возможностями в обществе здоровых детей. М., 2006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Федеральный государственный образовательный стандарт дошкольного образования.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data:image/jpeg;base64,/9j/4AAQSkZJRgABAQAAAQABAAD/2wCEAAkGBxMTEhUSExMVFhUWFRcVFxgYFRUYFRYVFxUWFxUYFxYYHSggGBolGxUVITEhJSkrLi4uFx8zODMtNygtLi0BCgoKDg0OFxAQGy0lHSUtLSswLy0tLSstKy0tLS8tLS0tLS0tLSsvLS0tLTUtLS0tLy0tLS0tLS0tLS0tLS0tK//AABEIAJcBTQMBIgACEQEDEQH/xAAbAAABBQEBAAAAAAAAAAAAAAAAAQIDBAUGB//EAEsQAAEDAgEHCAYHBgMHBQAAAAEAAgMEESEFEjFBUZGhBhMyYXGBsdEiUnKSwfAHFEJTYqKyIzNDgpPhRMLxFRZzo7PS4hckNGOD/8QAGQEAAwEBAQAAAAAAAAAAAAAAAAECAwQF/8QALxEAAgIBAgQEBAcBAQAAAAAAAAECEQMSMQQhQZETMlFxIjNCgRRSYaHR4fHwI//aAAwDAQACEQMRAD8A9xQhCABCFlcqcpfV6SaYGzmsObfRnu9Fn5nNSbpWVGLlJRW7ON5Zcu5RN9UocXglr5A0OIcOkGA4AN1uN8biy5yPldlQAAueTrLowL/lAUnIigDYjOcXyk2JxIjaSBj1kFx23GxdIVwylKXNs9XXjxfBGCddWrbOWdy6rm4Pkc3+RvxCc3lxVH/EHva0fBb8tFG7S0d2Hgs2p5NQu0C3d5WWbjJ7Sfdm0OKw/VjX2SK3+91Z9+7c3yTTyrrPv3qrUclXtxjefnd8VmzUlRHpbf52YHgspQy/mfc68eThJ7JfdJGy7lNVn/ESe8o3Zfqj/iZv6jvNYYrLYOaQfnUVapvTvm4206rX0aVi3kW7Z1rFiX0rsi67K9QdM8v9R3monV8p0yye+7zTfqr/AFeI80v1R+ziFFsdY16DTUvP23e8UNqXjQ947HOHxT/qburej6k7aN58kcx3AeMq1H3839WTzThlipH+Jn/rSf8AcojS7XN3oFOPXbvTWohvF1ovQ8p6xuipk7yHfqBWhT8vK1ul0b/bjH+QtWG2jB+1fsF/ipG5POx57I3eS0U8q2bMZx4V7qPZHV0/0kyDp07Hey9zeBDlqU30jU5wfFKzrGa4DiDwXCNyWfVk90jxCmbkZ+qF572j/MFtHPxC/wAOSeDgX/T/ALPS6blhRP0TtHthzP1ABadLlGGT93LG/wBl7XeBXk7chy6oR/M8f3XT5H5FNewPkLmHY0N3gkfBdOPPmk/Kjgy8Pwsdpvtf8HdoTY2ZoDRoAAxxOG0605dp5oIQhAAhCEACEIQAIQhAAhCEACEIQAIQhAAhCEACEIQALjPpamzaAj1pYwe67/FgXZri/pbizsnk+rKw77s/zLPL5GdHCfPh7owsgR5tLA3ZDHftzBfirxaqmRX51PA4a4YzvY1XLrjNnuNsdu8eSTPOtu438inpMepAhombtt24HcU5zQdIuOtITtHxUeY3V6PZdvDWgCGfJEUmBYPnqOCsUOQIYxYNFzpNhjvWnR0lm3Lrk+zgNmhWRANp4eSTVlKbSpMzf9mx+qPdb5JwyfH6o3DyWj9XH4uPkl+rjY7e5LSHiP1M8UbNngl+ps9ULRbSX0MJ4/FO+pf/AF8Aq0sTmjNFOwaglzWdW9aIp/wt+e5OER6vnuRpYtSM0BvUnADZ+U+S0ebO0I5o7eH90aQ1FAA7D7p8kZp9UrQ5rr4I5nrPDyRoDUMyXR57vSFmjE6MdgwXRqpk2MBnacVbXXihpic2SWpghCFqZghCEACEIQAIQhAAhRunaNakRYAhCEACEIQAIQhAAhCEACEKplavbTwyTv6MbC8jWbDADrJsO9Am6VstrB5d0fO0FQ21yI+cAGm8REgt7i4Gf6TK5wz4qeEMN7XbLJoNji17dY2LIrPpKyk64BgbqsIj4PcVo8EpJoxhx2PHKMufLnsavJKua6njYXNDmkxZtxc5uLbDX6BYe9bi8dMzwP3YJ12OHdgr9NygmZgHyt6ic5vcDfwXA+HzR3iev4/B5X8GVL35fuepFqM3rPz2rgKfljMPtxu9ptj+XNWlDyyP2oQetryOBB8Vk+W5uuEnJXBqXs0dZj1eCA47Nx87LAi5XQnpMkb3NI4OvwVhvKem9cjtY/4ApWiHw2VfSzvYX5wDgDY9nmn5p2Hh5rm8g8qaXFjp2gHEFxzQDrHpAafnSuiGU6f7+P8AqMWqaa3OeWOcXzi+w/MOzijmz1bz5KM5Vph/Hj99p8E1uWKcmwlBOxt3HcAn8PqLRP8AK+xYjDgbi28+S0Guvis9tUw42k745R4tCfFVtGp1j2eauLSMpRZdIvpUboGnUpULWkzOys6jGokbkw0f4jw8lcSFToRWplE0/bvPwSc23YO/HxVxwUZUuCKUmS0LxbN7xhgrS4DLvKWopX5snNAHFjgx9nAfzGxGFwosj8pauaVj2tkkjBxDYy2MjQfTcAL68Xak4SlXldetcglCFv8A9I36Xz7HoiFWgqi4XcxzDsJYTva4hPM/UtbRikTIVYznqUbpTtS1IrSXSVE6do17lTcmqXMeksPq9g3qvJKTpKQpqhtstJIRW6Oo+ye7yVRIVKdMbVo2EKnS1X2Xdx81cXQmmYtUCEITECEIQAIQhAAuE+mKvMdEIx/FkAPW1gL/ANTWLu15l9MuL6Juoukv70A8Cd60xeZGHE/LfbvyHZPpRHEyL1WNb2kDE95uUTUEbtLGHut4K0Ui8y3dnp6VVGVJkKnOmEfy2+KpTcmKY6M5nbceOC6HO6j89iM8fOCtZsi2b7mcuHxS3iuxyMvI1ruhKD2gHwVKXkbMOiWnsJb4Lu3MadIB7gU3mG6rjsLhwGC1XF5erv7GD4DDdpU/0bR5vUZBqGaWOttBB8VVAANn54PYL7iAvUeadqee8A+FimDJAmOa+ONw0k4jhYqlxEH54L7FeFxEPlZpL3do84FO37wkf8Mf960hlS2Ath+H/wA16C3k7A3HmYhba2/iArOT6aHOzXRtxwBAtY9iTnwzfy/3Hq49rnm/b/Dgcnmon/cwuktgS0WaDsLjgD3r0bkn9YZHzdQxjbWzS1wLrbHhothtv5q9HHzRwAAOzWp3AEXCTcF5IJAlmfzMjl2r/vuWSFRnisepWYZNRT5GXFkt0VsMoZ/snu8lcWPIC09YWnTTZzb69faqg+hMl1JUIQtCRpCjcFMmOCTBFKrpI5LCRjXgODgHNDgHDQbHXiVdYQRhu2KJwTA6xU3RVLcsFNKUG+KCmIYUhTimlIY0pqeU0pDGlNKeU0qRjSkKckSYxpVujqfsu7j8FUKQpJtOwas2kKlR1V/Rdp1Hb1dqurpjJNWjFqgQhCYgQhCABedfTRB+wp5hpZKW+8zO8YwvRVSyxkuKpidDM3OY62sggg3BBGggqoS0yTM80HODijigbi40HEdiRNn+junZfma6WE9b2EDubmniqc3Jiuj/AHWUIJAPvCATvD/FYPhl0kvvy/k1XFTXmg/s0/4L2d1H57EmeOztuPFYU9XXQ/vGUrwNbZ4gT2DnL/lVaHlrHofC5tvVe1/Ahvio/C5OlP2aK/G4l5rXumdNmg6gdyMwde8rHi5TUj9Ly3243X/IHBX4KyB+DJozsAlAPukg8FEsOSO8WaR4jFLyyXcs5h9Y8PJWad7mRzSj0ixhcG2xdYE2vfXbYoDTuAv6YG22G8hW8mMzs+POPpNuNF7txA0fNlmtzV7E1BOKiBsrHXDhe2GDhpaesG4UCwoag0MpkFzTSEc63SY3nAPAA0aiO7Yulqoxg9pBa6xBGIxxBB2FEl1QRfRl/J9TnjMdpGjrHmpcWH5xWIxxBBGBC3aacSt69Y2HaFUJXyJkqHOxGcNHgpoZb4a1TuWHqPEJ8gtZzdHgrTomixUxZw61Spp8x19Wgq/DKHDxVSvht6Q7+1U/VCXozUBSrNyZU/YP8vktJaJ2jNqgSEJUJiInBROCncFG4KWikyJj7HqVhVnhEUlsDo8FKdchtWTlIU4ppVCGlIU4ppSGNSFOKaUhjSkTimqWMQppTkhSGMK0aKpzvROnxHms8pAbYhEZaWDVo3EKvSVOcLHT49asLpTtWjBqgQhCYjB5ZcoBRwF4sZH+jGDovbFx/C0Y7hrXkdTTV037R8xfnelZ7zrx6JGa3sGhdLy/l5/KUdOcWsDWkasQZpN7Q0LQMLdgXFklqk/RHRjjyPPZcn1A6UIcOxjv0lUZqVg6dNm9dnN+C9NNM3rTDS7Cs6Lo8u+qwHQXt3EeaQ5OaejK3vBavSZ8lNd0mMd2tF+IWfNybhP8Ij2S7wBsihaTioclPP229xLlMclP9dp7Wn4FdDLyVj+y97e2x8lXfybmHQlB7c5vDELSOXJHZvuZS4fFLzRRk08dREbxuLTtjkc0/BXoOUeUGHCWa+1wEh3uDkkmT6tmlhcOrNd4YqDn5m9KJ3uuHFari8n1c/dGP4LEvLa9myzlDlFWvicHSPNxZw5qPEHTezMcFrfR5yub/wDGlcMw4NJ+wTqN/sE7j1HDHErtTeBVWpydnHPEbg8a2tNz1EaHKJ8Tr+lL2Rpi4fw9pN+7s9bqYM09WpNp5ix2cP8AUbFz/I/LznNbTVQc0nCJ7wRnW0MJOlw1HXo06d+aItNj/qsmq5o6k7N5jmyNuP7gqtG8sJa7QdPmFn0dUWG+o6R861sSsEjbjtB+C0jKzNqiJ4LDnNxHzgrjHBzdoKz6We3oO0aMdRUhvE6+lp+d6tMlorVURY7iD861q0FVnt/ENPmmzxB7eIKyGPdE++saRtCaeliatHRoUcMoc0OGgqRamYhTHBSJpCGCIHBQvCsuChcFm0WmJBLqPd5Kcqm8KWCW+B06utKMujG11JSkKcU0qyRpSFOKapYxpSJxTSkMRNKcUhUlDSmlOKQpDEa4g3Gla1LPnjrGlZBT4pC03CqEtLJlG0bSFHDKHC4/0Ui6TA8hmfn5WnPq87+Qxx+F1uLn6XDKdUDpLqg/89h8CF0C8/1OyOwhBSXOzcfNOQgYzP8AwngfAo55u23bceKcjO+bIAVNMY2JmY3Vh2G3hpS5jtTt4B8LIAXmwpYGm+B8tyh9L8J3jzWjSUz7Xs3EesdHuoAtOkHqjcFRypWlrQ0Ael4BXBC78O8n4LPyrSElpzhoP2ezrRz6hy6GNWt51hY/EHeDqIOorQyFlUv/APa1B/agfs5PvWj/ADjWNelRfVBrceHkoKrJ8b22LiCDdrg70muGhwtrCqyaZuSMINirFDWFh2tOkfELMyNlMzXp57NqGC4OgSt9dvxHftAtOaQbHSpacWUnZs1sIcM9uOGPWNqSinDhzbu7r6u1Usn1uYbHonh1qetp83029E44ajq7lopXzM2qJ4pDE7Nd0ToOxT1tKHjDpDQfgVFBKJWlrtI0+YTIJzEebf0fsu1f6eCskr5PqjE8tdg0nHqO1dAs6voxILjBw0Hb1FRZIqyDzL8HDo38PLqVxdciZK+ZrJClQtCCNwUbgpiFG4KWNFdwUDwrTgoXhZSRomSQTXwOnxUpWe7A3CuQy5w69aIyvkwlHqOKQpxTSrJEKaU5NKkY1CVIkxjSmlPKaVIxhQmTVDW9JwHacdyquriehG53WfRbvKRRowTFpuO8bVrRSBwuFyLhO43zgy2Nh84711tM4ljSdJaCdl7bFrhldoyyI8ny63mssO2SHg+EO/W2y2ln/S3CY6iCpHqg4bYZA87w+3cr7XAi40HEdmpc8lUmv1NoO0Klumozuo/PYkUOw60tht4eSZzg/wBR5pweDsPYgYpZfYfnrTeY2Dd/ZOw69/8AZFht3jyQA1sWIF3C5A+b3W2G2wzj+XyWQy40OG+3it9ucRcHA9fkmiWQBnWT89Sq5Sp7tvY4G+Odo16Vo82dZ8UGAEWJ04aE6FZzXND1R+XzTt3HyVmqpww2NzsOAvwVcyNGod5UlFLKVBzgBDi2Rhzo3gWLXdt9G1X8jZU+stMcgDKmLB7dTx6zeo4dl9hCbz2wbm34rNypSveWzREtmjxY7AXHquB1YnedpTT6MTXVG2VeoKu3oP6J4f2WbkzKDaqMyNGbKz0ZY9bXbQNhsdxGkFSJc4sfJovVETonBzdGo/ArRY5szMe8awVRoJw4c0/Qeifh5KJ2dA/aODh5rVMzaLcU7oTmSYs+y7Z1FT11IJAHNNnDFrhr1jH4qVrmyM2tOr51qm2mliNoiHNOp2pUSTR5aYBaS4eMHC2sJDl6LZIexo81GRUnVEPeTDDUa3xjsBPinqYtKJHZfZqjl90eajdygH3Mu4KN1LNrlHcweahdRSa5j/Tak5yHpiSuy+PuZdwTDl5n3U3uDzVd9C/XK73WhVXwAaZzvaocpFaUaByzFrz29rHfAFTUtawm7HtPUDju0rG5s6pJD2Nv4BKYZDqc72ox/YqbKo65jgRcIK5On5QcxKyKUEB+2+HWM7Gw14nTpGAPUyyhunTs1rZStWZNUxUiqyVROgW4nyHFVJHg9Ig9ROd+UYKXNFKLLslWwYFwvsGJ3DFQurfVY89tmjib8FXD9gd2BthxCaW3+wT7ThbdcqHNlaR0ta/WY2dpLnfBQl+dpfK/qaC1vADxUrWuGhrG95PgAlzH+uB2N8yVNsdEUbCOjEB1uIvwuVJmSHS5rext+J8kvMnW935R4BBpGnSCe1zj4lIYjKe5tnvcep1uDbLqmiwAWJkmhbn5waBm6wLG5w071uLpwrlZhlfOjlvpFyNJU0v7JudJG/PDcLuFi1wF+0G2vNXmpyrVUgayenexoAaC4OaLAYWLgQe4r3NBCc8Kk7smM2jxen5YxHpNcO7DeCfBaUHKCndokaO05v67L0Gt5N0cuMlNC4nXzbQ73gL8Vg1v0ZUD+iJYvYkJ4SZyyeGXQ0WUzYpmuF2m42jEbxglsDsO5VKn6JyDnQVZGwPjx99jh4KjNyPyvF0JBKNQEudwnAAUOE10LWRGzmD5JCM07Tw8lzUs2VYf3lI53XzLiN8BAChHLMtObLTlp1gPzT7r2E8VLdblakdVZ20e6fNdBki7oxiMCRo79uwhcJByupnaecZ2sBG9rieC3Mi8qqUXHPx2Oo84w3/nYL9104tWKWx1nM9Z4eSXmR17z8Fz83LSlb/EB9kSnjmW4qlNy/gGgSH/APNoG8yfBXriupFM38s0wMdwBdpvtNtB0925YQVT/fSWTCGllkB686/cyM+Ky62bKNs5lE5rTtjlcR257vEKG09ik63N5xtpQ030Y9gJ8FxLqquJsZQzqAYwj3G3UMlBM/8AeVD3drnu/UUqfoPWjqa5/MSiqjLWvbhIxzmsEsesHOI9LDDsGxdGHsljbPEbxvF+w6wRqN8CNRXmUeQ4xpLjuHwW9ydyl9TdY3MD8JBicw6OcHgRs7Fai2qZOtWdUtmmkEzM12kadvU4LOqqe1nNN2HEEYixxGOzrTqJhBztGxQm4st80TwwyxP9EZzTuPkVcNRL920dsg+AUBedp3ptlesnSTGeXbEO97vCyjfPJrkYOyM+LnJohvqJ3lKae2OaB1mw4lGphSIjKT/FcepoZ8GkqNzQfvHfzOHAkBLLXwt6U8Q6ucaTubcqnNyjpG6Zr9jH+LgAj4g5Fg0+yNna43PAHxTxA71g32WAcXE+Cw5+XdG3Rnu72AcCSsqp+k+FvRhb3uc74NRoYtaOy+qjW557XkDc2wTZYI2gktZYAkktBsALknsAJ7l53L9Kkh6LGNF8S1jbgazYuddaWUsuSvizXTGQzRu5tjWtaHNcC3OOaBtNhrT00Clexq8m61tYXudC1scL2ui03znB4Odjm3tY2AABOvSulI61i8n4oaWnbG+aIPN3yftGXzzpFgb4AAdykm5T0bTbnwTsaHE8QAUmm2NM1swbN+PilWG/lM3+HTVkns08hG9gdYdaR2Va537rJcx9qSJu8SOYhY5MNaN1CxOayy/o09JF7cpuPdbInjk9ld49Ktp4tuZE59uwjm1SwyJ8RG0GE6AdybJ6PSIb7RA8VlDkFO8ftsp1DtuYxrR3CQyWU0H0bUgFnyVMnW6bMP8AyQxV4LF4qJ35QhGmaL+o08ASqs/KKkZ0qho7GvPG1lqU/IbJ7Bb6s1//ABHSS/8AVc5alFkenhwip4Y/YiYz9ICpYSfFOeoeVkNv2LJ5r4/s4i6/FdTSTF7GvLHMzgDmuADm31EDQVMhaxjREnYIQhUSCEIQAIQhAAmSRNcLOAI2EAjihCAMup5LUUmLqWAk6SI2g7wAVmn6PcnZ2cICOyWa27Pw7kIUuEXuh2y/T8k6JgsKaI+03PO991oU+TYWdCGNvssa3wCRCFFLZBbLaEIVCIamkjkFnsY8fiaHeKyKrklSP/h5h2scRw0cEISaTAyarkC3+HM4dT2h3FtvBY1ZyKqm9EMkH4XWO59hxQhToQ7K2R8rTUZNNLHns0xtzm3Zjiy+ILcbjZ4b0OVah/7uiB7Zo/iAhCzUU2XqaRMWZSd0aeCP2nBx4OI4KP8A2NlR2mohYPw6t0Y8UIWnhonWxHckKx/Tyg4dQbIR/wBQDgm/+nTXYyVUzj1NYOLg5CE9ERamTR/RvSDpPqH+1KB+hoVmL6PcnNx+r3P4pZTwLrcEITpCL0XJGgboo6c+1Ex36gVowZNhZ0IY2+yxo8AhCYEGU8hU1R+/p4pbaC+NrnDscRcdyipeTVJGzm2QtDMfRu4gA6QATgDsQhKkwskp+T9IzoUsDeyGMHfZX44mtFmgAbAABwQhMB6EIQAIQhAAhCEACEIQAIQh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xMTEhUSExMVFhUWFRcVFxgYFRUYFRYVFxUWFxUYFxYYHSggGBolGxUVITEhJSkrLi4uFx8zODMtNygtLi0BCgoKDg0OFxAQGy0lHSUtLSswLy0tLSstKy0tLS8tLS0tLS0tLSsvLS0tLTUtLS0tLy0tLS0tLS0tLS0tLS0tK//AABEIAJcBTQMBIgACEQEDEQH/xAAbAAABBQEBAAAAAAAAAAAAAAAAAQIDBAUGB//EAEsQAAEDAgEHCAYHBgMHBQAAAAEAAgMEESEFEjFBUZGhBhMyYXGBsdEiUnKSwfAHFEJTYqKyIzNDgpPhRMLxFRZzo7PS4hckNGOD/8QAGQEAAwEBAQAAAAAAAAAAAAAAAAECAwQF/8QALxEAAgIBAgQEBAcBAQAAAAAAAAECEQMSMQQhQZETMlFxIjNCgRRSYaHR4fHwI//aAAwDAQACEQMRAD8A9xQhCABCFlcqcpfV6SaYGzmsObfRnu9Fn5nNSbpWVGLlJRW7ON5Zcu5RN9UocXglr5A0OIcOkGA4AN1uN8biy5yPldlQAAueTrLowL/lAUnIigDYjOcXyk2JxIjaSBj1kFx23GxdIVwylKXNs9XXjxfBGCddWrbOWdy6rm4Pkc3+RvxCc3lxVH/EHva0fBb8tFG7S0d2Hgs2p5NQu0C3d5WWbjJ7Sfdm0OKw/VjX2SK3+91Z9+7c3yTTyrrPv3qrUclXtxjefnd8VmzUlRHpbf52YHgspQy/mfc68eThJ7JfdJGy7lNVn/ESe8o3Zfqj/iZv6jvNYYrLYOaQfnUVapvTvm4206rX0aVi3kW7Z1rFiX0rsi67K9QdM8v9R3monV8p0yye+7zTfqr/AFeI80v1R+ziFFsdY16DTUvP23e8UNqXjQ947HOHxT/qburej6k7aN58kcx3AeMq1H3839WTzThlipH+Jn/rSf8AcojS7XN3oFOPXbvTWohvF1ovQ8p6xuipk7yHfqBWhT8vK1ul0b/bjH+QtWG2jB+1fsF/ipG5POx57I3eS0U8q2bMZx4V7qPZHV0/0kyDp07Hey9zeBDlqU30jU5wfFKzrGa4DiDwXCNyWfVk90jxCmbkZ+qF572j/MFtHPxC/wAOSeDgX/T/ALPS6blhRP0TtHthzP1ABadLlGGT93LG/wBl7XeBXk7chy6oR/M8f3XT5H5FNewPkLmHY0N3gkfBdOPPmk/Kjgy8Pwsdpvtf8HdoTY2ZoDRoAAxxOG0605dp5oIQhAAhCEACEIQAIQhAAhCEACEIQAIQhAAhCEACEIQALjPpamzaAj1pYwe67/FgXZri/pbizsnk+rKw77s/zLPL5GdHCfPh7owsgR5tLA3ZDHftzBfirxaqmRX51PA4a4YzvY1XLrjNnuNsdu8eSTPOtu438inpMepAhombtt24HcU5zQdIuOtITtHxUeY3V6PZdvDWgCGfJEUmBYPnqOCsUOQIYxYNFzpNhjvWnR0lm3Lrk+zgNmhWRANp4eSTVlKbSpMzf9mx+qPdb5JwyfH6o3DyWj9XH4uPkl+rjY7e5LSHiP1M8UbNngl+ps9ULRbSX0MJ4/FO+pf/AF8Aq0sTmjNFOwaglzWdW9aIp/wt+e5OER6vnuRpYtSM0BvUnADZ+U+S0ebO0I5o7eH90aQ1FAA7D7p8kZp9UrQ5rr4I5nrPDyRoDUMyXR57vSFmjE6MdgwXRqpk2MBnacVbXXihpic2SWpghCFqZghCEACEIQAIQhAAhRunaNakRYAhCEACEIQAIQhAAhCEACEKplavbTwyTv6MbC8jWbDADrJsO9Am6VstrB5d0fO0FQ21yI+cAGm8REgt7i4Gf6TK5wz4qeEMN7XbLJoNji17dY2LIrPpKyk64BgbqsIj4PcVo8EpJoxhx2PHKMufLnsavJKua6njYXNDmkxZtxc5uLbDX6BYe9bi8dMzwP3YJ12OHdgr9NygmZgHyt6ic5vcDfwXA+HzR3iev4/B5X8GVL35fuepFqM3rPz2rgKfljMPtxu9ptj+XNWlDyyP2oQetryOBB8Vk+W5uuEnJXBqXs0dZj1eCA47Nx87LAi5XQnpMkb3NI4OvwVhvKem9cjtY/4ApWiHw2VfSzvYX5wDgDY9nmn5p2Hh5rm8g8qaXFjp2gHEFxzQDrHpAafnSuiGU6f7+P8AqMWqaa3OeWOcXzi+w/MOzijmz1bz5KM5Vph/Hj99p8E1uWKcmwlBOxt3HcAn8PqLRP8AK+xYjDgbi28+S0Guvis9tUw42k745R4tCfFVtGp1j2eauLSMpRZdIvpUboGnUpULWkzOys6jGokbkw0f4jw8lcSFToRWplE0/bvPwSc23YO/HxVxwUZUuCKUmS0LxbN7xhgrS4DLvKWopX5snNAHFjgx9nAfzGxGFwosj8pauaVj2tkkjBxDYy2MjQfTcAL68Xak4SlXldetcglCFv8A9I36Xz7HoiFWgqi4XcxzDsJYTva4hPM/UtbRikTIVYznqUbpTtS1IrSXSVE6do17lTcmqXMeksPq9g3qvJKTpKQpqhtstJIRW6Oo+ye7yVRIVKdMbVo2EKnS1X2Xdx81cXQmmYtUCEITECEIQAIQhAAuE+mKvMdEIx/FkAPW1gL/ANTWLu15l9MuL6Juoukv70A8Cd60xeZGHE/LfbvyHZPpRHEyL1WNb2kDE95uUTUEbtLGHut4K0Ui8y3dnp6VVGVJkKnOmEfy2+KpTcmKY6M5nbceOC6HO6j89iM8fOCtZsi2b7mcuHxS3iuxyMvI1ruhKD2gHwVKXkbMOiWnsJb4Lu3MadIB7gU3mG6rjsLhwGC1XF5erv7GD4DDdpU/0bR5vUZBqGaWOttBB8VVAANn54PYL7iAvUeadqee8A+FimDJAmOa+ONw0k4jhYqlxEH54L7FeFxEPlZpL3do84FO37wkf8Mf960hlS2Ath+H/wA16C3k7A3HmYhba2/iArOT6aHOzXRtxwBAtY9iTnwzfy/3Hq49rnm/b/Dgcnmon/cwuktgS0WaDsLjgD3r0bkn9YZHzdQxjbWzS1wLrbHhothtv5q9HHzRwAAOzWp3AEXCTcF5IJAlmfzMjl2r/vuWSFRnisepWYZNRT5GXFkt0VsMoZ/snu8lcWPIC09YWnTTZzb69faqg+hMl1JUIQtCRpCjcFMmOCTBFKrpI5LCRjXgODgHNDgHDQbHXiVdYQRhu2KJwTA6xU3RVLcsFNKUG+KCmIYUhTimlIY0pqeU0pDGlNKeU0qRjSkKckSYxpVujqfsu7j8FUKQpJtOwas2kKlR1V/Rdp1Hb1dqurpjJNWjFqgQhCYgQhCABedfTRB+wp5hpZKW+8zO8YwvRVSyxkuKpidDM3OY62sggg3BBGggqoS0yTM80HODijigbi40HEdiRNn+junZfma6WE9b2EDubmniqc3Jiuj/AHWUIJAPvCATvD/FYPhl0kvvy/k1XFTXmg/s0/4L2d1H57EmeOztuPFYU9XXQ/vGUrwNbZ4gT2DnL/lVaHlrHofC5tvVe1/Ahvio/C5OlP2aK/G4l5rXumdNmg6gdyMwde8rHi5TUj9Ly3243X/IHBX4KyB+DJozsAlAPukg8FEsOSO8WaR4jFLyyXcs5h9Y8PJWad7mRzSj0ixhcG2xdYE2vfXbYoDTuAv6YG22G8hW8mMzs+POPpNuNF7txA0fNlmtzV7E1BOKiBsrHXDhe2GDhpaesG4UCwoag0MpkFzTSEc63SY3nAPAA0aiO7Yulqoxg9pBa6xBGIxxBB2FEl1QRfRl/J9TnjMdpGjrHmpcWH5xWIxxBBGBC3aacSt69Y2HaFUJXyJkqHOxGcNHgpoZb4a1TuWHqPEJ8gtZzdHgrTomixUxZw61Spp8x19Wgq/DKHDxVSvht6Q7+1U/VCXozUBSrNyZU/YP8vktJaJ2jNqgSEJUJiInBROCncFG4KWikyJj7HqVhVnhEUlsDo8FKdchtWTlIU4ppVCGlIU4ppSGNSFOKaUhjSkTimqWMQppTkhSGMK0aKpzvROnxHms8pAbYhEZaWDVo3EKvSVOcLHT49asLpTtWjBqgQhCYjB5ZcoBRwF4sZH+jGDovbFx/C0Y7hrXkdTTV037R8xfnelZ7zrx6JGa3sGhdLy/l5/KUdOcWsDWkasQZpN7Q0LQMLdgXFklqk/RHRjjyPPZcn1A6UIcOxjv0lUZqVg6dNm9dnN+C9NNM3rTDS7Cs6Lo8u+qwHQXt3EeaQ5OaejK3vBavSZ8lNd0mMd2tF+IWfNybhP8Ij2S7wBsihaTioclPP229xLlMclP9dp7Wn4FdDLyVj+y97e2x8lXfybmHQlB7c5vDELSOXJHZvuZS4fFLzRRk08dREbxuLTtjkc0/BXoOUeUGHCWa+1wEh3uDkkmT6tmlhcOrNd4YqDn5m9KJ3uuHFari8n1c/dGP4LEvLa9myzlDlFWvicHSPNxZw5qPEHTezMcFrfR5yub/wDGlcMw4NJ+wTqN/sE7j1HDHErtTeBVWpydnHPEbg8a2tNz1EaHKJ8Tr+lL2Rpi4fw9pN+7s9bqYM09WpNp5ix2cP8AUbFz/I/LznNbTVQc0nCJ7wRnW0MJOlw1HXo06d+aItNj/qsmq5o6k7N5jmyNuP7gqtG8sJa7QdPmFn0dUWG+o6R861sSsEjbjtB+C0jKzNqiJ4LDnNxHzgrjHBzdoKz6We3oO0aMdRUhvE6+lp+d6tMlorVURY7iD861q0FVnt/ENPmmzxB7eIKyGPdE++saRtCaeliatHRoUcMoc0OGgqRamYhTHBSJpCGCIHBQvCsuChcFm0WmJBLqPd5Kcqm8KWCW+B06utKMujG11JSkKcU0qyRpSFOKapYxpSJxTSkMRNKcUhUlDSmlOKQpDEa4g3Gla1LPnjrGlZBT4pC03CqEtLJlG0bSFHDKHC4/0Ui6TA8hmfn5WnPq87+Qxx+F1uLn6XDKdUDpLqg/89h8CF0C8/1OyOwhBSXOzcfNOQgYzP8AwngfAo55u23bceKcjO+bIAVNMY2JmY3Vh2G3hpS5jtTt4B8LIAXmwpYGm+B8tyh9L8J3jzWjSUz7Xs3EesdHuoAtOkHqjcFRypWlrQ0Ael4BXBC78O8n4LPyrSElpzhoP2ezrRz6hy6GNWt51hY/EHeDqIOorQyFlUv/APa1B/agfs5PvWj/ADjWNelRfVBrceHkoKrJ8b22LiCDdrg70muGhwtrCqyaZuSMINirFDWFh2tOkfELMyNlMzXp57NqGC4OgSt9dvxHftAtOaQbHSpacWUnZs1sIcM9uOGPWNqSinDhzbu7r6u1Usn1uYbHonh1qetp83029E44ajq7lopXzM2qJ4pDE7Nd0ToOxT1tKHjDpDQfgVFBKJWlrtI0+YTIJzEebf0fsu1f6eCskr5PqjE8tdg0nHqO1dAs6voxILjBw0Hb1FRZIqyDzL8HDo38PLqVxdciZK+ZrJClQtCCNwUbgpiFG4KWNFdwUDwrTgoXhZSRomSQTXwOnxUpWe7A3CuQy5w69aIyvkwlHqOKQpxTSrJEKaU5NKkY1CVIkxjSmlPKaVIxhQmTVDW9JwHacdyquriehG53WfRbvKRRowTFpuO8bVrRSBwuFyLhO43zgy2Nh84711tM4ljSdJaCdl7bFrhldoyyI8ny63mssO2SHg+EO/W2y2ln/S3CY6iCpHqg4bYZA87w+3cr7XAi40HEdmpc8lUmv1NoO0Klumozuo/PYkUOw60tht4eSZzg/wBR5pweDsPYgYpZfYfnrTeY2Dd/ZOw69/8AZFht3jyQA1sWIF3C5A+b3W2G2wzj+XyWQy40OG+3it9ucRcHA9fkmiWQBnWT89Sq5Sp7tvY4G+Odo16Vo82dZ8UGAEWJ04aE6FZzXND1R+XzTt3HyVmqpww2NzsOAvwVcyNGod5UlFLKVBzgBDi2Rhzo3gWLXdt9G1X8jZU+stMcgDKmLB7dTx6zeo4dl9hCbz2wbm34rNypSveWzREtmjxY7AXHquB1YnedpTT6MTXVG2VeoKu3oP6J4f2WbkzKDaqMyNGbKz0ZY9bXbQNhsdxGkFSJc4sfJovVETonBzdGo/ArRY5szMe8awVRoJw4c0/Qeifh5KJ2dA/aODh5rVMzaLcU7oTmSYs+y7Z1FT11IJAHNNnDFrhr1jH4qVrmyM2tOr51qm2mliNoiHNOp2pUSTR5aYBaS4eMHC2sJDl6LZIexo81GRUnVEPeTDDUa3xjsBPinqYtKJHZfZqjl90eajdygH3Mu4KN1LNrlHcweahdRSa5j/Tak5yHpiSuy+PuZdwTDl5n3U3uDzVd9C/XK73WhVXwAaZzvaocpFaUaByzFrz29rHfAFTUtawm7HtPUDju0rG5s6pJD2Nv4BKYZDqc72ox/YqbKo65jgRcIK5On5QcxKyKUEB+2+HWM7Gw14nTpGAPUyyhunTs1rZStWZNUxUiqyVROgW4nyHFVJHg9Ig9ROd+UYKXNFKLLslWwYFwvsGJ3DFQurfVY89tmjib8FXD9gd2BthxCaW3+wT7ThbdcqHNlaR0ta/WY2dpLnfBQl+dpfK/qaC1vADxUrWuGhrG95PgAlzH+uB2N8yVNsdEUbCOjEB1uIvwuVJmSHS5rext+J8kvMnW935R4BBpGnSCe1zj4lIYjKe5tnvcep1uDbLqmiwAWJkmhbn5waBm6wLG5w071uLpwrlZhlfOjlvpFyNJU0v7JudJG/PDcLuFi1wF+0G2vNXmpyrVUgayenexoAaC4OaLAYWLgQe4r3NBCc8Kk7smM2jxen5YxHpNcO7DeCfBaUHKCndokaO05v67L0Gt5N0cuMlNC4nXzbQ73gL8Vg1v0ZUD+iJYvYkJ4SZyyeGXQ0WUzYpmuF2m42jEbxglsDsO5VKn6JyDnQVZGwPjx99jh4KjNyPyvF0JBKNQEudwnAAUOE10LWRGzmD5JCM07Tw8lzUs2VYf3lI53XzLiN8BAChHLMtObLTlp1gPzT7r2E8VLdblakdVZ20e6fNdBki7oxiMCRo79uwhcJByupnaecZ2sBG9rieC3Mi8qqUXHPx2Oo84w3/nYL9104tWKWx1nM9Z4eSXmR17z8Fz83LSlb/EB9kSnjmW4qlNy/gGgSH/APNoG8yfBXriupFM38s0wMdwBdpvtNtB0925YQVT/fSWTCGllkB686/cyM+Ky62bKNs5lE5rTtjlcR257vEKG09ik63N5xtpQ030Y9gJ8FxLqquJsZQzqAYwj3G3UMlBM/8AeVD3drnu/UUqfoPWjqa5/MSiqjLWvbhIxzmsEsesHOI9LDDsGxdGHsljbPEbxvF+w6wRqN8CNRXmUeQ4xpLjuHwW9ydyl9TdY3MD8JBicw6OcHgRs7Fai2qZOtWdUtmmkEzM12kadvU4LOqqe1nNN2HEEYixxGOzrTqJhBztGxQm4st80TwwyxP9EZzTuPkVcNRL920dsg+AUBedp3ptlesnSTGeXbEO97vCyjfPJrkYOyM+LnJohvqJ3lKae2OaB1mw4lGphSIjKT/FcepoZ8GkqNzQfvHfzOHAkBLLXwt6U8Q6ucaTubcqnNyjpG6Zr9jH+LgAj4g5Fg0+yNna43PAHxTxA71g32WAcXE+Cw5+XdG3Rnu72AcCSsqp+k+FvRhb3uc74NRoYtaOy+qjW557XkDc2wTZYI2gktZYAkktBsALknsAJ7l53L9Kkh6LGNF8S1jbgazYuddaWUsuSvizXTGQzRu5tjWtaHNcC3OOaBtNhrT00Clexq8m61tYXudC1scL2ui03znB4Odjm3tY2AABOvSulI61i8n4oaWnbG+aIPN3yftGXzzpFgb4AAdykm5T0bTbnwTsaHE8QAUmm2NM1swbN+PilWG/lM3+HTVkns08hG9gdYdaR2Va537rJcx9qSJu8SOYhY5MNaN1CxOayy/o09JF7cpuPdbInjk9ld49Ktp4tuZE59uwjm1SwyJ8RG0GE6AdybJ6PSIb7RA8VlDkFO8ftsp1DtuYxrR3CQyWU0H0bUgFnyVMnW6bMP8AyQxV4LF4qJ35QhGmaL+o08ASqs/KKkZ0qho7GvPG1lqU/IbJ7Bb6s1//ABHSS/8AVc5alFkenhwip4Y/YiYz9ICpYSfFOeoeVkNv2LJ5r4/s4i6/FdTSTF7GvLHMzgDmuADm31EDQVMhaxjREnYIQhUSCEIQAIQhAAmSRNcLOAI2EAjihCAMup5LUUmLqWAk6SI2g7wAVmn6PcnZ2cICOyWa27Pw7kIUuEXuh2y/T8k6JgsKaI+03PO991oU+TYWdCGNvssa3wCRCFFLZBbLaEIVCIamkjkFnsY8fiaHeKyKrklSP/h5h2scRw0cEISaTAyarkC3+HM4dT2h3FtvBY1ZyKqm9EMkH4XWO59hxQhToQ7K2R8rTUZNNLHns0xtzm3Zjiy+ILcbjZ4b0OVah/7uiB7Zo/iAhCzUU2XqaRMWZSd0aeCP2nBx4OI4KP8A2NlR2mohYPw6t0Y8UIWnhonWxHckKx/Tyg4dQbIR/wBQDgm/+nTXYyVUzj1NYOLg5CE9ERamTR/RvSDpPqH+1KB+hoVmL6PcnNx+r3P4pZTwLrcEITpCL0XJGgboo6c+1Ex36gVowZNhZ0IY2+yxo8AhCYEGU8hU1R+/p4pbaC+NrnDscRcdyipeTVJGzm2QtDMfRu4gA6QATgDsQhKkwskp+T9IzoUsDeyGMHfZX44mtFmgAbAABwQhMB6EIQAIQhAAhCEACEIQAIQh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xMTEhUSExMVFhUWFRcVFxgYFRUYFRYVFxUWFxUYFxYYHSggGBolGxUVITEhJSkrLi4uFx8zODMtNygtLi0BCgoKDg0OFxAQGy0lHSUtLSswLy0tLSstKy0tLS8tLS0tLS0tLSsvLS0tLTUtLS0tLy0tLS0tLS0tLS0tLS0tK//AABEIAJcBTQMBIgACEQEDEQH/xAAbAAABBQEBAAAAAAAAAAAAAAAAAQIDBAUGB//EAEsQAAEDAgEHCAYHBgMHBQAAAAEAAgMEESEFEjFBUZGhBhMyYXGBsdEiUnKSwfAHFEJTYqKyIzNDgpPhRMLxFRZzo7PS4hckNGOD/8QAGQEAAwEBAQAAAAAAAAAAAAAAAAECAwQF/8QALxEAAgIBAgQEBAcBAQAAAAAAAAECEQMSMQQhQZETMlFxIjNCgRRSYaHR4fHwI//aAAwDAQACEQMRAD8A9xQhCABCFlcqcpfV6SaYGzmsObfRnu9Fn5nNSbpWVGLlJRW7ON5Zcu5RN9UocXglr5A0OIcOkGA4AN1uN8biy5yPldlQAAueTrLowL/lAUnIigDYjOcXyk2JxIjaSBj1kFx23GxdIVwylKXNs9XXjxfBGCddWrbOWdy6rm4Pkc3+RvxCc3lxVH/EHva0fBb8tFG7S0d2Hgs2p5NQu0C3d5WWbjJ7Sfdm0OKw/VjX2SK3+91Z9+7c3yTTyrrPv3qrUclXtxjefnd8VmzUlRHpbf52YHgspQy/mfc68eThJ7JfdJGy7lNVn/ESe8o3Zfqj/iZv6jvNYYrLYOaQfnUVapvTvm4206rX0aVi3kW7Z1rFiX0rsi67K9QdM8v9R3monV8p0yye+7zTfqr/AFeI80v1R+ziFFsdY16DTUvP23e8UNqXjQ947HOHxT/qburej6k7aN58kcx3AeMq1H3839WTzThlipH+Jn/rSf8AcojS7XN3oFOPXbvTWohvF1ovQ8p6xuipk7yHfqBWhT8vK1ul0b/bjH+QtWG2jB+1fsF/ipG5POx57I3eS0U8q2bMZx4V7qPZHV0/0kyDp07Hey9zeBDlqU30jU5wfFKzrGa4DiDwXCNyWfVk90jxCmbkZ+qF572j/MFtHPxC/wAOSeDgX/T/ALPS6blhRP0TtHthzP1ABadLlGGT93LG/wBl7XeBXk7chy6oR/M8f3XT5H5FNewPkLmHY0N3gkfBdOPPmk/Kjgy8Pwsdpvtf8HdoTY2ZoDRoAAxxOG0605dp5oIQhAAhCEACEIQAIQhAAhCEACEIQAIQhAAhCEACEIQALjPpamzaAj1pYwe67/FgXZri/pbizsnk+rKw77s/zLPL5GdHCfPh7owsgR5tLA3ZDHftzBfirxaqmRX51PA4a4YzvY1XLrjNnuNsdu8eSTPOtu438inpMepAhombtt24HcU5zQdIuOtITtHxUeY3V6PZdvDWgCGfJEUmBYPnqOCsUOQIYxYNFzpNhjvWnR0lm3Lrk+zgNmhWRANp4eSTVlKbSpMzf9mx+qPdb5JwyfH6o3DyWj9XH4uPkl+rjY7e5LSHiP1M8UbNngl+ps9ULRbSX0MJ4/FO+pf/AF8Aq0sTmjNFOwaglzWdW9aIp/wt+e5OER6vnuRpYtSM0BvUnADZ+U+S0ebO0I5o7eH90aQ1FAA7D7p8kZp9UrQ5rr4I5nrPDyRoDUMyXR57vSFmjE6MdgwXRqpk2MBnacVbXXihpic2SWpghCFqZghCEACEIQAIQhAAhRunaNakRYAhCEACEIQAIQhAAhCEACEKplavbTwyTv6MbC8jWbDADrJsO9Am6VstrB5d0fO0FQ21yI+cAGm8REgt7i4Gf6TK5wz4qeEMN7XbLJoNji17dY2LIrPpKyk64BgbqsIj4PcVo8EpJoxhx2PHKMufLnsavJKua6njYXNDmkxZtxc5uLbDX6BYe9bi8dMzwP3YJ12OHdgr9NygmZgHyt6ic5vcDfwXA+HzR3iev4/B5X8GVL35fuepFqM3rPz2rgKfljMPtxu9ptj+XNWlDyyP2oQetryOBB8Vk+W5uuEnJXBqXs0dZj1eCA47Nx87LAi5XQnpMkb3NI4OvwVhvKem9cjtY/4ApWiHw2VfSzvYX5wDgDY9nmn5p2Hh5rm8g8qaXFjp2gHEFxzQDrHpAafnSuiGU6f7+P8AqMWqaa3OeWOcXzi+w/MOzijmz1bz5KM5Vph/Hj99p8E1uWKcmwlBOxt3HcAn8PqLRP8AK+xYjDgbi28+S0Guvis9tUw42k745R4tCfFVtGp1j2eauLSMpRZdIvpUboGnUpULWkzOys6jGokbkw0f4jw8lcSFToRWplE0/bvPwSc23YO/HxVxwUZUuCKUmS0LxbN7xhgrS4DLvKWopX5snNAHFjgx9nAfzGxGFwosj8pauaVj2tkkjBxDYy2MjQfTcAL68Xak4SlXldetcglCFv8A9I36Xz7HoiFWgqi4XcxzDsJYTva4hPM/UtbRikTIVYznqUbpTtS1IrSXSVE6do17lTcmqXMeksPq9g3qvJKTpKQpqhtstJIRW6Oo+ye7yVRIVKdMbVo2EKnS1X2Xdx81cXQmmYtUCEITECEIQAIQhAAuE+mKvMdEIx/FkAPW1gL/ANTWLu15l9MuL6Juoukv70A8Cd60xeZGHE/LfbvyHZPpRHEyL1WNb2kDE95uUTUEbtLGHut4K0Ui8y3dnp6VVGVJkKnOmEfy2+KpTcmKY6M5nbceOC6HO6j89iM8fOCtZsi2b7mcuHxS3iuxyMvI1ruhKD2gHwVKXkbMOiWnsJb4Lu3MadIB7gU3mG6rjsLhwGC1XF5erv7GD4DDdpU/0bR5vUZBqGaWOttBB8VVAANn54PYL7iAvUeadqee8A+FimDJAmOa+ONw0k4jhYqlxEH54L7FeFxEPlZpL3do84FO37wkf8Mf960hlS2Ath+H/wA16C3k7A3HmYhba2/iArOT6aHOzXRtxwBAtY9iTnwzfy/3Hq49rnm/b/Dgcnmon/cwuktgS0WaDsLjgD3r0bkn9YZHzdQxjbWzS1wLrbHhothtv5q9HHzRwAAOzWp3AEXCTcF5IJAlmfzMjl2r/vuWSFRnisepWYZNRT5GXFkt0VsMoZ/snu8lcWPIC09YWnTTZzb69faqg+hMl1JUIQtCRpCjcFMmOCTBFKrpI5LCRjXgODgHNDgHDQbHXiVdYQRhu2KJwTA6xU3RVLcsFNKUG+KCmIYUhTimlIY0pqeU0pDGlNKeU0qRjSkKckSYxpVujqfsu7j8FUKQpJtOwas2kKlR1V/Rdp1Hb1dqurpjJNWjFqgQhCYgQhCABedfTRB+wp5hpZKW+8zO8YwvRVSyxkuKpidDM3OY62sggg3BBGggqoS0yTM80HODijigbi40HEdiRNn+junZfma6WE9b2EDubmniqc3Jiuj/AHWUIJAPvCATvD/FYPhl0kvvy/k1XFTXmg/s0/4L2d1H57EmeOztuPFYU9XXQ/vGUrwNbZ4gT2DnL/lVaHlrHofC5tvVe1/Ahvio/C5OlP2aK/G4l5rXumdNmg6gdyMwde8rHi5TUj9Ly3243X/IHBX4KyB+DJozsAlAPukg8FEsOSO8WaR4jFLyyXcs5h9Y8PJWad7mRzSj0ixhcG2xdYE2vfXbYoDTuAv6YG22G8hW8mMzs+POPpNuNF7txA0fNlmtzV7E1BOKiBsrHXDhe2GDhpaesG4UCwoag0MpkFzTSEc63SY3nAPAA0aiO7Yulqoxg9pBa6xBGIxxBB2FEl1QRfRl/J9TnjMdpGjrHmpcWH5xWIxxBBGBC3aacSt69Y2HaFUJXyJkqHOxGcNHgpoZb4a1TuWHqPEJ8gtZzdHgrTomixUxZw61Spp8x19Wgq/DKHDxVSvht6Q7+1U/VCXozUBSrNyZU/YP8vktJaJ2jNqgSEJUJiInBROCncFG4KWikyJj7HqVhVnhEUlsDo8FKdchtWTlIU4ppVCGlIU4ppSGNSFOKaUhjSkTimqWMQppTkhSGMK0aKpzvROnxHms8pAbYhEZaWDVo3EKvSVOcLHT49asLpTtWjBqgQhCYjB5ZcoBRwF4sZH+jGDovbFx/C0Y7hrXkdTTV037R8xfnelZ7zrx6JGa3sGhdLy/l5/KUdOcWsDWkasQZpN7Q0LQMLdgXFklqk/RHRjjyPPZcn1A6UIcOxjv0lUZqVg6dNm9dnN+C9NNM3rTDS7Cs6Lo8u+qwHQXt3EeaQ5OaejK3vBavSZ8lNd0mMd2tF+IWfNybhP8Ij2S7wBsihaTioclPP229xLlMclP9dp7Wn4FdDLyVj+y97e2x8lXfybmHQlB7c5vDELSOXJHZvuZS4fFLzRRk08dREbxuLTtjkc0/BXoOUeUGHCWa+1wEh3uDkkmT6tmlhcOrNd4YqDn5m9KJ3uuHFari8n1c/dGP4LEvLa9myzlDlFWvicHSPNxZw5qPEHTezMcFrfR5yub/wDGlcMw4NJ+wTqN/sE7j1HDHErtTeBVWpydnHPEbg8a2tNz1EaHKJ8Tr+lL2Rpi4fw9pN+7s9bqYM09WpNp5ix2cP8AUbFz/I/LznNbTVQc0nCJ7wRnW0MJOlw1HXo06d+aItNj/qsmq5o6k7N5jmyNuP7gqtG8sJa7QdPmFn0dUWG+o6R861sSsEjbjtB+C0jKzNqiJ4LDnNxHzgrjHBzdoKz6We3oO0aMdRUhvE6+lp+d6tMlorVURY7iD861q0FVnt/ENPmmzxB7eIKyGPdE++saRtCaeliatHRoUcMoc0OGgqRamYhTHBSJpCGCIHBQvCsuChcFm0WmJBLqPd5Kcqm8KWCW+B06utKMujG11JSkKcU0qyRpSFOKapYxpSJxTSkMRNKcUhUlDSmlOKQpDEa4g3Gla1LPnjrGlZBT4pC03CqEtLJlG0bSFHDKHC4/0Ui6TA8hmfn5WnPq87+Qxx+F1uLn6XDKdUDpLqg/89h8CF0C8/1OyOwhBSXOzcfNOQgYzP8AwngfAo55u23bceKcjO+bIAVNMY2JmY3Vh2G3hpS5jtTt4B8LIAXmwpYGm+B8tyh9L8J3jzWjSUz7Xs3EesdHuoAtOkHqjcFRypWlrQ0Ael4BXBC78O8n4LPyrSElpzhoP2ezrRz6hy6GNWt51hY/EHeDqIOorQyFlUv/APa1B/agfs5PvWj/ADjWNelRfVBrceHkoKrJ8b22LiCDdrg70muGhwtrCqyaZuSMINirFDWFh2tOkfELMyNlMzXp57NqGC4OgSt9dvxHftAtOaQbHSpacWUnZs1sIcM9uOGPWNqSinDhzbu7r6u1Usn1uYbHonh1qetp83029E44ajq7lopXzM2qJ4pDE7Nd0ToOxT1tKHjDpDQfgVFBKJWlrtI0+YTIJzEebf0fsu1f6eCskr5PqjE8tdg0nHqO1dAs6voxILjBw0Hb1FRZIqyDzL8HDo38PLqVxdciZK+ZrJClQtCCNwUbgpiFG4KWNFdwUDwrTgoXhZSRomSQTXwOnxUpWe7A3CuQy5w69aIyvkwlHqOKQpxTSrJEKaU5NKkY1CVIkxjSmlPKaVIxhQmTVDW9JwHacdyquriehG53WfRbvKRRowTFpuO8bVrRSBwuFyLhO43zgy2Nh84711tM4ljSdJaCdl7bFrhldoyyI8ny63mssO2SHg+EO/W2y2ln/S3CY6iCpHqg4bYZA87w+3cr7XAi40HEdmpc8lUmv1NoO0Klumozuo/PYkUOw60tht4eSZzg/wBR5pweDsPYgYpZfYfnrTeY2Dd/ZOw69/8AZFht3jyQA1sWIF3C5A+b3W2G2wzj+XyWQy40OG+3it9ucRcHA9fkmiWQBnWT89Sq5Sp7tvY4G+Odo16Vo82dZ8UGAEWJ04aE6FZzXND1R+XzTt3HyVmqpww2NzsOAvwVcyNGod5UlFLKVBzgBDi2Rhzo3gWLXdt9G1X8jZU+stMcgDKmLB7dTx6zeo4dl9hCbz2wbm34rNypSveWzREtmjxY7AXHquB1YnedpTT6MTXVG2VeoKu3oP6J4f2WbkzKDaqMyNGbKz0ZY9bXbQNhsdxGkFSJc4sfJovVETonBzdGo/ArRY5szMe8awVRoJw4c0/Qeifh5KJ2dA/aODh5rVMzaLcU7oTmSYs+y7Z1FT11IJAHNNnDFrhr1jH4qVrmyM2tOr51qm2mliNoiHNOp2pUSTR5aYBaS4eMHC2sJDl6LZIexo81GRUnVEPeTDDUa3xjsBPinqYtKJHZfZqjl90eajdygH3Mu4KN1LNrlHcweahdRSa5j/Tak5yHpiSuy+PuZdwTDl5n3U3uDzVd9C/XK73WhVXwAaZzvaocpFaUaByzFrz29rHfAFTUtawm7HtPUDju0rG5s6pJD2Nv4BKYZDqc72ox/YqbKo65jgRcIK5On5QcxKyKUEB+2+HWM7Gw14nTpGAPUyyhunTs1rZStWZNUxUiqyVROgW4nyHFVJHg9Ig9ROd+UYKXNFKLLslWwYFwvsGJ3DFQurfVY89tmjib8FXD9gd2BthxCaW3+wT7ThbdcqHNlaR0ta/WY2dpLnfBQl+dpfK/qaC1vADxUrWuGhrG95PgAlzH+uB2N8yVNsdEUbCOjEB1uIvwuVJmSHS5rext+J8kvMnW935R4BBpGnSCe1zj4lIYjKe5tnvcep1uDbLqmiwAWJkmhbn5waBm6wLG5w071uLpwrlZhlfOjlvpFyNJU0v7JudJG/PDcLuFi1wF+0G2vNXmpyrVUgayenexoAaC4OaLAYWLgQe4r3NBCc8Kk7smM2jxen5YxHpNcO7DeCfBaUHKCndokaO05v67L0Gt5N0cuMlNC4nXzbQ73gL8Vg1v0ZUD+iJYvYkJ4SZyyeGXQ0WUzYpmuF2m42jEbxglsDsO5VKn6JyDnQVZGwPjx99jh4KjNyPyvF0JBKNQEudwnAAUOE10LWRGzmD5JCM07Tw8lzUs2VYf3lI53XzLiN8BAChHLMtObLTlp1gPzT7r2E8VLdblakdVZ20e6fNdBki7oxiMCRo79uwhcJByupnaecZ2sBG9rieC3Mi8qqUXHPx2Oo84w3/nYL9104tWKWx1nM9Z4eSXmR17z8Fz83LSlb/EB9kSnjmW4qlNy/gGgSH/APNoG8yfBXriupFM38s0wMdwBdpvtNtB0925YQVT/fSWTCGllkB686/cyM+Ky62bKNs5lE5rTtjlcR257vEKG09ik63N5xtpQ030Y9gJ8FxLqquJsZQzqAYwj3G3UMlBM/8AeVD3drnu/UUqfoPWjqa5/MSiqjLWvbhIxzmsEsesHOI9LDDsGxdGHsljbPEbxvF+w6wRqN8CNRXmUeQ4xpLjuHwW9ydyl9TdY3MD8JBicw6OcHgRs7Fai2qZOtWdUtmmkEzM12kadvU4LOqqe1nNN2HEEYixxGOzrTqJhBztGxQm4st80TwwyxP9EZzTuPkVcNRL920dsg+AUBedp3ptlesnSTGeXbEO97vCyjfPJrkYOyM+LnJohvqJ3lKae2OaB1mw4lGphSIjKT/FcepoZ8GkqNzQfvHfzOHAkBLLXwt6U8Q6ucaTubcqnNyjpG6Zr9jH+LgAj4g5Fg0+yNna43PAHxTxA71g32WAcXE+Cw5+XdG3Rnu72AcCSsqp+k+FvRhb3uc74NRoYtaOy+qjW557XkDc2wTZYI2gktZYAkktBsALknsAJ7l53L9Kkh6LGNF8S1jbgazYuddaWUsuSvizXTGQzRu5tjWtaHNcC3OOaBtNhrT00Clexq8m61tYXudC1scL2ui03znB4Odjm3tY2AABOvSulI61i8n4oaWnbG+aIPN3yftGXzzpFgb4AAdykm5T0bTbnwTsaHE8QAUmm2NM1swbN+PilWG/lM3+HTVkns08hG9gdYdaR2Va537rJcx9qSJu8SOYhY5MNaN1CxOayy/o09JF7cpuPdbInjk9ld49Ktp4tuZE59uwjm1SwyJ8RG0GE6AdybJ6PSIb7RA8VlDkFO8ftsp1DtuYxrR3CQyWU0H0bUgFnyVMnW6bMP8AyQxV4LF4qJ35QhGmaL+o08ASqs/KKkZ0qho7GvPG1lqU/IbJ7Bb6s1//ABHSS/8AVc5alFkenhwip4Y/YiYz9ICpYSfFOeoeVkNv2LJ5r4/s4i6/FdTSTF7GvLHMzgDmuADm31EDQVMhaxjREnYIQhUSCEIQAIQhAAmSRNcLOAI2EAjihCAMup5LUUmLqWAk6SI2g7wAVmn6PcnZ2cICOyWa27Pw7kIUuEXuh2y/T8k6JgsKaI+03PO991oU+TYWdCGNvssa3wCRCFFLZBbLaEIVCIamkjkFnsY8fiaHeKyKrklSP/h5h2scRw0cEISaTAyarkC3+HM4dT2h3FtvBY1ZyKqm9EMkH4XWO59hxQhToQ7K2R8rTUZNNLHns0xtzm3Zjiy+ILcbjZ4b0OVah/7uiB7Zo/iAhCzUU2XqaRMWZSd0aeCP2nBx4OI4KP8A2NlR2mohYPw6t0Y8UIWnhonWxHckKx/Tyg4dQbIR/wBQDgm/+nTXYyVUzj1NYOLg5CE9ERamTR/RvSDpPqH+1KB+hoVmL6PcnNx+r3P4pZTwLrcEITpCL0XJGgboo6c+1Ex36gVowZNhZ0IY2+yxo8AhCYEGU8hU1R+/p4pbaC+NrnDscRcdyipeTVJGzm2QtDMfRu4gA6QATgDsQhKkwskp+T9IzoUsDeyGMHfZX44mtFmgAbAABwQhMB6EIQAIQhAAhCEACEIQAIQh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jpeg;base64,/9j/4AAQSkZJRgABAQAAAQABAAD/2wCEAAkGBxMTEhUSExMVFhUWFRcVFxgYFRUYFRYVFxUWFxUYFxYYHSggGBolGxUVITEhJSkrLi4uFx8zODMtNygtLi0BCgoKDg0OFxAQGy0lHSUtLSswLy0tLSstKy0tLS8tLS0tLS0tLSsvLS0tLTUtLS0tLy0tLS0tLS0tLS0tLS0tK//AABEIAJcBTQMBIgACEQEDEQH/xAAbAAABBQEBAAAAAAAAAAAAAAAAAQIDBAUGB//EAEsQAAEDAgEHCAYHBgMHBQAAAAEAAgMEESEFEjFBUZGhBhMyYXGBsdEiUnKSwfAHFEJTYqKyIzNDgpPhRMLxFRZzo7PS4hckNGOD/8QAGQEAAwEBAQAAAAAAAAAAAAAAAAECAwQF/8QALxEAAgIBAgQEBAcBAQAAAAAAAAECEQMSMQQhQZETMlFxIjNCgRRSYaHR4fHwI//aAAwDAQACEQMRAD8A9xQhCABCFlcqcpfV6SaYGzmsObfRnu9Fn5nNSbpWVGLlJRW7ON5Zcu5RN9UocXglr5A0OIcOkGA4AN1uN8biy5yPldlQAAueTrLowL/lAUnIigDYjOcXyk2JxIjaSBj1kFx23GxdIVwylKXNs9XXjxfBGCddWrbOWdy6rm4Pkc3+RvxCc3lxVH/EHva0fBb8tFG7S0d2Hgs2p5NQu0C3d5WWbjJ7Sfdm0OKw/VjX2SK3+91Z9+7c3yTTyrrPv3qrUclXtxjefnd8VmzUlRHpbf52YHgspQy/mfc68eThJ7JfdJGy7lNVn/ESe8o3Zfqj/iZv6jvNYYrLYOaQfnUVapvTvm4206rX0aVi3kW7Z1rFiX0rsi67K9QdM8v9R3monV8p0yye+7zTfqr/AFeI80v1R+ziFFsdY16DTUvP23e8UNqXjQ947HOHxT/qburej6k7aN58kcx3AeMq1H3839WTzThlipH+Jn/rSf8AcojS7XN3oFOPXbvTWohvF1ovQ8p6xuipk7yHfqBWhT8vK1ul0b/bjH+QtWG2jB+1fsF/ipG5POx57I3eS0U8q2bMZx4V7qPZHV0/0kyDp07Hey9zeBDlqU30jU5wfFKzrGa4DiDwXCNyWfVk90jxCmbkZ+qF572j/MFtHPxC/wAOSeDgX/T/ALPS6blhRP0TtHthzP1ABadLlGGT93LG/wBl7XeBXk7chy6oR/M8f3XT5H5FNewPkLmHY0N3gkfBdOPPmk/Kjgy8Pwsdpvtf8HdoTY2ZoDRoAAxxOG0605dp5oIQhAAhCEACEIQAIQhAAhCEACEIQAIQhAAhCEACEIQALjPpamzaAj1pYwe67/FgXZri/pbizsnk+rKw77s/zLPL5GdHCfPh7owsgR5tLA3ZDHftzBfirxaqmRX51PA4a4YzvY1XLrjNnuNsdu8eSTPOtu438inpMepAhombtt24HcU5zQdIuOtITtHxUeY3V6PZdvDWgCGfJEUmBYPnqOCsUOQIYxYNFzpNhjvWnR0lm3Lrk+zgNmhWRANp4eSTVlKbSpMzf9mx+qPdb5JwyfH6o3DyWj9XH4uPkl+rjY7e5LSHiP1M8UbNngl+ps9ULRbSX0MJ4/FO+pf/AF8Aq0sTmjNFOwaglzWdW9aIp/wt+e5OER6vnuRpYtSM0BvUnADZ+U+S0ebO0I5o7eH90aQ1FAA7D7p8kZp9UrQ5rr4I5nrPDyRoDUMyXR57vSFmjE6MdgwXRqpk2MBnacVbXXihpic2SWpghCFqZghCEACEIQAIQhAAhRunaNakRYAhCEACEIQAIQhAAhCEACEKplavbTwyTv6MbC8jWbDADrJsO9Am6VstrB5d0fO0FQ21yI+cAGm8REgt7i4Gf6TK5wz4qeEMN7XbLJoNji17dY2LIrPpKyk64BgbqsIj4PcVo8EpJoxhx2PHKMufLnsavJKua6njYXNDmkxZtxc5uLbDX6BYe9bi8dMzwP3YJ12OHdgr9NygmZgHyt6ic5vcDfwXA+HzR3iev4/B5X8GVL35fuepFqM3rPz2rgKfljMPtxu9ptj+XNWlDyyP2oQetryOBB8Vk+W5uuEnJXBqXs0dZj1eCA47Nx87LAi5XQnpMkb3NI4OvwVhvKem9cjtY/4ApWiHw2VfSzvYX5wDgDY9nmn5p2Hh5rm8g8qaXFjp2gHEFxzQDrHpAafnSuiGU6f7+P8AqMWqaa3OeWOcXzi+w/MOzijmz1bz5KM5Vph/Hj99p8E1uWKcmwlBOxt3HcAn8PqLRP8AK+xYjDgbi28+S0Guvis9tUw42k745R4tCfFVtGp1j2eauLSMpRZdIvpUboGnUpULWkzOys6jGokbkw0f4jw8lcSFToRWplE0/bvPwSc23YO/HxVxwUZUuCKUmS0LxbN7xhgrS4DLvKWopX5snNAHFjgx9nAfzGxGFwosj8pauaVj2tkkjBxDYy2MjQfTcAL68Xak4SlXldetcglCFv8A9I36Xz7HoiFWgqi4XcxzDsJYTva4hPM/UtbRikTIVYznqUbpTtS1IrSXSVE6do17lTcmqXMeksPq9g3qvJKTpKQpqhtstJIRW6Oo+ye7yVRIVKdMbVo2EKnS1X2Xdx81cXQmmYtUCEITECEIQAIQhAAuE+mKvMdEIx/FkAPW1gL/ANTWLu15l9MuL6Juoukv70A8Cd60xeZGHE/LfbvyHZPpRHEyL1WNb2kDE95uUTUEbtLGHut4K0Ui8y3dnp6VVGVJkKnOmEfy2+KpTcmKY6M5nbceOC6HO6j89iM8fOCtZsi2b7mcuHxS3iuxyMvI1ruhKD2gHwVKXkbMOiWnsJb4Lu3MadIB7gU3mG6rjsLhwGC1XF5erv7GD4DDdpU/0bR5vUZBqGaWOttBB8VVAANn54PYL7iAvUeadqee8A+FimDJAmOa+ONw0k4jhYqlxEH54L7FeFxEPlZpL3do84FO37wkf8Mf960hlS2Ath+H/wA16C3k7A3HmYhba2/iArOT6aHOzXRtxwBAtY9iTnwzfy/3Hq49rnm/b/Dgcnmon/cwuktgS0WaDsLjgD3r0bkn9YZHzdQxjbWzS1wLrbHhothtv5q9HHzRwAAOzWp3AEXCTcF5IJAlmfzMjl2r/vuWSFRnisepWYZNRT5GXFkt0VsMoZ/snu8lcWPIC09YWnTTZzb69faqg+hMl1JUIQtCRpCjcFMmOCTBFKrpI5LCRjXgODgHNDgHDQbHXiVdYQRhu2KJwTA6xU3RVLcsFNKUG+KCmIYUhTimlIY0pqeU0pDGlNKeU0qRjSkKckSYxpVujqfsu7j8FUKQpJtOwas2kKlR1V/Rdp1Hb1dqurpjJNWjFqgQhCYgQhCABedfTRB+wp5hpZKW+8zO8YwvRVSyxkuKpidDM3OY62sggg3BBGggqoS0yTM80HODijigbi40HEdiRNn+junZfma6WE9b2EDubmniqc3Jiuj/AHWUIJAPvCATvD/FYPhl0kvvy/k1XFTXmg/s0/4L2d1H57EmeOztuPFYU9XXQ/vGUrwNbZ4gT2DnL/lVaHlrHofC5tvVe1/Ahvio/C5OlP2aK/G4l5rXumdNmg6gdyMwde8rHi5TUj9Ly3243X/IHBX4KyB+DJozsAlAPukg8FEsOSO8WaR4jFLyyXcs5h9Y8PJWad7mRzSj0ixhcG2xdYE2vfXbYoDTuAv6YG22G8hW8mMzs+POPpNuNF7txA0fNlmtzV7E1BOKiBsrHXDhe2GDhpaesG4UCwoag0MpkFzTSEc63SY3nAPAA0aiO7Yulqoxg9pBa6xBGIxxBB2FEl1QRfRl/J9TnjMdpGjrHmpcWH5xWIxxBBGBC3aacSt69Y2HaFUJXyJkqHOxGcNHgpoZb4a1TuWHqPEJ8gtZzdHgrTomixUxZw61Spp8x19Wgq/DKHDxVSvht6Q7+1U/VCXozUBSrNyZU/YP8vktJaJ2jNqgSEJUJiInBROCncFG4KWikyJj7HqVhVnhEUlsDo8FKdchtWTlIU4ppVCGlIU4ppSGNSFOKaUhjSkTimqWMQppTkhSGMK0aKpzvROnxHms8pAbYhEZaWDVo3EKvSVOcLHT49asLpTtWjBqgQhCYjB5ZcoBRwF4sZH+jGDovbFx/C0Y7hrXkdTTV037R8xfnelZ7zrx6JGa3sGhdLy/l5/KUdOcWsDWkasQZpN7Q0LQMLdgXFklqk/RHRjjyPPZcn1A6UIcOxjv0lUZqVg6dNm9dnN+C9NNM3rTDS7Cs6Lo8u+qwHQXt3EeaQ5OaejK3vBavSZ8lNd0mMd2tF+IWfNybhP8Ij2S7wBsihaTioclPP229xLlMclP9dp7Wn4FdDLyVj+y97e2x8lXfybmHQlB7c5vDELSOXJHZvuZS4fFLzRRk08dREbxuLTtjkc0/BXoOUeUGHCWa+1wEh3uDkkmT6tmlhcOrNd4YqDn5m9KJ3uuHFari8n1c/dGP4LEvLa9myzlDlFWvicHSPNxZw5qPEHTezMcFrfR5yub/wDGlcMw4NJ+wTqN/sE7j1HDHErtTeBVWpydnHPEbg8a2tNz1EaHKJ8Tr+lL2Rpi4fw9pN+7s9bqYM09WpNp5ix2cP8AUbFz/I/LznNbTVQc0nCJ7wRnW0MJOlw1HXo06d+aItNj/qsmq5o6k7N5jmyNuP7gqtG8sJa7QdPmFn0dUWG+o6R861sSsEjbjtB+C0jKzNqiJ4LDnNxHzgrjHBzdoKz6We3oO0aMdRUhvE6+lp+d6tMlorVURY7iD861q0FVnt/ENPmmzxB7eIKyGPdE++saRtCaeliatHRoUcMoc0OGgqRamYhTHBSJpCGCIHBQvCsuChcFm0WmJBLqPd5Kcqm8KWCW+B06utKMujG11JSkKcU0qyRpSFOKapYxpSJxTSkMRNKcUhUlDSmlOKQpDEa4g3Gla1LPnjrGlZBT4pC03CqEtLJlG0bSFHDKHC4/0Ui6TA8hmfn5WnPq87+Qxx+F1uLn6XDKdUDpLqg/89h8CF0C8/1OyOwhBSXOzcfNOQgYzP8AwngfAo55u23bceKcjO+bIAVNMY2JmY3Vh2G3hpS5jtTt4B8LIAXmwpYGm+B8tyh9L8J3jzWjSUz7Xs3EesdHuoAtOkHqjcFRypWlrQ0Ael4BXBC78O8n4LPyrSElpzhoP2ezrRz6hy6GNWt51hY/EHeDqIOorQyFlUv/APa1B/agfs5PvWj/ADjWNelRfVBrceHkoKrJ8b22LiCDdrg70muGhwtrCqyaZuSMINirFDWFh2tOkfELMyNlMzXp57NqGC4OgSt9dvxHftAtOaQbHSpacWUnZs1sIcM9uOGPWNqSinDhzbu7r6u1Usn1uYbHonh1qetp83029E44ajq7lopXzM2qJ4pDE7Nd0ToOxT1tKHjDpDQfgVFBKJWlrtI0+YTIJzEebf0fsu1f6eCskr5PqjE8tdg0nHqO1dAs6voxILjBw0Hb1FRZIqyDzL8HDo38PLqVxdciZK+ZrJClQtCCNwUbgpiFG4KWNFdwUDwrTgoXhZSRomSQTXwOnxUpWe7A3CuQy5w69aIyvkwlHqOKQpxTSrJEKaU5NKkY1CVIkxjSmlPKaVIxhQmTVDW9JwHacdyquriehG53WfRbvKRRowTFpuO8bVrRSBwuFyLhO43zgy2Nh84711tM4ljSdJaCdl7bFrhldoyyI8ny63mssO2SHg+EO/W2y2ln/S3CY6iCpHqg4bYZA87w+3cr7XAi40HEdmpc8lUmv1NoO0Klumozuo/PYkUOw60tht4eSZzg/wBR5pweDsPYgYpZfYfnrTeY2Dd/ZOw69/8AZFht3jyQA1sWIF3C5A+b3W2G2wzj+XyWQy40OG+3it9ucRcHA9fkmiWQBnWT89Sq5Sp7tvY4G+Odo16Vo82dZ8UGAEWJ04aE6FZzXND1R+XzTt3HyVmqpww2NzsOAvwVcyNGod5UlFLKVBzgBDi2Rhzo3gWLXdt9G1X8jZU+stMcgDKmLB7dTx6zeo4dl9hCbz2wbm34rNypSveWzREtmjxY7AXHquB1YnedpTT6MTXVG2VeoKu3oP6J4f2WbkzKDaqMyNGbKz0ZY9bXbQNhsdxGkFSJc4sfJovVETonBzdGo/ArRY5szMe8awVRoJw4c0/Qeifh5KJ2dA/aODh5rVMzaLcU7oTmSYs+y7Z1FT11IJAHNNnDFrhr1jH4qVrmyM2tOr51qm2mliNoiHNOp2pUSTR5aYBaS4eMHC2sJDl6LZIexo81GRUnVEPeTDDUa3xjsBPinqYtKJHZfZqjl90eajdygH3Mu4KN1LNrlHcweahdRSa5j/Tak5yHpiSuy+PuZdwTDl5n3U3uDzVd9C/XK73WhVXwAaZzvaocpFaUaByzFrz29rHfAFTUtawm7HtPUDju0rG5s6pJD2Nv4BKYZDqc72ox/YqbKo65jgRcIK5On5QcxKyKUEB+2+HWM7Gw14nTpGAPUyyhunTs1rZStWZNUxUiqyVROgW4nyHFVJHg9Ig9ROd+UYKXNFKLLslWwYFwvsGJ3DFQurfVY89tmjib8FXD9gd2BthxCaW3+wT7ThbdcqHNlaR0ta/WY2dpLnfBQl+dpfK/qaC1vADxUrWuGhrG95PgAlzH+uB2N8yVNsdEUbCOjEB1uIvwuVJmSHS5rext+J8kvMnW935R4BBpGnSCe1zj4lIYjKe5tnvcep1uDbLqmiwAWJkmhbn5waBm6wLG5w071uLpwrlZhlfOjlvpFyNJU0v7JudJG/PDcLuFi1wF+0G2vNXmpyrVUgayenexoAaC4OaLAYWLgQe4r3NBCc8Kk7smM2jxen5YxHpNcO7DeCfBaUHKCndokaO05v67L0Gt5N0cuMlNC4nXzbQ73gL8Vg1v0ZUD+iJYvYkJ4SZyyeGXQ0WUzYpmuF2m42jEbxglsDsO5VKn6JyDnQVZGwPjx99jh4KjNyPyvF0JBKNQEudwnAAUOE10LWRGzmD5JCM07Tw8lzUs2VYf3lI53XzLiN8BAChHLMtObLTlp1gPzT7r2E8VLdblakdVZ20e6fNdBki7oxiMCRo79uwhcJByupnaecZ2sBG9rieC3Mi8qqUXHPx2Oo84w3/nYL9104tWKWx1nM9Z4eSXmR17z8Fz83LSlb/EB9kSnjmW4qlNy/gGgSH/APNoG8yfBXriupFM38s0wMdwBdpvtNtB0925YQVT/fSWTCGllkB686/cyM+Ky62bKNs5lE5rTtjlcR257vEKG09ik63N5xtpQ030Y9gJ8FxLqquJsZQzqAYwj3G3UMlBM/8AeVD3drnu/UUqfoPWjqa5/MSiqjLWvbhIxzmsEsesHOI9LDDsGxdGHsljbPEbxvF+w6wRqN8CNRXmUeQ4xpLjuHwW9ydyl9TdY3MD8JBicw6OcHgRs7Fai2qZOtWdUtmmkEzM12kadvU4LOqqe1nNN2HEEYixxGOzrTqJhBztGxQm4st80TwwyxP9EZzTuPkVcNRL920dsg+AUBedp3ptlesnSTGeXbEO97vCyjfPJrkYOyM+LnJohvqJ3lKae2OaB1mw4lGphSIjKT/FcepoZ8GkqNzQfvHfzOHAkBLLXwt6U8Q6ucaTubcqnNyjpG6Zr9jH+LgAj4g5Fg0+yNna43PAHxTxA71g32WAcXE+Cw5+XdG3Rnu72AcCSsqp+k+FvRhb3uc74NRoYtaOy+qjW557XkDc2wTZYI2gktZYAkktBsALknsAJ7l53L9Kkh6LGNF8S1jbgazYuddaWUsuSvizXTGQzRu5tjWtaHNcC3OOaBtNhrT00Clexq8m61tYXudC1scL2ui03znB4Odjm3tY2AABOvSulI61i8n4oaWnbG+aIPN3yftGXzzpFgb4AAdykm5T0bTbnwTsaHE8QAUmm2NM1swbN+PilWG/lM3+HTVkns08hG9gdYdaR2Va537rJcx9qSJu8SOYhY5MNaN1CxOayy/o09JF7cpuPdbInjk9ld49Ktp4tuZE59uwjm1SwyJ8RG0GE6AdybJ6PSIb7RA8VlDkFO8ftsp1DtuYxrR3CQyWU0H0bUgFnyVMnW6bMP8AyQxV4LF4qJ35QhGmaL+o08ASqs/KKkZ0qho7GvPG1lqU/IbJ7Bb6s1//ABHSS/8AVc5alFkenhwip4Y/YiYz9ICpYSfFOeoeVkNv2LJ5r4/s4i6/FdTSTF7GvLHMzgDmuADm31EDQVMhaxjREnYIQhUSCEIQAIQhAAmSRNcLOAI2EAjihCAMup5LUUmLqWAk6SI2g7wAVmn6PcnZ2cICOyWa27Pw7kIUuEXuh2y/T8k6JgsKaI+03PO991oU+TYWdCGNvssa3wCRCFFLZBbLaEIVCIamkjkFnsY8fiaHeKyKrklSP/h5h2scRw0cEISaTAyarkC3+HM4dT2h3FtvBY1ZyKqm9EMkH4XWO59hxQhToQ7K2R8rTUZNNLHns0xtzm3Zjiy+ILcbjZ4b0OVah/7uiB7Zo/iAhCzUU2XqaRMWZSd0aeCP2nBx4OI4KP8A2NlR2mohYPw6t0Y8UIWnhonWxHckKx/Tyg4dQbIR/wBQDgm/+nTXYyVUzj1NYOLg5CE9ERamTR/RvSDpPqH+1KB+hoVmL6PcnNx+r3P4pZTwLrcEITpCL0XJGgboo6c+1Ex36gVowZNhZ0IY2+yxo8AhCYEGU8hU1R+/p4pbaC+NrnDscRcdyipeTVJGzm2QtDMfRu4gA6QATgDsQhKkwskp+T9IzoUsDeyGMHfZX44mtFmgAbAABwQhMB6EIQAIQhAAhCEACEIQAIQh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www.nmu.org.ua/upload/medialibrary/150/1509386077183fc63b7d6f05dd6917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572008"/>
            <a:ext cx="2643174" cy="2626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okartinkah.ru/img/spasibo-za-vnimanie-kartinki-dlya-prezentacii-2186/spasibo-za-vnimanie-kartinki-dlya-prezentaci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ogic.ru/wp-content/uploads/2016/03/fz-27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02271">
            <a:off x="6835230" y="4121482"/>
            <a:ext cx="1877591" cy="24545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571480"/>
            <a:ext cx="82153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Инклюзивное образование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это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357694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Федеральный Закон от  №273-ФЗ «Об образовании в Российской Федерации»,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1.labirint.ru/books/439174/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69951">
            <a:off x="6519605" y="1686903"/>
            <a:ext cx="2095500" cy="3238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332656"/>
            <a:ext cx="666023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Федеральном государственном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образовательном стандарте говорится о выравнивании  стартовых возможностей выпускников дошкольных образовательных учреждений, в том числе и детей с ограниченными возможностями здоровья (далее ОВЗ).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5536" y="260648"/>
            <a:ext cx="850112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 ОВЗ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1.Дети с нарушением слуха (глухие, слабослышащие, позднооглохшие);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2.Дети с нарушением зрения (слепые, слабовидящие);                                                                                                 3.Дети с нарушением речи (логопаты);                                                                                                                                 4.Дети нарушением опорно-двигательного аппарата;                                                                                                      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 умственной отсталостью;                                                                                                                                          6.Дети с  задержкой психического развития;                                                                                                                      7.Дети с нарушением поведения и общения;                                                                                                                                 8.Дети с так называемыми комплексными нарушениями психофизического развития;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 так называемыми сложными дефектами (слепоглухонемые, глухие или слепые дети с умственной отсталостью).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949280"/>
            <a:ext cx="807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классификации, предложенной В.А. Лапшиным и Б.П. </a:t>
            </a:r>
            <a:r>
              <a:rPr kumimoji="0" lang="ru-RU" sz="2000" b="1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Пузановым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live2give.ru/wp-content/uploads/2015/01/ANIMATION-30-TV.Still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509120"/>
            <a:ext cx="4006912" cy="234888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5536" y="260648"/>
            <a:ext cx="828680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Согласно пункту 1.6. ФГОС дошкольного образования (Приказ Минобразования от 17.10.2013 г.) каждый ребенок «в период дошкольного детства независимо от места жительства, пола, нации, языка, социального статуса, психофизиологических и других особенностей (в т.ч. ограниченных возможностей здоровья (ОВЗ)» имеет право на обеспечение равных возможностей для полноценного развития.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95536" y="3284984"/>
            <a:ext cx="8286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Действующее законодательство позволяет обучение и воспитание детей с ОВЗ в дошкольных учреждениях общего типа, т.е организация совместного обучения и воспитания здоровых детей и детей с ОВЗ.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8596" y="642918"/>
            <a:ext cx="8358246" cy="1938992"/>
          </a:xfrm>
          <a:prstGeom prst="rect">
            <a:avLst/>
          </a:prstGeom>
          <a:solidFill>
            <a:srgbClr val="FDFDF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соответствии с Федеральным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государственным 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образовательным 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тандартом дошкольного 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содержание коррекционной работы и/или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инклюзивного образования включается в образовательную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программу дошкольной организации.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571744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Включение детей с особыми образовательными потребностями в образовательный процесс ДОУ изменяет, прежде всего, установки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взрослых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детей –у всех детей есть особенности, особые образовательные потребности не только у «особых».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500570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оздавая особые условия для «особых» детей, мы должны не нарушать принцип равных прав для других детей. Чтобы сохранить его, надо научиться работать со всеми детьми, учитывая их индивидуальные особенности.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95536" y="332656"/>
            <a:ext cx="8429684" cy="53860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словия реализации инклюзивной практики в детском саду 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профессиональная квалификация педагогов и специалистов, реализующих инклюзивный подход;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 развивающей предметно-пространственной среды образовательного процесса;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отношений между  всеми участниками образовательного процесса.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596" y="357166"/>
            <a:ext cx="835824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тапы реализации инклюзивного образования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 этап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 Руководитель принимает решение  об организации инклюзивного образования в ДОУ;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Руководитель ДОУ проводит анализ квалификации специалистов, комплектации развивающей предметно-пространственной среды, образовательных программ и технологий, по которым работает образовательное учреждение на соответствие их условиям реализации инклюзивных целей;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3.Руководитель  ОУ проводит собрание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педколлектива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 обсуждению  основных целей и принципов инклюзии, перспективного и текущего плана действий коллектива, определения состава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ПМПк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(консилиум) и координатора по организации инклюзивной практики в ДОУ;               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4.Знакомство с детьми и семьями;                                                                   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5.ПМПк  на основе заключения ПМПК (комиссия) и результатов диагностики, разрабатывает образовательный маршрут для детей с ОВЗ в ДОУ и индивидуальную образовательную программу;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6.Определяются основные мероприятия по адаптации детей группы к новым условиям с приходом детей с ОВЗ;                                                            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7.Проводятся встречи родителей детей с ОВЗ и возрастной нормы;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8.Подписываются договоры с родителями.                                               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Составляется расписание и определяется распорядок дня.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ylubka.caduk.ru/images/logos_final_pos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301208"/>
            <a:ext cx="1905000" cy="133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7158" y="428604"/>
            <a:ext cx="850112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Второй этап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1.Разработка  концепции  организации  инклюзивной  практики.                                                 2.Разработка  образовательной программы,  учитывающей государственные требования и особенности  инклюзивного процесса.                                                                                                                                              3.Создание методического обеспечения образовательного процесса.                                                        4.Создание вариативных форм для реализации инклюзивного образования.                                      5.Повышение профессиональной квалификации педагогов и специалистов                                                 6.Определение педагогов и специалистов, разрабатывающих индивидуальную образовательную программу для детей с ОВЗ.                                                                                                                                         7.Создание развивающей предметно-пространственной среды.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8.Разработка новой структуры управления инклюзивным образовательным учреждением.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9.Выстраивание партнёрских отношений со всеми участниками образовательного процесса.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10.Создание сетевого взаимодействия с организациями-партнёрами.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Разрешительными документами для функционирования инклюзивного учреждения  является наличие  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лицензии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реализацию общеобразовательных программ и осуществление  квалифицированной коррекции нарушений  в физическом и психическом развитии воспитанников.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ylubka.caduk.ru/images/logos_final_pos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524499"/>
            <a:ext cx="1905000" cy="133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193</TotalTime>
  <Words>682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Elena</cp:lastModifiedBy>
  <cp:revision>11</cp:revision>
  <dcterms:created xsi:type="dcterms:W3CDTF">2016-08-22T09:25:29Z</dcterms:created>
  <dcterms:modified xsi:type="dcterms:W3CDTF">2017-11-18T01:56:42Z</dcterms:modified>
</cp:coreProperties>
</file>