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DDEB-79C7-4934-B641-549C5AEB3275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F7E7-C9AD-4B1F-8C15-917B913A3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439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DDEB-79C7-4934-B641-549C5AEB3275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F7E7-C9AD-4B1F-8C15-917B913A3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936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DDEB-79C7-4934-B641-549C5AEB3275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F7E7-C9AD-4B1F-8C15-917B913A3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953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DDEB-79C7-4934-B641-549C5AEB3275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F7E7-C9AD-4B1F-8C15-917B913A3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669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DDEB-79C7-4934-B641-549C5AEB3275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F7E7-C9AD-4B1F-8C15-917B913A3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477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DDEB-79C7-4934-B641-549C5AEB3275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F7E7-C9AD-4B1F-8C15-917B913A3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702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DDEB-79C7-4934-B641-549C5AEB3275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F7E7-C9AD-4B1F-8C15-917B913A3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869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DDEB-79C7-4934-B641-549C5AEB3275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F7E7-C9AD-4B1F-8C15-917B913A3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05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DDEB-79C7-4934-B641-549C5AEB3275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F7E7-C9AD-4B1F-8C15-917B913A3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327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DDEB-79C7-4934-B641-549C5AEB3275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F7E7-C9AD-4B1F-8C15-917B913A3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69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DDEB-79C7-4934-B641-549C5AEB3275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9F7E7-C9AD-4B1F-8C15-917B913A3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458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0DDEB-79C7-4934-B641-549C5AEB3275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9F7E7-C9AD-4B1F-8C15-917B913A3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458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7990656" cy="2016224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b="1" dirty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Д</a:t>
            </a:r>
            <a:r>
              <a:rPr lang="ru-RU" b="1" dirty="0" smtClean="0">
                <a:solidFill>
                  <a:srgbClr val="1F497D"/>
                </a:solidFill>
                <a:effectLst/>
                <a:latin typeface="Times New Roman"/>
                <a:ea typeface="Calibri"/>
                <a:cs typeface="Times New Roman"/>
              </a:rPr>
              <a:t>идактическое </a:t>
            </a:r>
            <a:r>
              <a:rPr lang="ru-RU" b="1" dirty="0" smtClean="0">
                <a:solidFill>
                  <a:srgbClr val="1F497D"/>
                </a:solidFill>
                <a:effectLst/>
                <a:latin typeface="Times New Roman"/>
                <a:ea typeface="Calibri"/>
                <a:cs typeface="Times New Roman"/>
              </a:rPr>
              <a:t>пособие</a:t>
            </a:r>
            <a:r>
              <a:rPr lang="ru-RU" dirty="0" smtClean="0">
                <a:solidFill>
                  <a:srgbClr val="1F497D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4000" dirty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4000" b="1" i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«</a:t>
            </a:r>
            <a:r>
              <a:rPr lang="ru-RU" sz="4000" b="1" i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Звуковичок</a:t>
            </a:r>
            <a:r>
              <a:rPr lang="ru-RU" sz="4000" b="1" i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играет в школу»</a:t>
            </a:r>
            <a:r>
              <a:rPr lang="ru-RU" sz="4000" b="1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</a:t>
            </a:r>
            <a:r>
              <a:rPr lang="ru-RU" dirty="0" smtClean="0">
                <a:solidFill>
                  <a:srgbClr val="1F497D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br>
              <a:rPr lang="ru-RU" dirty="0" smtClean="0">
                <a:solidFill>
                  <a:srgbClr val="1F497D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1400" dirty="0">
                <a:ea typeface="Calibri"/>
                <a:cs typeface="Times New Roman"/>
              </a:rPr>
              <a:t/>
            </a:r>
            <a:br>
              <a:rPr lang="ru-RU" sz="14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636912"/>
            <a:ext cx="8280920" cy="36724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2564904"/>
            <a:ext cx="6810375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1773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Цель пособия: </a:t>
            </a:r>
            <a:r>
              <a:rPr lang="ru-RU" sz="3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профилактика и коррекция речевых нарушений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   </a:t>
            </a:r>
            <a:r>
              <a:rPr lang="ru-RU" sz="4000" b="1" dirty="0" smtClean="0">
                <a:effectLst/>
                <a:latin typeface="Times New Roman"/>
                <a:ea typeface="Calibri"/>
                <a:cs typeface="Times New Roman"/>
              </a:rPr>
              <a:t>Задачи:</a:t>
            </a:r>
            <a:r>
              <a:rPr lang="ru-RU" sz="4000" dirty="0" smtClean="0">
                <a:effectLst/>
                <a:latin typeface="Times New Roman"/>
                <a:ea typeface="Calibri"/>
                <a:cs typeface="Times New Roman"/>
              </a:rPr>
              <a:t>                                                                                                                                      </a:t>
            </a:r>
            <a:r>
              <a:rPr lang="ru-RU" sz="6700" dirty="0" smtClean="0">
                <a:ea typeface="Calibri"/>
                <a:cs typeface="Times New Roman"/>
              </a:rPr>
              <a:t>1.</a:t>
            </a:r>
            <a:r>
              <a:rPr lang="ru-RU" sz="6700" dirty="0" smtClean="0">
                <a:effectLst/>
                <a:latin typeface="Times New Roman"/>
                <a:ea typeface="Calibri"/>
                <a:cs typeface="Times New Roman"/>
              </a:rPr>
              <a:t>Формировать грамматически правильную устную речь через составление предложений по схемам с предлогом и без; и  рассказов по набору предметных картинок;                                                                                                        2. Активизировать и обогащать словарь предметов, признаков, действий;                                                                                                                      3. Развивать фонематическое восприятие через звуковой анализ слов;                                                                                                                             4. Автоматизировать поставленные звуки;</a:t>
            </a:r>
            <a:r>
              <a:rPr lang="ru-RU" sz="6700" dirty="0" smtClean="0">
                <a:ea typeface="Calibri"/>
                <a:cs typeface="Times New Roman"/>
              </a:rPr>
              <a:t>                                                            </a:t>
            </a:r>
            <a:r>
              <a:rPr lang="ru-RU" sz="6700" dirty="0" smtClean="0">
                <a:effectLst/>
                <a:latin typeface="Times New Roman"/>
                <a:ea typeface="Calibri"/>
                <a:cs typeface="Times New Roman"/>
              </a:rPr>
              <a:t>5. Корригировать психические процессы.</a:t>
            </a:r>
            <a:endParaRPr lang="ru-RU" sz="6700" dirty="0">
              <a:ea typeface="Calibri"/>
              <a:cs typeface="Times New Roman"/>
            </a:endParaRPr>
          </a:p>
          <a:p>
            <a:endParaRPr lang="ru-RU" sz="6700" dirty="0"/>
          </a:p>
        </p:txBody>
      </p:sp>
    </p:spTree>
    <p:extLst>
      <p:ext uri="{BB962C8B-B14F-4D97-AF65-F5344CB8AC3E}">
        <p14:creationId xmlns:p14="http://schemas.microsoft.com/office/powerpoint/2010/main" val="4027466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0" y="5013176"/>
            <a:ext cx="9144000" cy="158417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effectLst/>
                <a:latin typeface="Times New Roman"/>
                <a:ea typeface="Calibri"/>
              </a:rPr>
              <a:t>В современных образовательных дошкольных и школьных учреждениях все больше выявляется детей с особыми образовательными потребностями, нуждающимися в сопровождении учителя-логопеда. </a:t>
            </a: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52736"/>
            <a:ext cx="6358308" cy="3907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0805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3042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376464"/>
            <a:ext cx="8686800" cy="2220887"/>
          </a:xfrm>
        </p:spPr>
        <p:txBody>
          <a:bodyPr>
            <a:normAutofit fontScale="70000" lnSpcReduction="20000"/>
          </a:bodyPr>
          <a:lstStyle/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Используя дидактическое пособие в 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системе, 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у детей значительно активизируется и обогащается словарь. Улучшается звукопроизношение и фонематическое восприятие. Дети становятся более уверенными, проявляют речевую инициативность и самостоятельность на индивидуальных и подгрупповых занятиях. 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289995"/>
            <a:ext cx="6645548" cy="4086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2218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АЛГОРИТМ ИГРЫ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5445224"/>
            <a:ext cx="8496944" cy="1152128"/>
          </a:xfrm>
        </p:spPr>
        <p:txBody>
          <a:bodyPr>
            <a:normAutofit fontScale="92500"/>
          </a:bodyPr>
          <a:lstStyle/>
          <a:p>
            <a:pPr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1 этап игры 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способствует развитию фонематического восприятия и психических процессов.                                                                                                                             </a:t>
            </a:r>
            <a:endParaRPr lang="ru-RU" sz="2400" dirty="0">
              <a:ea typeface="Calibri"/>
              <a:cs typeface="Times New Roman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64704"/>
            <a:ext cx="673385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8252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404664"/>
            <a:ext cx="8856984" cy="1012974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effectLst/>
                <a:latin typeface="Times New Roman"/>
                <a:ea typeface="Calibri"/>
                <a:cs typeface="Times New Roman"/>
              </a:rPr>
              <a:t>На 2 этапе</a:t>
            </a: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 игры активизируем, обогащаем словарь предметов, признаков, действий и автоматизируем поставленные звуки. </a:t>
            </a:r>
            <a:r>
              <a:rPr lang="ru-RU" sz="2400" dirty="0">
                <a:ea typeface="Calibri"/>
                <a:cs typeface="Times New Roman"/>
              </a:rPr>
              <a:t/>
            </a:r>
            <a:br>
              <a:rPr lang="ru-RU" sz="2400" dirty="0">
                <a:ea typeface="Calibri"/>
                <a:cs typeface="Times New Roman"/>
              </a:rPr>
            </a:br>
            <a:endParaRPr lang="ru-RU" sz="2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424461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0963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l">
              <a:lnSpc>
                <a:spcPct val="115000"/>
              </a:lnSpc>
              <a:spcAft>
                <a:spcPts val="1000"/>
              </a:spcAft>
            </a:pPr>
            <a:r>
              <a:rPr lang="ru-RU" sz="2200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2200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2700" b="1" dirty="0">
                <a:latin typeface="Times New Roman"/>
                <a:ea typeface="Calibri"/>
                <a:cs typeface="Times New Roman"/>
              </a:rPr>
              <a:t>3</a:t>
            </a:r>
            <a:r>
              <a:rPr lang="ru-RU" sz="2700" b="1" dirty="0" smtClean="0">
                <a:effectLst/>
                <a:latin typeface="Times New Roman"/>
                <a:ea typeface="Calibri"/>
                <a:cs typeface="Times New Roman"/>
              </a:rPr>
              <a:t> этап </a:t>
            </a:r>
            <a:r>
              <a:rPr lang="ru-RU" sz="2700" dirty="0" smtClean="0">
                <a:effectLst/>
                <a:latin typeface="Times New Roman"/>
                <a:ea typeface="Calibri"/>
                <a:cs typeface="Times New Roman"/>
              </a:rPr>
              <a:t>Формируем  </a:t>
            </a:r>
            <a:r>
              <a:rPr lang="ru-RU" sz="2700" dirty="0" smtClean="0">
                <a:effectLst/>
                <a:latin typeface="Times New Roman"/>
                <a:ea typeface="Calibri"/>
                <a:cs typeface="Times New Roman"/>
              </a:rPr>
              <a:t>грамматически правильную устную речь через составление рассказов по набору предметных картинок.                                                                                                       </a:t>
            </a:r>
            <a:r>
              <a:rPr lang="ru-RU" sz="2700" dirty="0">
                <a:ea typeface="Calibri"/>
                <a:cs typeface="Times New Roman"/>
              </a:rPr>
              <a:t/>
            </a:r>
            <a:br>
              <a:rPr lang="ru-RU" sz="2700" dirty="0">
                <a:ea typeface="Calibri"/>
                <a:cs typeface="Times New Roman"/>
              </a:rPr>
            </a:br>
            <a:endParaRPr lang="ru-RU" sz="2700" dirty="0">
              <a:ea typeface="Calibri"/>
              <a:cs typeface="Times New Roman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199" y="1484784"/>
            <a:ext cx="8424285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467544" y="5085184"/>
            <a:ext cx="8287072" cy="1069579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i="1" dirty="0" smtClean="0"/>
              <a:t>Авторы: </a:t>
            </a:r>
            <a:r>
              <a:rPr lang="ru-RU" i="1" dirty="0" smtClean="0">
                <a:solidFill>
                  <a:prstClr val="black"/>
                </a:solidFill>
                <a:ea typeface="+mj-ea"/>
                <a:cs typeface="+mj-cs"/>
              </a:rPr>
              <a:t>учителя-логопеды </a:t>
            </a:r>
            <a:r>
              <a:rPr lang="ru-RU" i="1" dirty="0">
                <a:solidFill>
                  <a:prstClr val="black"/>
                </a:solidFill>
                <a:ea typeface="+mj-ea"/>
                <a:cs typeface="+mj-cs"/>
              </a:rPr>
              <a:t>Гущина Наталия </a:t>
            </a:r>
            <a:r>
              <a:rPr lang="ru-RU" i="1" dirty="0" err="1">
                <a:solidFill>
                  <a:prstClr val="black"/>
                </a:solidFill>
                <a:ea typeface="+mj-ea"/>
                <a:cs typeface="+mj-cs"/>
              </a:rPr>
              <a:t>Эмануиловна</a:t>
            </a:r>
            <a:r>
              <a:rPr lang="ru-RU" i="1" dirty="0">
                <a:solidFill>
                  <a:prstClr val="black"/>
                </a:solidFill>
                <a:ea typeface="+mj-ea"/>
                <a:cs typeface="+mj-cs"/>
              </a:rPr>
              <a:t> и </a:t>
            </a:r>
            <a:r>
              <a:rPr lang="ru-RU" i="1" dirty="0" smtClean="0">
                <a:solidFill>
                  <a:prstClr val="black"/>
                </a:solidFill>
                <a:ea typeface="+mj-ea"/>
                <a:cs typeface="+mj-cs"/>
              </a:rPr>
              <a:t>Юревич </a:t>
            </a:r>
            <a:r>
              <a:rPr lang="ru-RU" i="1" dirty="0">
                <a:solidFill>
                  <a:prstClr val="black"/>
                </a:solidFill>
                <a:ea typeface="+mj-ea"/>
                <a:cs typeface="+mj-cs"/>
              </a:rPr>
              <a:t>Татьяна Егоровна</a:t>
            </a:r>
            <a:br>
              <a:rPr lang="ru-RU" i="1" dirty="0">
                <a:solidFill>
                  <a:prstClr val="black"/>
                </a:solidFill>
                <a:ea typeface="+mj-ea"/>
                <a:cs typeface="+mj-cs"/>
              </a:rPr>
            </a:b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3853792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174</Words>
  <Application>Microsoft Office PowerPoint</Application>
  <PresentationFormat>Экран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Дидактическое пособие  «Звуковичок играет в школу».   </vt:lpstr>
      <vt:lpstr>Цель пособия: профилактика и коррекция речевых нарушений</vt:lpstr>
      <vt:lpstr>АКТУАЛЬНОСТЬ</vt:lpstr>
      <vt:lpstr>Презентация PowerPoint</vt:lpstr>
      <vt:lpstr>АЛГОРИТМ ИГРЫ</vt:lpstr>
      <vt:lpstr>На 2 этапе игры активизируем, обогащаем словарь предметов, признаков, действий и автоматизируем поставленные звуки.  </vt:lpstr>
      <vt:lpstr> 3 этап Формируем  грамматически правильную устную речь через составление рассказов по набору предметных картинок.                                                                                                       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Авторское дидактическое пособие       «Звуковичок играет в школу».</dc:title>
  <dc:creator>МБОУСОШ1</dc:creator>
  <cp:lastModifiedBy>uchitel</cp:lastModifiedBy>
  <cp:revision>4</cp:revision>
  <dcterms:created xsi:type="dcterms:W3CDTF">2016-03-25T01:45:13Z</dcterms:created>
  <dcterms:modified xsi:type="dcterms:W3CDTF">2018-01-22T05:30:11Z</dcterms:modified>
</cp:coreProperties>
</file>