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99054-1F23-4E65-B532-9F6D6320A55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AC95E-B7DF-4D76-B668-2408844E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2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AC95E-B7DF-4D76-B668-2408844E623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77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2808312"/>
          </a:xfrm>
        </p:spPr>
        <p:txBody>
          <a:bodyPr/>
          <a:lstStyle/>
          <a:p>
            <a:pPr algn="ctr"/>
            <a:r>
              <a:rPr lang="ru-RU" sz="4400" dirty="0" smtClean="0"/>
              <a:t>Применение </a:t>
            </a:r>
            <a:br>
              <a:rPr lang="ru-RU" sz="4400" dirty="0" smtClean="0"/>
            </a:br>
            <a:r>
              <a:rPr lang="ru-RU" sz="4400" dirty="0" smtClean="0"/>
              <a:t>кейс-технологии </a:t>
            </a:r>
            <a:br>
              <a:rPr lang="ru-RU" sz="4400" dirty="0" smtClean="0"/>
            </a:br>
            <a:r>
              <a:rPr lang="ru-RU" sz="4400" dirty="0" smtClean="0"/>
              <a:t>на занятиях </a:t>
            </a:r>
            <a:br>
              <a:rPr lang="ru-RU" sz="4400" dirty="0" smtClean="0"/>
            </a:br>
            <a:r>
              <a:rPr lang="ru-RU" sz="4400" dirty="0" smtClean="0"/>
              <a:t>по обществознанию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3933056"/>
            <a:ext cx="4024536" cy="1752600"/>
          </a:xfrm>
        </p:spPr>
        <p:txBody>
          <a:bodyPr/>
          <a:lstStyle/>
          <a:p>
            <a:r>
              <a:rPr lang="ru-RU" dirty="0" smtClean="0"/>
              <a:t>Преподаватель истории и обществознания</a:t>
            </a:r>
          </a:p>
          <a:p>
            <a:r>
              <a:rPr lang="ru-RU" dirty="0" smtClean="0"/>
              <a:t>Сидорова </a:t>
            </a:r>
          </a:p>
          <a:p>
            <a:r>
              <a:rPr lang="ru-RU" dirty="0" smtClean="0"/>
              <a:t>Екатерина Владимировна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85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000" y="285728"/>
            <a:ext cx="9001000" cy="648072"/>
          </a:xfrm>
        </p:spPr>
        <p:txBody>
          <a:bodyPr>
            <a:noAutofit/>
          </a:bodyPr>
          <a:lstStyle/>
          <a:p>
            <a:r>
              <a:rPr lang="ru-RU" dirty="0"/>
              <a:t>Семья </a:t>
            </a:r>
            <a:r>
              <a:rPr lang="ru-RU" dirty="0" smtClean="0"/>
              <a:t>Кузнецовых</a:t>
            </a:r>
            <a:r>
              <a:rPr lang="ru-RU" dirty="0"/>
              <a:t>. Семейный бюджет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825579"/>
            <a:ext cx="8786874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dirty="0" smtClean="0"/>
              <a:t>              В </a:t>
            </a:r>
            <a:r>
              <a:rPr lang="ru-RU" sz="2100" dirty="0"/>
              <a:t>семье </a:t>
            </a:r>
            <a:r>
              <a:rPr lang="ru-RU" sz="2100" dirty="0" smtClean="0"/>
              <a:t>Кузнецовых </a:t>
            </a:r>
            <a:r>
              <a:rPr lang="ru-RU" sz="2100" dirty="0"/>
              <a:t>проживают совместно супруги Павел и Мария, дедушка Иван Иванович и двое </a:t>
            </a:r>
            <a:r>
              <a:rPr lang="ru-RU" sz="2100" dirty="0" smtClean="0"/>
              <a:t>детей </a:t>
            </a:r>
            <a:r>
              <a:rPr lang="ru-RU" sz="2100" dirty="0"/>
              <a:t>Софья и Денис.  Отец семейства Павел </a:t>
            </a:r>
            <a:r>
              <a:rPr lang="ru-RU" sz="2100" dirty="0" smtClean="0"/>
              <a:t>Кузнецов работает </a:t>
            </a:r>
            <a:r>
              <a:rPr lang="ru-RU" sz="2100" dirty="0"/>
              <a:t>электромонтером по ремонту электрооборудования, его заработная плата составляет </a:t>
            </a:r>
            <a:r>
              <a:rPr lang="ru-RU" sz="2100" dirty="0" smtClean="0"/>
              <a:t>39 </a:t>
            </a:r>
            <a:r>
              <a:rPr lang="ru-RU" sz="2100" dirty="0"/>
              <a:t>000 рублей в месяц. Мария работает контролером станочных и слесарных работ, её заработная плата составляет </a:t>
            </a:r>
            <a:r>
              <a:rPr lang="ru-RU" sz="2100" dirty="0" smtClean="0"/>
              <a:t>24 </a:t>
            </a:r>
            <a:r>
              <a:rPr lang="ru-RU" sz="2100" dirty="0"/>
              <a:t>500 рублей в месяц. Иван Иванович (дедушка) получает пенсию </a:t>
            </a:r>
            <a:r>
              <a:rPr lang="ru-RU" sz="2100" dirty="0" smtClean="0"/>
              <a:t>15</a:t>
            </a:r>
            <a:r>
              <a:rPr lang="ru-RU" sz="2100" dirty="0"/>
              <a:t> 000 рублей в месяц. </a:t>
            </a:r>
            <a:r>
              <a:rPr lang="ru-RU" sz="2100" dirty="0" smtClean="0"/>
              <a:t>Супруги Кузнецовы </a:t>
            </a:r>
            <a:r>
              <a:rPr lang="ru-RU" sz="2100" dirty="0"/>
              <a:t>имеют пополняемый вклад в коммерческом </a:t>
            </a:r>
            <a:r>
              <a:rPr lang="ru-RU" sz="2100" dirty="0" smtClean="0"/>
              <a:t>банке, а также кредитную карту на сумму 50 000 рублей.   </a:t>
            </a:r>
            <a:r>
              <a:rPr lang="ru-RU" sz="2100" dirty="0"/>
              <a:t>В семье есть личный автомобиль, купленный в кредит. Софья учится в </a:t>
            </a:r>
            <a:r>
              <a:rPr lang="ru-RU" sz="2100" dirty="0" smtClean="0"/>
              <a:t>техникуме, получает стипендию и занимается в театральной студии. </a:t>
            </a:r>
            <a:r>
              <a:rPr lang="ru-RU" sz="2100" dirty="0"/>
              <a:t>Денис учится </a:t>
            </a:r>
            <a:r>
              <a:rPr lang="ru-RU" sz="2100" dirty="0" smtClean="0"/>
              <a:t>в 10 </a:t>
            </a:r>
            <a:r>
              <a:rPr lang="ru-RU" sz="2100" dirty="0"/>
              <a:t>классе и посещает спортивную </a:t>
            </a:r>
            <a:r>
              <a:rPr lang="ru-RU" sz="2100" dirty="0" smtClean="0"/>
              <a:t>секцию</a:t>
            </a:r>
            <a:r>
              <a:rPr lang="ru-RU" sz="2100" dirty="0" smtClean="0"/>
              <a:t>.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ЗАДАНИЕ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Из </a:t>
            </a:r>
            <a:r>
              <a:rPr lang="ru-RU" sz="2000" b="1" i="1" dirty="0"/>
              <a:t>предложенных вариантов семейного бюджета семьи </a:t>
            </a:r>
            <a:r>
              <a:rPr lang="ru-RU" sz="2000" b="1" i="1" dirty="0" smtClean="0"/>
              <a:t>Кузнецовых </a:t>
            </a:r>
            <a:r>
              <a:rPr lang="ru-RU" sz="2000" b="1" i="1" dirty="0"/>
              <a:t>необходимо выбрать один вариант, который,  </a:t>
            </a:r>
            <a:r>
              <a:rPr lang="ru-RU" sz="2000" b="1" i="1" dirty="0" smtClean="0"/>
              <a:t>по-вашему </a:t>
            </a:r>
            <a:r>
              <a:rPr lang="ru-RU" sz="2000" b="1" i="1" dirty="0"/>
              <a:t>мнению, является оптимальным. </a:t>
            </a:r>
            <a:endParaRPr lang="ru-RU" sz="2000" b="1" i="1" dirty="0" smtClean="0"/>
          </a:p>
          <a:p>
            <a:pPr lvl="0" algn="ctr"/>
            <a:r>
              <a:rPr lang="ru-RU" sz="2000" b="1" i="1" dirty="0" smtClean="0"/>
              <a:t>Обоснуйте </a:t>
            </a:r>
            <a:r>
              <a:rPr lang="ru-RU" sz="2000" b="1" i="1" dirty="0"/>
              <a:t>свой выбор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27184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91" y="260648"/>
            <a:ext cx="8928992" cy="122413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900" dirty="0">
                <a:solidFill>
                  <a:srgbClr val="FF0000"/>
                </a:solidFill>
              </a:rPr>
              <a:t>Варианты семейного </a:t>
            </a:r>
            <a:r>
              <a:rPr lang="ru-RU" sz="3900" dirty="0" smtClean="0">
                <a:solidFill>
                  <a:srgbClr val="FF0000"/>
                </a:solidFill>
              </a:rPr>
              <a:t>бюджета</a:t>
            </a:r>
            <a:br>
              <a:rPr lang="ru-RU" sz="3900" dirty="0" smtClean="0">
                <a:solidFill>
                  <a:srgbClr val="FF0000"/>
                </a:solidFill>
              </a:rPr>
            </a:br>
            <a:r>
              <a:rPr lang="ru-RU" sz="3900" dirty="0" smtClean="0">
                <a:solidFill>
                  <a:srgbClr val="FF0000"/>
                </a:solidFill>
              </a:rPr>
              <a:t>для семьи Кузнецовых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370388"/>
            <a:ext cx="2808312" cy="52989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200" b="1" dirty="0"/>
              <a:t>Вариант 1</a:t>
            </a:r>
            <a:endParaRPr lang="ru-RU" sz="5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Заработная плата Павла </a:t>
            </a:r>
            <a:r>
              <a:rPr lang="ru-RU" sz="5200" dirty="0" smtClean="0"/>
              <a:t>Кузнецова </a:t>
            </a:r>
            <a:r>
              <a:rPr lang="ru-RU" sz="5200" dirty="0"/>
              <a:t>– 39 000 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Заработная плата Марии </a:t>
            </a:r>
            <a:r>
              <a:rPr lang="ru-RU" sz="5200" dirty="0" smtClean="0"/>
              <a:t>Кузнецовой </a:t>
            </a:r>
            <a:r>
              <a:rPr lang="ru-RU" sz="5200" dirty="0"/>
              <a:t>– 24 500 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Пенсия Иван Ивановича </a:t>
            </a:r>
            <a:r>
              <a:rPr lang="ru-RU" sz="5200" dirty="0" smtClean="0"/>
              <a:t>–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 smtClean="0"/>
              <a:t>15</a:t>
            </a:r>
            <a:r>
              <a:rPr lang="ru-RU" sz="5200" dirty="0"/>
              <a:t> 000 </a:t>
            </a:r>
            <a:r>
              <a:rPr lang="ru-RU" sz="5200" dirty="0" smtClean="0"/>
              <a:t>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 smtClean="0"/>
              <a:t>Стипендия Софьи Кузнецовой – 750 рублей</a:t>
            </a:r>
            <a:endParaRPr lang="ru-RU" sz="5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Проценты от вклада – 500 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>
                <a:solidFill>
                  <a:schemeClr val="bg2">
                    <a:lumMod val="25000"/>
                  </a:schemeClr>
                </a:solidFill>
              </a:rPr>
              <a:t>Расходы на </a:t>
            </a:r>
            <a:r>
              <a:rPr lang="ru-RU" sz="5200" dirty="0" smtClean="0">
                <a:solidFill>
                  <a:schemeClr val="bg2">
                    <a:lumMod val="25000"/>
                  </a:schemeClr>
                </a:solidFill>
              </a:rPr>
              <a:t>питание -  </a:t>
            </a:r>
            <a:r>
              <a:rPr lang="ru-RU" sz="5200" dirty="0">
                <a:solidFill>
                  <a:schemeClr val="bg2">
                    <a:lumMod val="25000"/>
                  </a:schemeClr>
                </a:solidFill>
              </a:rPr>
              <a:t>20500 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Оплата коммунальных услуг </a:t>
            </a:r>
            <a:r>
              <a:rPr lang="ru-RU" sz="5200" dirty="0" smtClean="0"/>
              <a:t>–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 smtClean="0"/>
              <a:t> </a:t>
            </a:r>
            <a:r>
              <a:rPr lang="ru-RU" sz="5200" dirty="0"/>
              <a:t>6</a:t>
            </a:r>
            <a:r>
              <a:rPr lang="ru-RU" sz="5200" dirty="0" smtClean="0"/>
              <a:t>400 </a:t>
            </a:r>
            <a:r>
              <a:rPr lang="ru-RU" sz="5200" dirty="0"/>
              <a:t>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>
                <a:solidFill>
                  <a:schemeClr val="bg2">
                    <a:lumMod val="25000"/>
                  </a:schemeClr>
                </a:solidFill>
              </a:rPr>
              <a:t>Питание двоих детей в школе – 3000 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>
                <a:solidFill>
                  <a:schemeClr val="bg2">
                    <a:lumMod val="25000"/>
                  </a:schemeClr>
                </a:solidFill>
              </a:rPr>
              <a:t>Карманные расходы детей - 600 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Оплата </a:t>
            </a:r>
            <a:r>
              <a:rPr lang="ru-RU" sz="5200" dirty="0" smtClean="0"/>
              <a:t>посещений детьми театральной студии и </a:t>
            </a:r>
            <a:r>
              <a:rPr lang="ru-RU" sz="5200" dirty="0"/>
              <a:t>спортивной секции – </a:t>
            </a:r>
            <a:r>
              <a:rPr lang="ru-RU" sz="5200" dirty="0" smtClean="0"/>
              <a:t>3500 рублей</a:t>
            </a:r>
            <a:endParaRPr lang="ru-RU" sz="5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Обслуживание автомобиля – </a:t>
            </a:r>
            <a:endParaRPr lang="ru-RU" sz="5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 smtClean="0"/>
              <a:t>4800 </a:t>
            </a:r>
            <a:r>
              <a:rPr lang="ru-RU" sz="5200" dirty="0"/>
              <a:t>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>
                <a:solidFill>
                  <a:schemeClr val="bg2">
                    <a:lumMod val="25000"/>
                  </a:schemeClr>
                </a:solidFill>
              </a:rPr>
              <a:t>Приобретение санаторной путевки для Ивана Ивановича – 18900 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Приобретение одежды – 9000 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Выплата кредита за автомобиль – </a:t>
            </a:r>
            <a:r>
              <a:rPr lang="ru-RU" sz="5200" dirty="0" smtClean="0"/>
              <a:t>8350 </a:t>
            </a:r>
            <a:r>
              <a:rPr lang="ru-RU" sz="5200" dirty="0"/>
              <a:t>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>
                <a:solidFill>
                  <a:schemeClr val="bg2">
                    <a:lumMod val="25000"/>
                  </a:schemeClr>
                </a:solidFill>
              </a:rPr>
              <a:t>Непредвиденные расходы </a:t>
            </a:r>
            <a:r>
              <a:rPr lang="ru-RU" sz="5200" dirty="0" smtClean="0">
                <a:solidFill>
                  <a:schemeClr val="bg2">
                    <a:lumMod val="25000"/>
                  </a:schemeClr>
                </a:solidFill>
              </a:rPr>
              <a:t>– 2700 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>
                <a:solidFill>
                  <a:schemeClr val="bg2">
                    <a:lumMod val="25000"/>
                  </a:schemeClr>
                </a:solidFill>
              </a:rPr>
              <a:t>Н</a:t>
            </a:r>
            <a:r>
              <a:rPr lang="ru-RU" sz="5200" dirty="0" smtClean="0">
                <a:solidFill>
                  <a:schemeClr val="bg2">
                    <a:lumMod val="25000"/>
                  </a:schemeClr>
                </a:solidFill>
              </a:rPr>
              <a:t>акопления – 1 000 рублей</a:t>
            </a:r>
            <a:endParaRPr lang="ru-RU" sz="52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71800" y="1340768"/>
            <a:ext cx="3024336" cy="5467142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5200" b="1" dirty="0"/>
              <a:t>Вариант 2</a:t>
            </a:r>
            <a:endParaRPr lang="ru-RU" sz="5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Заработная плата Павла </a:t>
            </a:r>
            <a:r>
              <a:rPr lang="ru-RU" sz="5200" dirty="0" smtClean="0"/>
              <a:t>Кузнецова </a:t>
            </a:r>
            <a:r>
              <a:rPr lang="ru-RU" sz="5200" dirty="0"/>
              <a:t>– </a:t>
            </a:r>
            <a:r>
              <a:rPr lang="ru-RU" sz="5200" dirty="0" smtClean="0"/>
              <a:t> 39</a:t>
            </a:r>
            <a:r>
              <a:rPr lang="ru-RU" sz="5200" dirty="0"/>
              <a:t> 000 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Заработная плата Марии </a:t>
            </a:r>
            <a:r>
              <a:rPr lang="ru-RU" sz="5200" dirty="0" smtClean="0"/>
              <a:t>Кузнецовой </a:t>
            </a:r>
            <a:r>
              <a:rPr lang="ru-RU" sz="5200" dirty="0"/>
              <a:t>– </a:t>
            </a:r>
            <a:r>
              <a:rPr lang="ru-RU" sz="5200" dirty="0" smtClean="0"/>
              <a:t> 24</a:t>
            </a:r>
            <a:r>
              <a:rPr lang="ru-RU" sz="5200" dirty="0"/>
              <a:t> 500 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Пенсия Иван Ивановича – </a:t>
            </a:r>
            <a:endParaRPr lang="ru-RU" sz="5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 smtClean="0"/>
              <a:t>15</a:t>
            </a:r>
            <a:r>
              <a:rPr lang="ru-RU" sz="5200" dirty="0"/>
              <a:t> 000 </a:t>
            </a:r>
            <a:r>
              <a:rPr lang="ru-RU" sz="5200" dirty="0" smtClean="0"/>
              <a:t>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 smtClean="0"/>
              <a:t>Стипендия Софьи Кузнецовой – 750 рублей</a:t>
            </a:r>
            <a:endParaRPr lang="ru-RU" sz="5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Проценты от вклада – 500 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>
                <a:solidFill>
                  <a:schemeClr val="bg2">
                    <a:lumMod val="25000"/>
                  </a:schemeClr>
                </a:solidFill>
              </a:rPr>
              <a:t>Расходы на питание 23200 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Оплата коммунальных услуг – </a:t>
            </a:r>
            <a:endParaRPr lang="ru-RU" sz="5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6</a:t>
            </a:r>
            <a:r>
              <a:rPr lang="ru-RU" sz="5200" dirty="0" smtClean="0"/>
              <a:t>400 </a:t>
            </a:r>
            <a:r>
              <a:rPr lang="ru-RU" sz="5200" dirty="0"/>
              <a:t>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>
                <a:solidFill>
                  <a:schemeClr val="bg2">
                    <a:lumMod val="25000"/>
                  </a:schemeClr>
                </a:solidFill>
              </a:rPr>
              <a:t>Питание двоих детей в школе – </a:t>
            </a:r>
            <a:endParaRPr lang="ru-RU" sz="5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 smtClean="0">
                <a:solidFill>
                  <a:schemeClr val="bg2">
                    <a:lumMod val="25000"/>
                  </a:schemeClr>
                </a:solidFill>
              </a:rPr>
              <a:t>1200 </a:t>
            </a:r>
            <a:r>
              <a:rPr lang="ru-RU" sz="5200" dirty="0">
                <a:solidFill>
                  <a:schemeClr val="bg2">
                    <a:lumMod val="25000"/>
                  </a:schemeClr>
                </a:solidFill>
              </a:rPr>
              <a:t>рублей (чай </a:t>
            </a:r>
            <a:r>
              <a:rPr lang="ru-RU" sz="5200" dirty="0" smtClean="0">
                <a:solidFill>
                  <a:schemeClr val="bg2">
                    <a:lumMod val="25000"/>
                  </a:schemeClr>
                </a:solidFill>
              </a:rPr>
              <a:t>с булочкой</a:t>
            </a:r>
            <a:r>
              <a:rPr lang="ru-RU" sz="5200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Оплата </a:t>
            </a:r>
            <a:r>
              <a:rPr lang="ru-RU" sz="5200" dirty="0" smtClean="0"/>
              <a:t>посещений детьми театральной студии и </a:t>
            </a:r>
            <a:r>
              <a:rPr lang="ru-RU" sz="5200" dirty="0"/>
              <a:t>спортивной секции </a:t>
            </a:r>
            <a:r>
              <a:rPr lang="ru-RU" sz="5200" dirty="0" smtClean="0"/>
              <a:t> - 3500 рублей</a:t>
            </a:r>
            <a:endParaRPr lang="ru-RU" sz="5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Карманные расходы детей - 400 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Обслуживание автомобиля – </a:t>
            </a:r>
            <a:endParaRPr lang="ru-RU" sz="5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 smtClean="0"/>
              <a:t>5000 </a:t>
            </a:r>
            <a:r>
              <a:rPr lang="ru-RU" sz="5200" dirty="0"/>
              <a:t>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>
                <a:solidFill>
                  <a:schemeClr val="bg2">
                    <a:lumMod val="25000"/>
                  </a:schemeClr>
                </a:solidFill>
              </a:rPr>
              <a:t>Приобретение лекарств для Ивана Ивановича </a:t>
            </a:r>
            <a:r>
              <a:rPr lang="ru-RU" sz="5200" dirty="0" smtClean="0">
                <a:solidFill>
                  <a:schemeClr val="bg2">
                    <a:lumMod val="25000"/>
                  </a:schemeClr>
                </a:solidFill>
              </a:rPr>
              <a:t>– 4000 рублей</a:t>
            </a:r>
            <a:endParaRPr lang="ru-RU" sz="52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Приобретение одежды – 15000 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/>
              <a:t>Выплата кредита за автомобиль – </a:t>
            </a:r>
            <a:endParaRPr lang="ru-RU" sz="5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 smtClean="0"/>
              <a:t>8350 </a:t>
            </a:r>
            <a:r>
              <a:rPr lang="ru-RU" sz="5200" dirty="0"/>
              <a:t>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>
                <a:solidFill>
                  <a:schemeClr val="bg2">
                    <a:lumMod val="25000"/>
                  </a:schemeClr>
                </a:solidFill>
              </a:rPr>
              <a:t>Непредвиденные расходы  - </a:t>
            </a:r>
            <a:r>
              <a:rPr lang="ru-RU" sz="5200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ru-RU" sz="5200" dirty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ru-RU" sz="5200" dirty="0" smtClean="0">
                <a:solidFill>
                  <a:schemeClr val="bg2">
                    <a:lumMod val="25000"/>
                  </a:schemeClr>
                </a:solidFill>
              </a:rPr>
              <a:t>00 </a:t>
            </a:r>
            <a:r>
              <a:rPr lang="ru-RU" sz="5200" dirty="0">
                <a:solidFill>
                  <a:schemeClr val="bg2">
                    <a:lumMod val="25000"/>
                  </a:schemeClr>
                </a:solidFill>
              </a:rPr>
              <a:t>рублей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200" dirty="0" smtClean="0">
                <a:solidFill>
                  <a:schemeClr val="bg2">
                    <a:lumMod val="25000"/>
                  </a:schemeClr>
                </a:solidFill>
              </a:rPr>
              <a:t>Накопления – 6000 рублей</a:t>
            </a:r>
            <a:endParaRPr lang="ru-RU" sz="5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4523" y="1340768"/>
            <a:ext cx="3240360" cy="5607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300" b="1" dirty="0"/>
              <a:t>Вариант 3</a:t>
            </a:r>
            <a:endParaRPr lang="ru-RU" sz="1300" dirty="0"/>
          </a:p>
          <a:p>
            <a:pPr>
              <a:lnSpc>
                <a:spcPct val="80000"/>
              </a:lnSpc>
            </a:pPr>
            <a:r>
              <a:rPr lang="ru-RU" sz="1300" dirty="0"/>
              <a:t>Заработная плата Павла </a:t>
            </a:r>
            <a:endParaRPr lang="ru-RU" sz="1300" dirty="0" smtClean="0"/>
          </a:p>
          <a:p>
            <a:pPr>
              <a:lnSpc>
                <a:spcPct val="80000"/>
              </a:lnSpc>
            </a:pPr>
            <a:r>
              <a:rPr lang="ru-RU" sz="1300" dirty="0"/>
              <a:t>К</a:t>
            </a:r>
            <a:r>
              <a:rPr lang="ru-RU" sz="1300" dirty="0" smtClean="0"/>
              <a:t>узнецова </a:t>
            </a:r>
            <a:r>
              <a:rPr lang="ru-RU" sz="1300" dirty="0"/>
              <a:t>– 39 000 рублей</a:t>
            </a:r>
          </a:p>
          <a:p>
            <a:pPr>
              <a:lnSpc>
                <a:spcPct val="80000"/>
              </a:lnSpc>
            </a:pPr>
            <a:r>
              <a:rPr lang="ru-RU" sz="1300" dirty="0"/>
              <a:t>Заработная плата Марии </a:t>
            </a:r>
            <a:endParaRPr lang="ru-RU" sz="1300" dirty="0" smtClean="0"/>
          </a:p>
          <a:p>
            <a:pPr>
              <a:lnSpc>
                <a:spcPct val="80000"/>
              </a:lnSpc>
            </a:pPr>
            <a:r>
              <a:rPr lang="ru-RU" sz="1300" dirty="0" smtClean="0"/>
              <a:t>Кузнецовой </a:t>
            </a:r>
            <a:r>
              <a:rPr lang="ru-RU" sz="1300" dirty="0"/>
              <a:t>– 24 500 рублей</a:t>
            </a:r>
          </a:p>
          <a:p>
            <a:pPr>
              <a:lnSpc>
                <a:spcPct val="80000"/>
              </a:lnSpc>
            </a:pPr>
            <a:r>
              <a:rPr lang="ru-RU" sz="1300" dirty="0"/>
              <a:t>Пенсия Иван Ивановича – </a:t>
            </a:r>
            <a:endParaRPr lang="ru-RU" sz="1300" dirty="0" smtClean="0"/>
          </a:p>
          <a:p>
            <a:pPr>
              <a:lnSpc>
                <a:spcPct val="80000"/>
              </a:lnSpc>
            </a:pPr>
            <a:r>
              <a:rPr lang="ru-RU" sz="1300" dirty="0" smtClean="0"/>
              <a:t>15</a:t>
            </a:r>
            <a:r>
              <a:rPr lang="ru-RU" sz="1300" dirty="0"/>
              <a:t> 000 </a:t>
            </a:r>
            <a:r>
              <a:rPr lang="ru-RU" sz="1300" dirty="0" smtClean="0"/>
              <a:t>рублей</a:t>
            </a:r>
          </a:p>
          <a:p>
            <a:pPr>
              <a:lnSpc>
                <a:spcPct val="80000"/>
              </a:lnSpc>
            </a:pPr>
            <a:r>
              <a:rPr lang="ru-RU" sz="1300" dirty="0" smtClean="0"/>
              <a:t>Стипендия </a:t>
            </a:r>
            <a:r>
              <a:rPr lang="ru-RU" sz="1300" dirty="0"/>
              <a:t>С</a:t>
            </a:r>
            <a:r>
              <a:rPr lang="ru-RU" sz="1300" dirty="0" smtClean="0"/>
              <a:t>офьи </a:t>
            </a:r>
            <a:r>
              <a:rPr lang="ru-RU" sz="1300" dirty="0"/>
              <a:t>К</a:t>
            </a:r>
            <a:r>
              <a:rPr lang="ru-RU" sz="1300" dirty="0" smtClean="0"/>
              <a:t>узнецовой – 750 рублей</a:t>
            </a:r>
            <a:endParaRPr lang="ru-RU" sz="1300" dirty="0"/>
          </a:p>
          <a:p>
            <a:pPr>
              <a:lnSpc>
                <a:spcPct val="80000"/>
              </a:lnSpc>
            </a:pPr>
            <a:r>
              <a:rPr lang="ru-RU" sz="1300" dirty="0"/>
              <a:t>Проценты от вклада – 500 рублей</a:t>
            </a:r>
          </a:p>
          <a:p>
            <a:pPr>
              <a:lnSpc>
                <a:spcPct val="80000"/>
              </a:lnSpc>
            </a:pPr>
            <a:r>
              <a:rPr lang="ru-RU" sz="1300" dirty="0">
                <a:solidFill>
                  <a:schemeClr val="bg2">
                    <a:lumMod val="25000"/>
                  </a:schemeClr>
                </a:solidFill>
              </a:rPr>
              <a:t>Расходы на питание </a:t>
            </a:r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</a:rPr>
              <a:t>24500 </a:t>
            </a:r>
            <a:r>
              <a:rPr lang="ru-RU" sz="1300" dirty="0">
                <a:solidFill>
                  <a:schemeClr val="bg2">
                    <a:lumMod val="25000"/>
                  </a:schemeClr>
                </a:solidFill>
              </a:rPr>
              <a:t>рублей</a:t>
            </a:r>
          </a:p>
          <a:p>
            <a:pPr>
              <a:lnSpc>
                <a:spcPct val="80000"/>
              </a:lnSpc>
            </a:pPr>
            <a:r>
              <a:rPr lang="ru-RU" sz="1300" dirty="0">
                <a:solidFill>
                  <a:schemeClr val="bg2">
                    <a:lumMod val="25000"/>
                  </a:schemeClr>
                </a:solidFill>
              </a:rPr>
              <a:t>Совместный досуг  семьи – </a:t>
            </a:r>
            <a:endParaRPr lang="ru-RU" sz="13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1300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</a:rPr>
              <a:t>000 </a:t>
            </a:r>
            <a:r>
              <a:rPr lang="ru-RU" sz="1300" dirty="0">
                <a:solidFill>
                  <a:schemeClr val="bg2">
                    <a:lumMod val="25000"/>
                  </a:schemeClr>
                </a:solidFill>
              </a:rPr>
              <a:t>рублей</a:t>
            </a:r>
          </a:p>
          <a:p>
            <a:pPr>
              <a:lnSpc>
                <a:spcPct val="80000"/>
              </a:lnSpc>
            </a:pPr>
            <a:r>
              <a:rPr lang="ru-RU" sz="1300" dirty="0"/>
              <a:t>Оплата коммунальных услуг – </a:t>
            </a:r>
            <a:endParaRPr lang="ru-RU" sz="1300" dirty="0" smtClean="0"/>
          </a:p>
          <a:p>
            <a:pPr>
              <a:lnSpc>
                <a:spcPct val="80000"/>
              </a:lnSpc>
            </a:pPr>
            <a:r>
              <a:rPr lang="ru-RU" sz="1300" dirty="0"/>
              <a:t>6</a:t>
            </a:r>
            <a:r>
              <a:rPr lang="ru-RU" sz="1300" dirty="0" smtClean="0"/>
              <a:t>400 </a:t>
            </a:r>
            <a:r>
              <a:rPr lang="ru-RU" sz="1300" dirty="0"/>
              <a:t>рублей</a:t>
            </a:r>
          </a:p>
          <a:p>
            <a:pPr>
              <a:lnSpc>
                <a:spcPct val="80000"/>
              </a:lnSpc>
            </a:pPr>
            <a:r>
              <a:rPr lang="ru-RU" sz="1300" dirty="0">
                <a:solidFill>
                  <a:schemeClr val="bg2">
                    <a:lumMod val="25000"/>
                  </a:schemeClr>
                </a:solidFill>
              </a:rPr>
              <a:t>Питание двоих детей в школе – </a:t>
            </a:r>
            <a:endParaRPr lang="ru-RU" sz="13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</a:rPr>
              <a:t>3000 </a:t>
            </a:r>
            <a:r>
              <a:rPr lang="ru-RU" sz="1300" dirty="0">
                <a:solidFill>
                  <a:schemeClr val="bg2">
                    <a:lumMod val="25000"/>
                  </a:schemeClr>
                </a:solidFill>
              </a:rPr>
              <a:t>рублей</a:t>
            </a:r>
          </a:p>
          <a:p>
            <a:pPr>
              <a:lnSpc>
                <a:spcPct val="80000"/>
              </a:lnSpc>
            </a:pPr>
            <a:r>
              <a:rPr lang="ru-RU" sz="1300" dirty="0"/>
              <a:t>Оплата художественной школы и спортивной секции – </a:t>
            </a:r>
            <a:r>
              <a:rPr lang="ru-RU" sz="1300" dirty="0" smtClean="0"/>
              <a:t>3500 рублей</a:t>
            </a:r>
          </a:p>
          <a:p>
            <a:pPr>
              <a:lnSpc>
                <a:spcPct val="80000"/>
              </a:lnSpc>
            </a:pPr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</a:rPr>
              <a:t>Карманные расходы детей - 1000 рублей</a:t>
            </a:r>
          </a:p>
          <a:p>
            <a:pPr>
              <a:lnSpc>
                <a:spcPct val="80000"/>
              </a:lnSpc>
            </a:pPr>
            <a:r>
              <a:rPr lang="ru-RU" sz="1300" dirty="0" smtClean="0"/>
              <a:t>Обслуживание автомобиля - 6300 рублей</a:t>
            </a:r>
            <a:endParaRPr lang="ru-RU" sz="1300" dirty="0"/>
          </a:p>
          <a:p>
            <a:pPr>
              <a:lnSpc>
                <a:spcPct val="80000"/>
              </a:lnSpc>
            </a:pPr>
            <a:r>
              <a:rPr lang="ru-RU" sz="1300" dirty="0">
                <a:solidFill>
                  <a:schemeClr val="bg2">
                    <a:lumMod val="25000"/>
                  </a:schemeClr>
                </a:solidFill>
              </a:rPr>
              <a:t>Приобретение лекарств для Ивана Ивановича </a:t>
            </a:r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</a:rPr>
              <a:t>– 4000 </a:t>
            </a:r>
            <a:r>
              <a:rPr lang="ru-RU" sz="1300" dirty="0">
                <a:solidFill>
                  <a:schemeClr val="bg2">
                    <a:lumMod val="25000"/>
                  </a:schemeClr>
                </a:solidFill>
              </a:rPr>
              <a:t>рублей</a:t>
            </a:r>
          </a:p>
          <a:p>
            <a:pPr>
              <a:lnSpc>
                <a:spcPct val="80000"/>
              </a:lnSpc>
            </a:pPr>
            <a:r>
              <a:rPr lang="ru-RU" sz="1300" dirty="0"/>
              <a:t>Приобретение одежды – 15000 рублей</a:t>
            </a:r>
          </a:p>
          <a:p>
            <a:pPr>
              <a:lnSpc>
                <a:spcPct val="80000"/>
              </a:lnSpc>
            </a:pPr>
            <a:r>
              <a:rPr lang="ru-RU" sz="1300" dirty="0"/>
              <a:t>Выплата кредита за автомобиль – </a:t>
            </a:r>
            <a:endParaRPr lang="ru-RU" sz="1300" dirty="0" smtClean="0"/>
          </a:p>
          <a:p>
            <a:pPr>
              <a:lnSpc>
                <a:spcPct val="80000"/>
              </a:lnSpc>
            </a:pPr>
            <a:r>
              <a:rPr lang="ru-RU" sz="1300" dirty="0" smtClean="0"/>
              <a:t>8350 рублей</a:t>
            </a:r>
          </a:p>
          <a:p>
            <a:pPr>
              <a:lnSpc>
                <a:spcPct val="80000"/>
              </a:lnSpc>
            </a:pPr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</a:rPr>
              <a:t>Непредвиденные расходы – 2700 рублей</a:t>
            </a:r>
          </a:p>
          <a:p>
            <a:pPr>
              <a:lnSpc>
                <a:spcPct val="80000"/>
              </a:lnSpc>
            </a:pPr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</a:rPr>
              <a:t>Накоплений нет</a:t>
            </a:r>
            <a:endParaRPr lang="ru-RU" sz="13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2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26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Этапы работы и действия студентов при выполнении заданий </a:t>
            </a:r>
            <a:r>
              <a:rPr lang="ru-RU" b="1" dirty="0" smtClean="0"/>
              <a:t>кейса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243842"/>
              </p:ext>
            </p:extLst>
          </p:nvPr>
        </p:nvGraphicFramePr>
        <p:xfrm>
          <a:off x="179512" y="1426411"/>
          <a:ext cx="8856984" cy="5423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049"/>
                <a:gridCol w="6210935"/>
              </a:tblGrid>
              <a:tr h="23569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Этапы работы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Действия студентов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540">
                <a:tc>
                  <a:txBody>
                    <a:bodyPr/>
                    <a:lstStyle/>
                    <a:p>
                      <a:r>
                        <a:rPr lang="ru-RU" dirty="0" smtClean="0"/>
                        <a:t>1. Организационный</a:t>
                      </a:r>
                      <a:r>
                        <a:rPr lang="ru-RU" baseline="0" dirty="0" smtClean="0"/>
                        <a:t> момент</a:t>
                      </a:r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Чётко распределить роли студентов при групповой работе.  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Ознакомиться с предложенными документами или конкретным случаем, кейсом.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Понять проблемную ситуацию и ситуацию принятия решения.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Найти и оценить информацию, необходимую для поиска решения   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74">
                <a:tc>
                  <a:txBody>
                    <a:bodyPr/>
                    <a:lstStyle/>
                    <a:p>
                      <a:r>
                        <a:rPr lang="ru-RU" dirty="0" smtClean="0"/>
                        <a:t>2. Групповое</a:t>
                      </a:r>
                      <a:r>
                        <a:rPr lang="ru-RU" baseline="0" dirty="0" smtClean="0"/>
                        <a:t> обсуждение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Обсудить в малой группе возможности альтернативных решений.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035">
                <a:tc>
                  <a:txBody>
                    <a:bodyPr/>
                    <a:lstStyle/>
                    <a:p>
                      <a:r>
                        <a:rPr lang="ru-RU" dirty="0" smtClean="0"/>
                        <a:t>3. Принятие решений в группах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Сопоставить и оценить варианты решений.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414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r>
                        <a:rPr lang="ru-RU" baseline="0" dirty="0" smtClean="0"/>
                        <a:t> Выступления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Аргументировано защищать собственную точку зрения, позицию своей группы.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892">
                <a:tc>
                  <a:txBody>
                    <a:bodyPr/>
                    <a:lstStyle/>
                    <a:p>
                      <a:r>
                        <a:rPr lang="ru-RU" dirty="0" smtClean="0"/>
                        <a:t>5. Подведение</a:t>
                      </a:r>
                      <a:r>
                        <a:rPr lang="ru-RU" baseline="0" dirty="0" smtClean="0"/>
                        <a:t> итогов.</a:t>
                      </a:r>
                    </a:p>
                    <a:p>
                      <a:r>
                        <a:rPr lang="ru-RU" baseline="0" dirty="0" smtClean="0"/>
                        <a:t>Сравнение решений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Оценить взаимосвязь интересов, в которых находятся отдельные решения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56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Лист самооценки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007362"/>
              </p:ext>
            </p:extLst>
          </p:nvPr>
        </p:nvGraphicFramePr>
        <p:xfrm>
          <a:off x="142844" y="714356"/>
          <a:ext cx="8568952" cy="5987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56784"/>
                <a:gridCol w="1512168"/>
              </a:tblGrid>
              <a:tr h="57606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Наименование критерия</a:t>
                      </a:r>
                      <a:endParaRPr lang="ru-RU" sz="2400" dirty="0"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Баллы</a:t>
                      </a:r>
                      <a:endParaRPr lang="ru-RU" sz="2400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339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Участие</a:t>
                      </a:r>
                      <a:r>
                        <a:rPr lang="ru-RU" sz="1800" baseline="0" dirty="0" smtClean="0">
                          <a:effectLst/>
                        </a:rPr>
                        <a:t> в обсуждении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39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2.    Работа </a:t>
                      </a:r>
                      <a:r>
                        <a:rPr lang="ru-RU" sz="1800" dirty="0">
                          <a:effectLst/>
                        </a:rPr>
                        <a:t>с информацией  (умение анализировать, делать выводы)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379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ru-RU" sz="1800" dirty="0" smtClean="0">
                          <a:effectLst/>
                        </a:rPr>
                        <a:t>Краткое </a:t>
                      </a:r>
                      <a:r>
                        <a:rPr lang="ru-RU" sz="1800" dirty="0">
                          <a:effectLst/>
                        </a:rPr>
                        <a:t>аргументированное изложение </a:t>
                      </a:r>
                      <a:endParaRPr lang="ru-RU" sz="1800" dirty="0" smtClean="0">
                        <a:effectLst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(</a:t>
                      </a:r>
                      <a:r>
                        <a:rPr lang="ru-RU" sz="1800" spc="10" dirty="0">
                          <a:effectLst/>
                        </a:rPr>
                        <a:t>умение излагать логично, последовательно, доказательно)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379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4. В </a:t>
                      </a:r>
                      <a:r>
                        <a:rPr lang="ru-RU" sz="1800" dirty="0">
                          <a:effectLst/>
                        </a:rPr>
                        <a:t>ответе присутствуют обществоведческие термины (умение владеть понятийным аппаратом)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39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ru-RU" sz="1800" dirty="0" smtClean="0">
                          <a:effectLst/>
                        </a:rPr>
                        <a:t>Соблюдение </a:t>
                      </a:r>
                      <a:r>
                        <a:rPr lang="ru-RU" sz="1800" dirty="0">
                          <a:effectLst/>
                        </a:rPr>
                        <a:t>этики ведения дискуссии  </a:t>
                      </a:r>
                      <a:endParaRPr lang="ru-RU" sz="1800" dirty="0" smtClean="0">
                        <a:effectLst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(</a:t>
                      </a:r>
                      <a:r>
                        <a:rPr lang="ru-RU" sz="1800" dirty="0">
                          <a:effectLst/>
                        </a:rPr>
                        <a:t>умение вести беседу, диалог)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379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6. Дополнительные</a:t>
                      </a:r>
                      <a:r>
                        <a:rPr lang="ru-RU" sz="1800" baseline="0" dirty="0" smtClean="0">
                          <a:effectLst/>
                        </a:rPr>
                        <a:t> баллы </a:t>
                      </a:r>
                      <a:r>
                        <a:rPr lang="ru-RU" sz="1800" dirty="0" smtClean="0">
                          <a:effectLst/>
                        </a:rPr>
                        <a:t>(нарушение </a:t>
                      </a:r>
                      <a:r>
                        <a:rPr lang="ru-RU" sz="1800" dirty="0">
                          <a:effectLst/>
                        </a:rPr>
                        <a:t>правил ведения дискуссии, некорректность поведения </a:t>
                      </a:r>
                      <a:r>
                        <a:rPr lang="ru-RU" sz="1800" dirty="0" smtClean="0">
                          <a:effectLst/>
                        </a:rPr>
                        <a:t>(-1 балл), соблюдение регламента времени (+3</a:t>
                      </a:r>
                      <a:r>
                        <a:rPr lang="ru-RU" sz="1800" baseline="0" dirty="0" smtClean="0">
                          <a:effectLst/>
                        </a:rPr>
                        <a:t> балла) </a:t>
                      </a:r>
                      <a:r>
                        <a:rPr lang="ru-RU" sz="1800" dirty="0" smtClean="0">
                          <a:effectLst/>
                        </a:rPr>
                        <a:t>и </a:t>
                      </a:r>
                      <a:r>
                        <a:rPr lang="ru-RU" sz="1800" dirty="0">
                          <a:effectLst/>
                        </a:rPr>
                        <a:t>т.д.)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982"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</a:rPr>
                        <a:t>Итого</a:t>
                      </a:r>
                      <a:r>
                        <a:rPr lang="en-US" sz="2000" b="1" dirty="0" smtClean="0">
                          <a:effectLst/>
                        </a:rPr>
                        <a:t>: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6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/>
          <a:lstStyle/>
          <a:p>
            <a:pPr algn="ctr"/>
            <a:r>
              <a:rPr lang="ru-RU" dirty="0" smtClean="0"/>
              <a:t>Результаты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166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Кейс-метод развивает </a:t>
            </a:r>
            <a:r>
              <a:rPr lang="ru-RU" dirty="0"/>
              <a:t>целый ряд необходимых умений у студентов: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/>
              <a:t>практические умения: </a:t>
            </a:r>
            <a:r>
              <a:rPr lang="ru-RU" dirty="0"/>
              <a:t>уровень сложности, представленный в кейсе, позволяет использовать  полученные знаний на практике;</a:t>
            </a:r>
          </a:p>
          <a:p>
            <a:pPr lvl="0">
              <a:buFont typeface="Wingdings" pitchFamily="2" charset="2"/>
              <a:buChar char="Ø"/>
            </a:pPr>
            <a:r>
              <a:rPr lang="ru-RU" u="sng" dirty="0" smtClean="0"/>
              <a:t>аналитические </a:t>
            </a:r>
            <a:r>
              <a:rPr lang="ru-RU" u="sng" dirty="0"/>
              <a:t>умения: </a:t>
            </a:r>
            <a:r>
              <a:rPr lang="ru-RU" dirty="0"/>
              <a:t>классифицировать полученную информацию, выделять основную мысль, анализировать, представлять и добывать нужные сведения, мыслить ясно и логично;</a:t>
            </a:r>
          </a:p>
          <a:p>
            <a:pPr lvl="0">
              <a:buFont typeface="Wingdings" pitchFamily="2" charset="2"/>
              <a:buChar char="Ø"/>
            </a:pPr>
            <a:r>
              <a:rPr lang="ru-RU" u="sng" dirty="0" smtClean="0"/>
              <a:t>творческие </a:t>
            </a:r>
            <a:r>
              <a:rPr lang="ru-RU" u="sng" dirty="0"/>
              <a:t>умения: </a:t>
            </a:r>
            <a:r>
              <a:rPr lang="ru-RU" dirty="0"/>
              <a:t>поиски альтернативных решений, которые нельзя решить логическим путём;</a:t>
            </a:r>
          </a:p>
          <a:p>
            <a:pPr lvl="0">
              <a:buFont typeface="Wingdings" pitchFamily="2" charset="2"/>
              <a:buChar char="Ø"/>
            </a:pPr>
            <a:r>
              <a:rPr lang="ru-RU" u="sng" dirty="0"/>
              <a:t>коммуникативные умения: </a:t>
            </a:r>
            <a:r>
              <a:rPr lang="ru-RU" dirty="0"/>
              <a:t>вести дискуссию, убеждать окружающих. Умело применять наглядный материал, кооперироваться в группы, защищать собственную точку зрения, в споре с оппонентами, составлять краткий убедительный отчёт;</a:t>
            </a:r>
          </a:p>
          <a:p>
            <a:pPr lvl="0">
              <a:buFont typeface="Wingdings" pitchFamily="2" charset="2"/>
              <a:buChar char="Ø"/>
            </a:pPr>
            <a:r>
              <a:rPr lang="ru-RU" u="sng" dirty="0"/>
              <a:t>социальные умения: </a:t>
            </a:r>
            <a:r>
              <a:rPr lang="ru-RU" dirty="0"/>
              <a:t>оценить поведение людей, умение слушать, поддерживать дискуссию и аргументировать противоположное мнение, контролировать себя и др.;</a:t>
            </a:r>
          </a:p>
          <a:p>
            <a:pPr lvl="0">
              <a:buFont typeface="Wingdings" pitchFamily="2" charset="2"/>
              <a:buChar char="Ø"/>
            </a:pPr>
            <a:r>
              <a:rPr lang="ru-RU" u="sng" dirty="0"/>
              <a:t>самоанализ: </a:t>
            </a:r>
            <a:r>
              <a:rPr lang="ru-RU" dirty="0"/>
              <a:t>умение анализировать мнение других и своё собственное в процессе спора, разбираться в возникающих моральных и этических проблемах, чтобы в дальнейшем разрешить их.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53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147</TotalTime>
  <Words>440</Words>
  <Application>Microsoft Office PowerPoint</Application>
  <PresentationFormat>Экран (4:3)</PresentationFormat>
  <Paragraphs>124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Ясность</vt:lpstr>
      <vt:lpstr>Применение  кейс-технологии  на занятиях  по обществознанию</vt:lpstr>
      <vt:lpstr>Семья Кузнецовых. Семейный бюджет</vt:lpstr>
      <vt:lpstr>Варианты семейного бюджета для семьи Кузнецовых </vt:lpstr>
      <vt:lpstr>Этапы работы и действия студентов при выполнении заданий кейса</vt:lpstr>
      <vt:lpstr>Лист самооценки</vt:lpstr>
      <vt:lpstr>Результаты занятия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 кейс-технологии  на занятиях  по обществознанию</dc:title>
  <dc:creator>Компостер</dc:creator>
  <cp:lastModifiedBy>Компостер</cp:lastModifiedBy>
  <cp:revision>18</cp:revision>
  <dcterms:created xsi:type="dcterms:W3CDTF">2017-05-21T16:04:10Z</dcterms:created>
  <dcterms:modified xsi:type="dcterms:W3CDTF">2017-11-22T15:11:17Z</dcterms:modified>
</cp:coreProperties>
</file>