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62"/>
  </p:notesMasterIdLst>
  <p:handoutMasterIdLst>
    <p:handoutMasterId r:id="rId63"/>
  </p:handoutMasterIdLst>
  <p:sldIdLst>
    <p:sldId id="257" r:id="rId3"/>
    <p:sldId id="283" r:id="rId4"/>
    <p:sldId id="284" r:id="rId5"/>
    <p:sldId id="328" r:id="rId6"/>
    <p:sldId id="382" r:id="rId7"/>
    <p:sldId id="329" r:id="rId8"/>
    <p:sldId id="377" r:id="rId9"/>
    <p:sldId id="368" r:id="rId10"/>
    <p:sldId id="380" r:id="rId11"/>
    <p:sldId id="325" r:id="rId12"/>
    <p:sldId id="327" r:id="rId13"/>
    <p:sldId id="362" r:id="rId14"/>
    <p:sldId id="263" r:id="rId15"/>
    <p:sldId id="277" r:id="rId16"/>
    <p:sldId id="383" r:id="rId17"/>
    <p:sldId id="386" r:id="rId18"/>
    <p:sldId id="264" r:id="rId19"/>
    <p:sldId id="387" r:id="rId20"/>
    <p:sldId id="388" r:id="rId21"/>
    <p:sldId id="389" r:id="rId22"/>
    <p:sldId id="416" r:id="rId23"/>
    <p:sldId id="265" r:id="rId24"/>
    <p:sldId id="390" r:id="rId25"/>
    <p:sldId id="392" r:id="rId26"/>
    <p:sldId id="391" r:id="rId27"/>
    <p:sldId id="393" r:id="rId28"/>
    <p:sldId id="266" r:id="rId29"/>
    <p:sldId id="394" r:id="rId30"/>
    <p:sldId id="396" r:id="rId31"/>
    <p:sldId id="397" r:id="rId32"/>
    <p:sldId id="418" r:id="rId33"/>
    <p:sldId id="400" r:id="rId34"/>
    <p:sldId id="419" r:id="rId35"/>
    <p:sldId id="379" r:id="rId36"/>
    <p:sldId id="271" r:id="rId37"/>
    <p:sldId id="401" r:id="rId38"/>
    <p:sldId id="402" r:id="rId39"/>
    <p:sldId id="422" r:id="rId40"/>
    <p:sldId id="421" r:id="rId41"/>
    <p:sldId id="398" r:id="rId42"/>
    <p:sldId id="403" r:id="rId43"/>
    <p:sldId id="404" r:id="rId44"/>
    <p:sldId id="405" r:id="rId45"/>
    <p:sldId id="273" r:id="rId46"/>
    <p:sldId id="407" r:id="rId47"/>
    <p:sldId id="274" r:id="rId48"/>
    <p:sldId id="409" r:id="rId49"/>
    <p:sldId id="275" r:id="rId50"/>
    <p:sldId id="410" r:id="rId51"/>
    <p:sldId id="358" r:id="rId52"/>
    <p:sldId id="411" r:id="rId53"/>
    <p:sldId id="412" r:id="rId54"/>
    <p:sldId id="413" r:id="rId55"/>
    <p:sldId id="414" r:id="rId56"/>
    <p:sldId id="324" r:id="rId57"/>
    <p:sldId id="352" r:id="rId58"/>
    <p:sldId id="353" r:id="rId59"/>
    <p:sldId id="354" r:id="rId60"/>
    <p:sldId id="276" r:id="rId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F5AB1C69-6EDB-4FF4-983F-18BD219EF32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Стиль из темы 1 - акцент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8799B23B-EC83-4686-B30A-512413B5E67A}" styleName="Светлый стиль 3 — акцент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C083E6E3-FA7D-4D7B-A595-EF9225AFEA82}" styleName="Светлый стиль 1 — акцент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Средний стиль 4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8B1032C-EA38-4F05-BA0D-38AFFFC7BED3}" styleName="Светлый стиль 3 — акцент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8FB837D-C827-4EFA-A057-4D05807E0F7C}" styleName="Стиль из темы 1 - акцент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56" autoAdjust="0"/>
    <p:restoredTop sz="91945" autoAdjust="0"/>
  </p:normalViewPr>
  <p:slideViewPr>
    <p:cSldViewPr snapToGrid="0">
      <p:cViewPr varScale="1">
        <p:scale>
          <a:sx n="76" d="100"/>
          <a:sy n="76" d="100"/>
        </p:scale>
        <p:origin x="902" y="77"/>
      </p:cViewPr>
      <p:guideLst>
        <p:guide orient="horz" pos="2160"/>
        <p:guide pos="3840"/>
      </p:guideLst>
    </p:cSldViewPr>
  </p:slideViewPr>
  <p:notesTextViewPr>
    <p:cViewPr>
      <p:scale>
        <a:sx n="1" d="1"/>
        <a:sy n="1" d="1"/>
      </p:scale>
      <p:origin x="0" y="0"/>
    </p:cViewPr>
  </p:notesTextViewPr>
  <p:notesViewPr>
    <p:cSldViewPr snapToGrid="0">
      <p:cViewPr varScale="1">
        <p:scale>
          <a:sx n="76" d="100"/>
          <a:sy n="76" d="100"/>
        </p:scale>
        <p:origin x="1230"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handoutMaster" Target="handoutMasters/handoutMaster1.xml"/><Relationship Id="rId68" Type="http://schemas.microsoft.com/office/2015/10/relationships/revisionInfo" Target="revisionInfo.xml"/><Relationship Id="rId7" Type="http://schemas.openxmlformats.org/officeDocument/2006/relationships/slide" Target="slides/slide5.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0203D87-9DEB-4559-90B5-60C96C3B19F4}"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ru-RU"/>
        </a:p>
      </dgm:t>
    </dgm:pt>
    <dgm:pt modelId="{BEBD31B7-8FD7-4BF9-AB11-36826DA9B55E}">
      <dgm:prSet custT="1"/>
      <dgm:spPr/>
      <dgm:t>
        <a:bodyPr/>
        <a:lstStyle/>
        <a:p>
          <a:pPr algn="ctr" rtl="0"/>
          <a:r>
            <a:rPr lang="ru-RU" sz="3600" b="1" dirty="0"/>
            <a:t>Структура проекта</a:t>
          </a:r>
          <a:endParaRPr lang="ru-RU" sz="3600" dirty="0"/>
        </a:p>
      </dgm:t>
    </dgm:pt>
    <dgm:pt modelId="{AA775140-F7C8-4A70-8E0F-A346B42764FC}" type="parTrans" cxnId="{6465F3BE-CF85-4BDB-94FF-CA4B79A42B43}">
      <dgm:prSet/>
      <dgm:spPr/>
      <dgm:t>
        <a:bodyPr/>
        <a:lstStyle/>
        <a:p>
          <a:endParaRPr lang="ru-RU"/>
        </a:p>
      </dgm:t>
    </dgm:pt>
    <dgm:pt modelId="{E06B21A0-279A-4C04-8B99-459F796F0342}" type="sibTrans" cxnId="{6465F3BE-CF85-4BDB-94FF-CA4B79A42B43}">
      <dgm:prSet/>
      <dgm:spPr/>
      <dgm:t>
        <a:bodyPr/>
        <a:lstStyle/>
        <a:p>
          <a:endParaRPr lang="ru-RU"/>
        </a:p>
      </dgm:t>
    </dgm:pt>
    <dgm:pt modelId="{4758C28A-4714-44E4-95B2-2D46BA6DAF14}" type="pres">
      <dgm:prSet presAssocID="{70203D87-9DEB-4559-90B5-60C96C3B19F4}" presName="linear" presStyleCnt="0">
        <dgm:presLayoutVars>
          <dgm:animLvl val="lvl"/>
          <dgm:resizeHandles val="exact"/>
        </dgm:presLayoutVars>
      </dgm:prSet>
      <dgm:spPr/>
    </dgm:pt>
    <dgm:pt modelId="{484F7532-309B-4AED-841C-580661739111}" type="pres">
      <dgm:prSet presAssocID="{BEBD31B7-8FD7-4BF9-AB11-36826DA9B55E}" presName="parentText" presStyleLbl="node1" presStyleIdx="0" presStyleCnt="1">
        <dgm:presLayoutVars>
          <dgm:chMax val="0"/>
          <dgm:bulletEnabled val="1"/>
        </dgm:presLayoutVars>
      </dgm:prSet>
      <dgm:spPr/>
    </dgm:pt>
  </dgm:ptLst>
  <dgm:cxnLst>
    <dgm:cxn modelId="{9B5DE24B-20F9-476D-97E8-CDDE5DDE1521}" type="presOf" srcId="{70203D87-9DEB-4559-90B5-60C96C3B19F4}" destId="{4758C28A-4714-44E4-95B2-2D46BA6DAF14}" srcOrd="0" destOrd="0" presId="urn:microsoft.com/office/officeart/2005/8/layout/vList2"/>
    <dgm:cxn modelId="{62055054-8BBF-4FF5-89F0-AA397826801C}" type="presOf" srcId="{BEBD31B7-8FD7-4BF9-AB11-36826DA9B55E}" destId="{484F7532-309B-4AED-841C-580661739111}" srcOrd="0" destOrd="0" presId="urn:microsoft.com/office/officeart/2005/8/layout/vList2"/>
    <dgm:cxn modelId="{6465F3BE-CF85-4BDB-94FF-CA4B79A42B43}" srcId="{70203D87-9DEB-4559-90B5-60C96C3B19F4}" destId="{BEBD31B7-8FD7-4BF9-AB11-36826DA9B55E}" srcOrd="0" destOrd="0" parTransId="{AA775140-F7C8-4A70-8E0F-A346B42764FC}" sibTransId="{E06B21A0-279A-4C04-8B99-459F796F0342}"/>
    <dgm:cxn modelId="{291D98AE-7757-48A4-98AC-8F65D92C8838}" type="presParOf" srcId="{4758C28A-4714-44E4-95B2-2D46BA6DAF14}" destId="{484F7532-309B-4AED-841C-580661739111}"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6D60EDC-6CC5-4B31-B0D9-DAF4AA0BA19E}" type="doc">
      <dgm:prSet loTypeId="urn:microsoft.com/office/officeart/2005/8/layout/vList2" loCatId="list" qsTypeId="urn:microsoft.com/office/officeart/2005/8/quickstyle/simple1" qsCatId="simple" csTypeId="urn:microsoft.com/office/officeart/2005/8/colors/colorful1#1" csCatId="colorful" phldr="1"/>
      <dgm:spPr/>
      <dgm:t>
        <a:bodyPr/>
        <a:lstStyle/>
        <a:p>
          <a:endParaRPr lang="ru-RU"/>
        </a:p>
      </dgm:t>
    </dgm:pt>
    <dgm:pt modelId="{DCB3A876-A7D0-4052-AEAF-82AB173A899D}">
      <dgm:prSet/>
      <dgm:spPr/>
      <dgm:t>
        <a:bodyPr/>
        <a:lstStyle/>
        <a:p>
          <a:pPr rtl="0"/>
          <a:r>
            <a:rPr lang="ru-RU" b="1" dirty="0"/>
            <a:t>Краткая аннотация проекта</a:t>
          </a:r>
          <a:endParaRPr lang="ru-RU" dirty="0"/>
        </a:p>
      </dgm:t>
    </dgm:pt>
    <dgm:pt modelId="{10CEF90C-DCBB-4FFD-898E-C9706A9B2C7B}" type="parTrans" cxnId="{FF4069ED-E882-42D9-ADCB-5FC89AD5EF93}">
      <dgm:prSet/>
      <dgm:spPr/>
      <dgm:t>
        <a:bodyPr/>
        <a:lstStyle/>
        <a:p>
          <a:endParaRPr lang="ru-RU"/>
        </a:p>
      </dgm:t>
    </dgm:pt>
    <dgm:pt modelId="{7B220AFA-4472-44E0-A023-5E031048F36A}" type="sibTrans" cxnId="{FF4069ED-E882-42D9-ADCB-5FC89AD5EF93}">
      <dgm:prSet/>
      <dgm:spPr/>
      <dgm:t>
        <a:bodyPr/>
        <a:lstStyle/>
        <a:p>
          <a:endParaRPr lang="ru-RU"/>
        </a:p>
      </dgm:t>
    </dgm:pt>
    <dgm:pt modelId="{91B3A6A9-4CED-49F9-9758-6EC89D131641}" type="pres">
      <dgm:prSet presAssocID="{36D60EDC-6CC5-4B31-B0D9-DAF4AA0BA19E}" presName="linear" presStyleCnt="0">
        <dgm:presLayoutVars>
          <dgm:animLvl val="lvl"/>
          <dgm:resizeHandles val="exact"/>
        </dgm:presLayoutVars>
      </dgm:prSet>
      <dgm:spPr/>
    </dgm:pt>
    <dgm:pt modelId="{2F97F3C4-F7FA-405D-ABF0-678FF4C40ABA}" type="pres">
      <dgm:prSet presAssocID="{DCB3A876-A7D0-4052-AEAF-82AB173A899D}" presName="parentText" presStyleLbl="node1" presStyleIdx="0" presStyleCnt="1" custLinFactNeighborX="-267" custLinFactNeighborY="-26255">
        <dgm:presLayoutVars>
          <dgm:chMax val="0"/>
          <dgm:bulletEnabled val="1"/>
        </dgm:presLayoutVars>
      </dgm:prSet>
      <dgm:spPr/>
    </dgm:pt>
  </dgm:ptLst>
  <dgm:cxnLst>
    <dgm:cxn modelId="{D1E9680C-D65F-407A-8C35-0D4A1DD7C2EC}" type="presOf" srcId="{DCB3A876-A7D0-4052-AEAF-82AB173A899D}" destId="{2F97F3C4-F7FA-405D-ABF0-678FF4C40ABA}" srcOrd="0" destOrd="0" presId="urn:microsoft.com/office/officeart/2005/8/layout/vList2"/>
    <dgm:cxn modelId="{28029B60-9144-4475-8BB6-DC375C7246A2}" type="presOf" srcId="{36D60EDC-6CC5-4B31-B0D9-DAF4AA0BA19E}" destId="{91B3A6A9-4CED-49F9-9758-6EC89D131641}" srcOrd="0" destOrd="0" presId="urn:microsoft.com/office/officeart/2005/8/layout/vList2"/>
    <dgm:cxn modelId="{FF4069ED-E882-42D9-ADCB-5FC89AD5EF93}" srcId="{36D60EDC-6CC5-4B31-B0D9-DAF4AA0BA19E}" destId="{DCB3A876-A7D0-4052-AEAF-82AB173A899D}" srcOrd="0" destOrd="0" parTransId="{10CEF90C-DCBB-4FFD-898E-C9706A9B2C7B}" sibTransId="{7B220AFA-4472-44E0-A023-5E031048F36A}"/>
    <dgm:cxn modelId="{02C36FE6-E030-40D0-9100-9F846530D513}" type="presParOf" srcId="{91B3A6A9-4CED-49F9-9758-6EC89D131641}" destId="{2F97F3C4-F7FA-405D-ABF0-678FF4C40ABA}"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38C2CE3-D87B-44B4-B30A-17614C8C3366}" type="doc">
      <dgm:prSet loTypeId="urn:microsoft.com/office/officeart/2005/8/layout/process1" loCatId="process" qsTypeId="urn:microsoft.com/office/officeart/2005/8/quickstyle/simple1" qsCatId="simple" csTypeId="urn:microsoft.com/office/officeart/2005/8/colors/colorful3" csCatId="colorful" phldr="1"/>
      <dgm:spPr/>
    </dgm:pt>
    <dgm:pt modelId="{17E3E553-FEAB-4AA1-AAEA-81FA7611F583}">
      <dgm:prSet phldrT="[Текст]" custT="1"/>
      <dgm:spPr/>
      <dgm:t>
        <a:bodyPr/>
        <a:lstStyle/>
        <a:p>
          <a:r>
            <a:rPr lang="ru-RU" sz="1050" dirty="0">
              <a:latin typeface="Times New Roman" panose="02020603050405020304" pitchFamily="18" charset="0"/>
              <a:cs typeface="Times New Roman" panose="02020603050405020304" pitchFamily="18" charset="0"/>
            </a:rPr>
            <a:t>1. Поставить проблему и сконструировать содержание проекта.</a:t>
          </a:r>
        </a:p>
      </dgm:t>
    </dgm:pt>
    <dgm:pt modelId="{A4865580-752B-4EB7-8318-FF7C8F876D73}" type="parTrans" cxnId="{CE0B7EF0-6B0B-47B2-945B-ED207EA7F3EA}">
      <dgm:prSet/>
      <dgm:spPr/>
      <dgm:t>
        <a:bodyPr/>
        <a:lstStyle/>
        <a:p>
          <a:endParaRPr lang="ru-RU"/>
        </a:p>
      </dgm:t>
    </dgm:pt>
    <dgm:pt modelId="{C9F84FD5-5D20-4543-A0C9-029F9836B61A}" type="sibTrans" cxnId="{CE0B7EF0-6B0B-47B2-945B-ED207EA7F3EA}">
      <dgm:prSet/>
      <dgm:spPr/>
      <dgm:t>
        <a:bodyPr/>
        <a:lstStyle/>
        <a:p>
          <a:endParaRPr lang="ru-RU"/>
        </a:p>
      </dgm:t>
    </dgm:pt>
    <dgm:pt modelId="{D5162A92-A2EF-4B7E-BF0B-0558CE88D30D}">
      <dgm:prSet phldrT="[Текст]" custT="1"/>
      <dgm:spPr/>
      <dgm:t>
        <a:bodyPr/>
        <a:lstStyle/>
        <a:p>
          <a:r>
            <a:rPr lang="ru-RU" sz="1050" dirty="0">
              <a:latin typeface="Times New Roman" panose="02020603050405020304" pitchFamily="18" charset="0"/>
              <a:cs typeface="Times New Roman" panose="02020603050405020304" pitchFamily="18" charset="0"/>
            </a:rPr>
            <a:t>2. Выделить цели и задачи разработки проекта.</a:t>
          </a:r>
        </a:p>
      </dgm:t>
    </dgm:pt>
    <dgm:pt modelId="{F4CA04C0-900A-4F12-87FF-222A307AB36F}" type="parTrans" cxnId="{DF1C24E4-DD0B-4542-8428-0EF2AB7D1167}">
      <dgm:prSet/>
      <dgm:spPr/>
      <dgm:t>
        <a:bodyPr/>
        <a:lstStyle/>
        <a:p>
          <a:endParaRPr lang="ru-RU"/>
        </a:p>
      </dgm:t>
    </dgm:pt>
    <dgm:pt modelId="{A8D8E604-013E-42D1-8D6D-4CC8EB6EEC46}" type="sibTrans" cxnId="{DF1C24E4-DD0B-4542-8428-0EF2AB7D1167}">
      <dgm:prSet/>
      <dgm:spPr/>
      <dgm:t>
        <a:bodyPr/>
        <a:lstStyle/>
        <a:p>
          <a:endParaRPr lang="ru-RU"/>
        </a:p>
      </dgm:t>
    </dgm:pt>
    <dgm:pt modelId="{DF26F278-8A88-4421-AF4B-0EA458FDDE55}">
      <dgm:prSet phldrT="[Текст]" custT="1"/>
      <dgm:spPr/>
      <dgm:t>
        <a:bodyPr/>
        <a:lstStyle/>
        <a:p>
          <a:r>
            <a:rPr lang="ru-RU" sz="1050" dirty="0">
              <a:latin typeface="Times New Roman" panose="02020603050405020304" pitchFamily="18" charset="0"/>
              <a:cs typeface="Times New Roman" panose="02020603050405020304" pitchFamily="18" charset="0"/>
            </a:rPr>
            <a:t>3. Составить календарно-учебный график с учетом темы «Огород. Овощи» и «Сад. Фрукты», и расписание на 2 недели с осенними играми</a:t>
          </a:r>
        </a:p>
      </dgm:t>
    </dgm:pt>
    <dgm:pt modelId="{991E0D52-F371-4382-84C6-04966BE57861}" type="parTrans" cxnId="{446D68E6-5A54-46A5-AD7F-3084E5F39456}">
      <dgm:prSet/>
      <dgm:spPr/>
      <dgm:t>
        <a:bodyPr/>
        <a:lstStyle/>
        <a:p>
          <a:endParaRPr lang="ru-RU"/>
        </a:p>
      </dgm:t>
    </dgm:pt>
    <dgm:pt modelId="{28F043C7-90D2-4889-A387-9877B5036B20}" type="sibTrans" cxnId="{446D68E6-5A54-46A5-AD7F-3084E5F39456}">
      <dgm:prSet/>
      <dgm:spPr/>
      <dgm:t>
        <a:bodyPr/>
        <a:lstStyle/>
        <a:p>
          <a:endParaRPr lang="ru-RU"/>
        </a:p>
      </dgm:t>
    </dgm:pt>
    <dgm:pt modelId="{FDFE5A0C-87E4-4132-B2FF-CEC35044C496}">
      <dgm:prSet phldrT="[Текст]" custT="1"/>
      <dgm:spPr/>
      <dgm:t>
        <a:bodyPr/>
        <a:lstStyle/>
        <a:p>
          <a:r>
            <a:rPr lang="ru-RU" sz="1050" dirty="0">
              <a:latin typeface="Times New Roman" panose="02020603050405020304" pitchFamily="18" charset="0"/>
              <a:cs typeface="Times New Roman" panose="02020603050405020304" pitchFamily="18" charset="0"/>
            </a:rPr>
            <a:t>4. Разработать учебно-технологические карты  с учетом расписания и подобрать игровую копилку, в которой должно быть минимум 2 игры связанные с темой Овощи</a:t>
          </a:r>
        </a:p>
      </dgm:t>
    </dgm:pt>
    <dgm:pt modelId="{0426EF4F-62E4-4B53-B74D-A8E070810415}" type="parTrans" cxnId="{11620C61-77D2-4982-B58C-F7DDA5772477}">
      <dgm:prSet/>
      <dgm:spPr/>
      <dgm:t>
        <a:bodyPr/>
        <a:lstStyle/>
        <a:p>
          <a:endParaRPr lang="ru-RU"/>
        </a:p>
      </dgm:t>
    </dgm:pt>
    <dgm:pt modelId="{F569E9E8-5E24-498B-8B84-DD19A7C5053B}" type="sibTrans" cxnId="{11620C61-77D2-4982-B58C-F7DDA5772477}">
      <dgm:prSet/>
      <dgm:spPr/>
      <dgm:t>
        <a:bodyPr/>
        <a:lstStyle/>
        <a:p>
          <a:endParaRPr lang="ru-RU"/>
        </a:p>
      </dgm:t>
    </dgm:pt>
    <dgm:pt modelId="{54743509-1636-4481-8F8B-5EF9C0C51CD4}">
      <dgm:prSet phldrT="[Текст]" custT="1"/>
      <dgm:spPr/>
      <dgm:t>
        <a:bodyPr/>
        <a:lstStyle/>
        <a:p>
          <a:r>
            <a:rPr lang="ru-RU" sz="1050" dirty="0">
              <a:latin typeface="Times New Roman" panose="02020603050405020304" pitchFamily="18" charset="0"/>
              <a:cs typeface="Times New Roman" panose="02020603050405020304" pitchFamily="18" charset="0"/>
            </a:rPr>
            <a:t>6. Оформить проект, подготовить материал проекта (текст, презентация)</a:t>
          </a:r>
        </a:p>
      </dgm:t>
    </dgm:pt>
    <dgm:pt modelId="{90FEA3EA-B2F7-45CD-9347-B8D640329D34}" type="parTrans" cxnId="{363BA83D-DB2D-4931-8FB4-CAF29F315CD9}">
      <dgm:prSet/>
      <dgm:spPr/>
      <dgm:t>
        <a:bodyPr/>
        <a:lstStyle/>
        <a:p>
          <a:endParaRPr lang="ru-RU"/>
        </a:p>
      </dgm:t>
    </dgm:pt>
    <dgm:pt modelId="{15B800BC-DD18-4A5D-856E-9722BB8BCA37}" type="sibTrans" cxnId="{363BA83D-DB2D-4931-8FB4-CAF29F315CD9}">
      <dgm:prSet/>
      <dgm:spPr/>
      <dgm:t>
        <a:bodyPr/>
        <a:lstStyle/>
        <a:p>
          <a:endParaRPr lang="ru-RU"/>
        </a:p>
      </dgm:t>
    </dgm:pt>
    <dgm:pt modelId="{17BF028B-F14E-44DF-98B6-ED69301A5316}">
      <dgm:prSet phldrT="[Текст]" custT="1"/>
      <dgm:spPr/>
      <dgm:t>
        <a:bodyPr/>
        <a:lstStyle/>
        <a:p>
          <a:r>
            <a:rPr lang="ru-RU" sz="1050" dirty="0">
              <a:latin typeface="Times New Roman" panose="02020603050405020304" pitchFamily="18" charset="0"/>
              <a:cs typeface="Times New Roman" panose="02020603050405020304" pitchFamily="18" charset="0"/>
            </a:rPr>
            <a:t>5. Спланировать мероприятия  в рамках осуществления проекта</a:t>
          </a:r>
        </a:p>
      </dgm:t>
    </dgm:pt>
    <dgm:pt modelId="{1FA483DF-9913-45CF-9F62-1F9A98544EC0}" type="parTrans" cxnId="{21B2B068-7E49-4FC3-A377-DB7209EE6A33}">
      <dgm:prSet/>
      <dgm:spPr/>
      <dgm:t>
        <a:bodyPr/>
        <a:lstStyle/>
        <a:p>
          <a:endParaRPr lang="ru-RU"/>
        </a:p>
      </dgm:t>
    </dgm:pt>
    <dgm:pt modelId="{8C5334BA-2BDB-4490-BBD7-1F308DC2C310}" type="sibTrans" cxnId="{21B2B068-7E49-4FC3-A377-DB7209EE6A33}">
      <dgm:prSet/>
      <dgm:spPr/>
      <dgm:t>
        <a:bodyPr/>
        <a:lstStyle/>
        <a:p>
          <a:endParaRPr lang="ru-RU"/>
        </a:p>
      </dgm:t>
    </dgm:pt>
    <dgm:pt modelId="{498778EC-ACF2-4CAE-81F1-2A851BA25A8E}" type="pres">
      <dgm:prSet presAssocID="{938C2CE3-D87B-44B4-B30A-17614C8C3366}" presName="Name0" presStyleCnt="0">
        <dgm:presLayoutVars>
          <dgm:dir/>
          <dgm:resizeHandles val="exact"/>
        </dgm:presLayoutVars>
      </dgm:prSet>
      <dgm:spPr/>
    </dgm:pt>
    <dgm:pt modelId="{19251A15-DB8B-4115-95FF-F78EC79D60C0}" type="pres">
      <dgm:prSet presAssocID="{17E3E553-FEAB-4AA1-AAEA-81FA7611F583}" presName="node" presStyleLbl="node1" presStyleIdx="0" presStyleCnt="6">
        <dgm:presLayoutVars>
          <dgm:bulletEnabled val="1"/>
        </dgm:presLayoutVars>
      </dgm:prSet>
      <dgm:spPr/>
    </dgm:pt>
    <dgm:pt modelId="{F4269702-97A3-462F-A9A2-F2ADA8DFB887}" type="pres">
      <dgm:prSet presAssocID="{C9F84FD5-5D20-4543-A0C9-029F9836B61A}" presName="sibTrans" presStyleLbl="sibTrans2D1" presStyleIdx="0" presStyleCnt="5"/>
      <dgm:spPr/>
    </dgm:pt>
    <dgm:pt modelId="{59505CB3-9B5C-4452-B3F9-D371EF7D4F35}" type="pres">
      <dgm:prSet presAssocID="{C9F84FD5-5D20-4543-A0C9-029F9836B61A}" presName="connectorText" presStyleLbl="sibTrans2D1" presStyleIdx="0" presStyleCnt="5"/>
      <dgm:spPr/>
    </dgm:pt>
    <dgm:pt modelId="{20E2DCE5-A4C6-4268-BFD3-EEAF6EB03046}" type="pres">
      <dgm:prSet presAssocID="{D5162A92-A2EF-4B7E-BF0B-0558CE88D30D}" presName="node" presStyleLbl="node1" presStyleIdx="1" presStyleCnt="6">
        <dgm:presLayoutVars>
          <dgm:bulletEnabled val="1"/>
        </dgm:presLayoutVars>
      </dgm:prSet>
      <dgm:spPr/>
    </dgm:pt>
    <dgm:pt modelId="{D0B037A7-F213-48D2-9DFF-45C0253709C0}" type="pres">
      <dgm:prSet presAssocID="{A8D8E604-013E-42D1-8D6D-4CC8EB6EEC46}" presName="sibTrans" presStyleLbl="sibTrans2D1" presStyleIdx="1" presStyleCnt="5"/>
      <dgm:spPr/>
    </dgm:pt>
    <dgm:pt modelId="{022DF08C-09E2-4E10-B03D-08B72EA52ABB}" type="pres">
      <dgm:prSet presAssocID="{A8D8E604-013E-42D1-8D6D-4CC8EB6EEC46}" presName="connectorText" presStyleLbl="sibTrans2D1" presStyleIdx="1" presStyleCnt="5"/>
      <dgm:spPr/>
    </dgm:pt>
    <dgm:pt modelId="{C3E2CD5B-59DE-4DEA-9A65-F74D8A60689B}" type="pres">
      <dgm:prSet presAssocID="{DF26F278-8A88-4421-AF4B-0EA458FDDE55}" presName="node" presStyleLbl="node1" presStyleIdx="2" presStyleCnt="6">
        <dgm:presLayoutVars>
          <dgm:bulletEnabled val="1"/>
        </dgm:presLayoutVars>
      </dgm:prSet>
      <dgm:spPr/>
    </dgm:pt>
    <dgm:pt modelId="{EA06FF12-F23A-4084-9F39-D4A22878E95E}" type="pres">
      <dgm:prSet presAssocID="{28F043C7-90D2-4889-A387-9877B5036B20}" presName="sibTrans" presStyleLbl="sibTrans2D1" presStyleIdx="2" presStyleCnt="5"/>
      <dgm:spPr/>
    </dgm:pt>
    <dgm:pt modelId="{AB926A91-28C6-489A-BF24-D7FFA742FFEF}" type="pres">
      <dgm:prSet presAssocID="{28F043C7-90D2-4889-A387-9877B5036B20}" presName="connectorText" presStyleLbl="sibTrans2D1" presStyleIdx="2" presStyleCnt="5"/>
      <dgm:spPr/>
    </dgm:pt>
    <dgm:pt modelId="{7561995D-D24D-42C2-9ED9-0C18446D4A0B}" type="pres">
      <dgm:prSet presAssocID="{FDFE5A0C-87E4-4132-B2FF-CEC35044C496}" presName="node" presStyleLbl="node1" presStyleIdx="3" presStyleCnt="6">
        <dgm:presLayoutVars>
          <dgm:bulletEnabled val="1"/>
        </dgm:presLayoutVars>
      </dgm:prSet>
      <dgm:spPr/>
    </dgm:pt>
    <dgm:pt modelId="{C70EE348-3168-4EAA-8529-51A4E4FD9818}" type="pres">
      <dgm:prSet presAssocID="{F569E9E8-5E24-498B-8B84-DD19A7C5053B}" presName="sibTrans" presStyleLbl="sibTrans2D1" presStyleIdx="3" presStyleCnt="5"/>
      <dgm:spPr/>
    </dgm:pt>
    <dgm:pt modelId="{16CBAAC7-F4FC-4C57-A1A3-D420F141D351}" type="pres">
      <dgm:prSet presAssocID="{F569E9E8-5E24-498B-8B84-DD19A7C5053B}" presName="connectorText" presStyleLbl="sibTrans2D1" presStyleIdx="3" presStyleCnt="5"/>
      <dgm:spPr/>
    </dgm:pt>
    <dgm:pt modelId="{98B090C9-99EE-4F0B-AF3A-58F8AFFC47A7}" type="pres">
      <dgm:prSet presAssocID="{17BF028B-F14E-44DF-98B6-ED69301A5316}" presName="node" presStyleLbl="node1" presStyleIdx="4" presStyleCnt="6">
        <dgm:presLayoutVars>
          <dgm:bulletEnabled val="1"/>
        </dgm:presLayoutVars>
      </dgm:prSet>
      <dgm:spPr/>
    </dgm:pt>
    <dgm:pt modelId="{C9A58B6A-C696-4F88-BB72-FE7AE3FF1066}" type="pres">
      <dgm:prSet presAssocID="{8C5334BA-2BDB-4490-BBD7-1F308DC2C310}" presName="sibTrans" presStyleLbl="sibTrans2D1" presStyleIdx="4" presStyleCnt="5"/>
      <dgm:spPr/>
    </dgm:pt>
    <dgm:pt modelId="{1F7C6CA1-822A-4854-83DE-D9864FA48FDD}" type="pres">
      <dgm:prSet presAssocID="{8C5334BA-2BDB-4490-BBD7-1F308DC2C310}" presName="connectorText" presStyleLbl="sibTrans2D1" presStyleIdx="4" presStyleCnt="5"/>
      <dgm:spPr/>
    </dgm:pt>
    <dgm:pt modelId="{C0A64BA9-4665-428B-A777-F16B53A14625}" type="pres">
      <dgm:prSet presAssocID="{54743509-1636-4481-8F8B-5EF9C0C51CD4}" presName="node" presStyleLbl="node1" presStyleIdx="5" presStyleCnt="6">
        <dgm:presLayoutVars>
          <dgm:bulletEnabled val="1"/>
        </dgm:presLayoutVars>
      </dgm:prSet>
      <dgm:spPr/>
    </dgm:pt>
  </dgm:ptLst>
  <dgm:cxnLst>
    <dgm:cxn modelId="{66AF8E06-CDA6-49A5-9158-9B13EC9A9D3A}" type="presOf" srcId="{8C5334BA-2BDB-4490-BBD7-1F308DC2C310}" destId="{C9A58B6A-C696-4F88-BB72-FE7AE3FF1066}" srcOrd="0" destOrd="0" presId="urn:microsoft.com/office/officeart/2005/8/layout/process1"/>
    <dgm:cxn modelId="{FCA6A111-C0C8-4043-9E40-85191815DCE5}" type="presOf" srcId="{54743509-1636-4481-8F8B-5EF9C0C51CD4}" destId="{C0A64BA9-4665-428B-A777-F16B53A14625}" srcOrd="0" destOrd="0" presId="urn:microsoft.com/office/officeart/2005/8/layout/process1"/>
    <dgm:cxn modelId="{3B04A51D-9FC9-45BC-A4CD-A418D46DB362}" type="presOf" srcId="{A8D8E604-013E-42D1-8D6D-4CC8EB6EEC46}" destId="{022DF08C-09E2-4E10-B03D-08B72EA52ABB}" srcOrd="1" destOrd="0" presId="urn:microsoft.com/office/officeart/2005/8/layout/process1"/>
    <dgm:cxn modelId="{77225726-68E3-4073-95CB-5570FC718152}" type="presOf" srcId="{17BF028B-F14E-44DF-98B6-ED69301A5316}" destId="{98B090C9-99EE-4F0B-AF3A-58F8AFFC47A7}" srcOrd="0" destOrd="0" presId="urn:microsoft.com/office/officeart/2005/8/layout/process1"/>
    <dgm:cxn modelId="{82E1DB29-870D-4F0C-8F88-59C1B43FFED7}" type="presOf" srcId="{F569E9E8-5E24-498B-8B84-DD19A7C5053B}" destId="{16CBAAC7-F4FC-4C57-A1A3-D420F141D351}" srcOrd="1" destOrd="0" presId="urn:microsoft.com/office/officeart/2005/8/layout/process1"/>
    <dgm:cxn modelId="{ABFED437-DA8A-401E-BAEB-F35CE131C457}" type="presOf" srcId="{C9F84FD5-5D20-4543-A0C9-029F9836B61A}" destId="{59505CB3-9B5C-4452-B3F9-D371EF7D4F35}" srcOrd="1" destOrd="0" presId="urn:microsoft.com/office/officeart/2005/8/layout/process1"/>
    <dgm:cxn modelId="{363BA83D-DB2D-4931-8FB4-CAF29F315CD9}" srcId="{938C2CE3-D87B-44B4-B30A-17614C8C3366}" destId="{54743509-1636-4481-8F8B-5EF9C0C51CD4}" srcOrd="5" destOrd="0" parTransId="{90FEA3EA-B2F7-45CD-9347-B8D640329D34}" sibTransId="{15B800BC-DD18-4A5D-856E-9722BB8BCA37}"/>
    <dgm:cxn modelId="{82EF9C40-F15F-43BB-B2E4-17E3B165ED7F}" type="presOf" srcId="{28F043C7-90D2-4889-A387-9877B5036B20}" destId="{AB926A91-28C6-489A-BF24-D7FFA742FFEF}" srcOrd="1" destOrd="0" presId="urn:microsoft.com/office/officeart/2005/8/layout/process1"/>
    <dgm:cxn modelId="{11620C61-77D2-4982-B58C-F7DDA5772477}" srcId="{938C2CE3-D87B-44B4-B30A-17614C8C3366}" destId="{FDFE5A0C-87E4-4132-B2FF-CEC35044C496}" srcOrd="3" destOrd="0" parTransId="{0426EF4F-62E4-4B53-B74D-A8E070810415}" sibTransId="{F569E9E8-5E24-498B-8B84-DD19A7C5053B}"/>
    <dgm:cxn modelId="{21B2B068-7E49-4FC3-A377-DB7209EE6A33}" srcId="{938C2CE3-D87B-44B4-B30A-17614C8C3366}" destId="{17BF028B-F14E-44DF-98B6-ED69301A5316}" srcOrd="4" destOrd="0" parTransId="{1FA483DF-9913-45CF-9F62-1F9A98544EC0}" sibTransId="{8C5334BA-2BDB-4490-BBD7-1F308DC2C310}"/>
    <dgm:cxn modelId="{4E7D8C6A-11C3-4422-959F-A88AEA5B081A}" type="presOf" srcId="{8C5334BA-2BDB-4490-BBD7-1F308DC2C310}" destId="{1F7C6CA1-822A-4854-83DE-D9864FA48FDD}" srcOrd="1" destOrd="0" presId="urn:microsoft.com/office/officeart/2005/8/layout/process1"/>
    <dgm:cxn modelId="{BD84FB4E-BB66-475D-BB55-991EBF9D3D5E}" type="presOf" srcId="{F569E9E8-5E24-498B-8B84-DD19A7C5053B}" destId="{C70EE348-3168-4EAA-8529-51A4E4FD9818}" srcOrd="0" destOrd="0" presId="urn:microsoft.com/office/officeart/2005/8/layout/process1"/>
    <dgm:cxn modelId="{AA3D8F51-E751-414B-97AD-A6947E9140CB}" type="presOf" srcId="{938C2CE3-D87B-44B4-B30A-17614C8C3366}" destId="{498778EC-ACF2-4CAE-81F1-2A851BA25A8E}" srcOrd="0" destOrd="0" presId="urn:microsoft.com/office/officeart/2005/8/layout/process1"/>
    <dgm:cxn modelId="{06A35CB2-E327-4644-AE5F-8DA93CF96543}" type="presOf" srcId="{C9F84FD5-5D20-4543-A0C9-029F9836B61A}" destId="{F4269702-97A3-462F-A9A2-F2ADA8DFB887}" srcOrd="0" destOrd="0" presId="urn:microsoft.com/office/officeart/2005/8/layout/process1"/>
    <dgm:cxn modelId="{73516CB5-00A2-46CF-AFAE-498CE398D8CA}" type="presOf" srcId="{DF26F278-8A88-4421-AF4B-0EA458FDDE55}" destId="{C3E2CD5B-59DE-4DEA-9A65-F74D8A60689B}" srcOrd="0" destOrd="0" presId="urn:microsoft.com/office/officeart/2005/8/layout/process1"/>
    <dgm:cxn modelId="{EDE47DBA-B618-4051-90DB-B69D0A1E3D1A}" type="presOf" srcId="{A8D8E604-013E-42D1-8D6D-4CC8EB6EEC46}" destId="{D0B037A7-F213-48D2-9DFF-45C0253709C0}" srcOrd="0" destOrd="0" presId="urn:microsoft.com/office/officeart/2005/8/layout/process1"/>
    <dgm:cxn modelId="{9C0260D3-76FC-42FD-92B1-1079250238F1}" type="presOf" srcId="{FDFE5A0C-87E4-4132-B2FF-CEC35044C496}" destId="{7561995D-D24D-42C2-9ED9-0C18446D4A0B}" srcOrd="0" destOrd="0" presId="urn:microsoft.com/office/officeart/2005/8/layout/process1"/>
    <dgm:cxn modelId="{9D8554D7-073A-450F-8D94-F340662F1C9A}" type="presOf" srcId="{28F043C7-90D2-4889-A387-9877B5036B20}" destId="{EA06FF12-F23A-4084-9F39-D4A22878E95E}" srcOrd="0" destOrd="0" presId="urn:microsoft.com/office/officeart/2005/8/layout/process1"/>
    <dgm:cxn modelId="{1D0B96DB-865D-44DB-B3F1-324DCEDBC675}" type="presOf" srcId="{D5162A92-A2EF-4B7E-BF0B-0558CE88D30D}" destId="{20E2DCE5-A4C6-4268-BFD3-EEAF6EB03046}" srcOrd="0" destOrd="0" presId="urn:microsoft.com/office/officeart/2005/8/layout/process1"/>
    <dgm:cxn modelId="{DF1C24E4-DD0B-4542-8428-0EF2AB7D1167}" srcId="{938C2CE3-D87B-44B4-B30A-17614C8C3366}" destId="{D5162A92-A2EF-4B7E-BF0B-0558CE88D30D}" srcOrd="1" destOrd="0" parTransId="{F4CA04C0-900A-4F12-87FF-222A307AB36F}" sibTransId="{A8D8E604-013E-42D1-8D6D-4CC8EB6EEC46}"/>
    <dgm:cxn modelId="{446D68E6-5A54-46A5-AD7F-3084E5F39456}" srcId="{938C2CE3-D87B-44B4-B30A-17614C8C3366}" destId="{DF26F278-8A88-4421-AF4B-0EA458FDDE55}" srcOrd="2" destOrd="0" parTransId="{991E0D52-F371-4382-84C6-04966BE57861}" sibTransId="{28F043C7-90D2-4889-A387-9877B5036B20}"/>
    <dgm:cxn modelId="{CA8475F0-A710-4F7A-B2A6-6E68E0253981}" type="presOf" srcId="{17E3E553-FEAB-4AA1-AAEA-81FA7611F583}" destId="{19251A15-DB8B-4115-95FF-F78EC79D60C0}" srcOrd="0" destOrd="0" presId="urn:microsoft.com/office/officeart/2005/8/layout/process1"/>
    <dgm:cxn modelId="{CE0B7EF0-6B0B-47B2-945B-ED207EA7F3EA}" srcId="{938C2CE3-D87B-44B4-B30A-17614C8C3366}" destId="{17E3E553-FEAB-4AA1-AAEA-81FA7611F583}" srcOrd="0" destOrd="0" parTransId="{A4865580-752B-4EB7-8318-FF7C8F876D73}" sibTransId="{C9F84FD5-5D20-4543-A0C9-029F9836B61A}"/>
    <dgm:cxn modelId="{06B05661-26C6-4B40-A117-2749669E738F}" type="presParOf" srcId="{498778EC-ACF2-4CAE-81F1-2A851BA25A8E}" destId="{19251A15-DB8B-4115-95FF-F78EC79D60C0}" srcOrd="0" destOrd="0" presId="urn:microsoft.com/office/officeart/2005/8/layout/process1"/>
    <dgm:cxn modelId="{48DD3755-8044-43B9-A736-5DED9BE11CDB}" type="presParOf" srcId="{498778EC-ACF2-4CAE-81F1-2A851BA25A8E}" destId="{F4269702-97A3-462F-A9A2-F2ADA8DFB887}" srcOrd="1" destOrd="0" presId="urn:microsoft.com/office/officeart/2005/8/layout/process1"/>
    <dgm:cxn modelId="{5145EB65-F421-4A69-A8C6-2E0D0E3B9958}" type="presParOf" srcId="{F4269702-97A3-462F-A9A2-F2ADA8DFB887}" destId="{59505CB3-9B5C-4452-B3F9-D371EF7D4F35}" srcOrd="0" destOrd="0" presId="urn:microsoft.com/office/officeart/2005/8/layout/process1"/>
    <dgm:cxn modelId="{293C31FA-FB0B-497E-B5FB-64F88B311257}" type="presParOf" srcId="{498778EC-ACF2-4CAE-81F1-2A851BA25A8E}" destId="{20E2DCE5-A4C6-4268-BFD3-EEAF6EB03046}" srcOrd="2" destOrd="0" presId="urn:microsoft.com/office/officeart/2005/8/layout/process1"/>
    <dgm:cxn modelId="{46F92FD7-72AC-4D41-8E32-14DA6A0BDC33}" type="presParOf" srcId="{498778EC-ACF2-4CAE-81F1-2A851BA25A8E}" destId="{D0B037A7-F213-48D2-9DFF-45C0253709C0}" srcOrd="3" destOrd="0" presId="urn:microsoft.com/office/officeart/2005/8/layout/process1"/>
    <dgm:cxn modelId="{7CB198DB-66A6-4762-8E9A-54F39F55C12F}" type="presParOf" srcId="{D0B037A7-F213-48D2-9DFF-45C0253709C0}" destId="{022DF08C-09E2-4E10-B03D-08B72EA52ABB}" srcOrd="0" destOrd="0" presId="urn:microsoft.com/office/officeart/2005/8/layout/process1"/>
    <dgm:cxn modelId="{D58A80F6-1CE6-4484-BC7D-59D21B85FAAA}" type="presParOf" srcId="{498778EC-ACF2-4CAE-81F1-2A851BA25A8E}" destId="{C3E2CD5B-59DE-4DEA-9A65-F74D8A60689B}" srcOrd="4" destOrd="0" presId="urn:microsoft.com/office/officeart/2005/8/layout/process1"/>
    <dgm:cxn modelId="{3C1FFF34-93B3-4DAF-94F6-59964B61DC4C}" type="presParOf" srcId="{498778EC-ACF2-4CAE-81F1-2A851BA25A8E}" destId="{EA06FF12-F23A-4084-9F39-D4A22878E95E}" srcOrd="5" destOrd="0" presId="urn:microsoft.com/office/officeart/2005/8/layout/process1"/>
    <dgm:cxn modelId="{C7F93128-746F-4F6A-94F9-52841637982A}" type="presParOf" srcId="{EA06FF12-F23A-4084-9F39-D4A22878E95E}" destId="{AB926A91-28C6-489A-BF24-D7FFA742FFEF}" srcOrd="0" destOrd="0" presId="urn:microsoft.com/office/officeart/2005/8/layout/process1"/>
    <dgm:cxn modelId="{FCD9F3FB-A612-465B-AE49-1884431F77D3}" type="presParOf" srcId="{498778EC-ACF2-4CAE-81F1-2A851BA25A8E}" destId="{7561995D-D24D-42C2-9ED9-0C18446D4A0B}" srcOrd="6" destOrd="0" presId="urn:microsoft.com/office/officeart/2005/8/layout/process1"/>
    <dgm:cxn modelId="{D6EB1413-517C-4071-87A1-46AFAE7E8156}" type="presParOf" srcId="{498778EC-ACF2-4CAE-81F1-2A851BA25A8E}" destId="{C70EE348-3168-4EAA-8529-51A4E4FD9818}" srcOrd="7" destOrd="0" presId="urn:microsoft.com/office/officeart/2005/8/layout/process1"/>
    <dgm:cxn modelId="{3F82EA4C-6AD8-4418-A28E-5D81B70D61CC}" type="presParOf" srcId="{C70EE348-3168-4EAA-8529-51A4E4FD9818}" destId="{16CBAAC7-F4FC-4C57-A1A3-D420F141D351}" srcOrd="0" destOrd="0" presId="urn:microsoft.com/office/officeart/2005/8/layout/process1"/>
    <dgm:cxn modelId="{41110145-D395-4DA6-A93D-2C95EA7DC05C}" type="presParOf" srcId="{498778EC-ACF2-4CAE-81F1-2A851BA25A8E}" destId="{98B090C9-99EE-4F0B-AF3A-58F8AFFC47A7}" srcOrd="8" destOrd="0" presId="urn:microsoft.com/office/officeart/2005/8/layout/process1"/>
    <dgm:cxn modelId="{500C68CE-BEF5-4B5F-AC33-5035197A133A}" type="presParOf" srcId="{498778EC-ACF2-4CAE-81F1-2A851BA25A8E}" destId="{C9A58B6A-C696-4F88-BB72-FE7AE3FF1066}" srcOrd="9" destOrd="0" presId="urn:microsoft.com/office/officeart/2005/8/layout/process1"/>
    <dgm:cxn modelId="{A1DED4DD-43FE-445D-997E-0F8682CAF332}" type="presParOf" srcId="{C9A58B6A-C696-4F88-BB72-FE7AE3FF1066}" destId="{1F7C6CA1-822A-4854-83DE-D9864FA48FDD}" srcOrd="0" destOrd="0" presId="urn:microsoft.com/office/officeart/2005/8/layout/process1"/>
    <dgm:cxn modelId="{9ECDFD4B-D8AE-47A4-8B5D-05379B540D1A}" type="presParOf" srcId="{498778EC-ACF2-4CAE-81F1-2A851BA25A8E}" destId="{C0A64BA9-4665-428B-A777-F16B53A14625}" srcOrd="10"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B397BB4-4C9F-4897-8B6F-0E6AAE013238}" type="doc">
      <dgm:prSet loTypeId="urn:microsoft.com/office/officeart/2005/8/layout/StepDownProcess" loCatId="process" qsTypeId="urn:microsoft.com/office/officeart/2005/8/quickstyle/simple1" qsCatId="simple" csTypeId="urn:microsoft.com/office/officeart/2005/8/colors/colorful2" csCatId="colorful" phldr="1"/>
      <dgm:spPr/>
      <dgm:t>
        <a:bodyPr/>
        <a:lstStyle/>
        <a:p>
          <a:endParaRPr lang="ru-RU"/>
        </a:p>
      </dgm:t>
    </dgm:pt>
    <dgm:pt modelId="{6BC56ABD-5F3A-41BB-981B-798BD9FD2488}">
      <dgm:prSet phldrT="[Текст]" custT="1"/>
      <dgm:spPr/>
      <dgm:t>
        <a:bodyPr/>
        <a:lstStyle/>
        <a:p>
          <a:r>
            <a:rPr lang="ru-RU" sz="1200" b="1" dirty="0">
              <a:solidFill>
                <a:schemeClr val="tx2"/>
              </a:solidFill>
              <a:latin typeface="Times New Roman" panose="02020603050405020304" pitchFamily="18" charset="0"/>
              <a:cs typeface="Times New Roman" panose="02020603050405020304" pitchFamily="18" charset="0"/>
            </a:rPr>
            <a:t>Воспитательная задача:</a:t>
          </a:r>
        </a:p>
        <a:p>
          <a:r>
            <a:rPr lang="ru-RU" sz="1200" dirty="0">
              <a:solidFill>
                <a:schemeClr val="tx2"/>
              </a:solidFill>
              <a:latin typeface="Times New Roman" panose="02020603050405020304" pitchFamily="18" charset="0"/>
              <a:cs typeface="Times New Roman" panose="02020603050405020304" pitchFamily="18" charset="0"/>
            </a:rPr>
            <a:t>Сформировать положительное и бережное отношение к труду и природе в целом.</a:t>
          </a:r>
        </a:p>
      </dgm:t>
    </dgm:pt>
    <dgm:pt modelId="{A3513DB6-921C-4A7F-A197-58B8EF5BAC55}" type="parTrans" cxnId="{354C5A6D-6221-4CD6-AB9E-E00FF03FE8E8}">
      <dgm:prSet/>
      <dgm:spPr/>
      <dgm:t>
        <a:bodyPr/>
        <a:lstStyle/>
        <a:p>
          <a:endParaRPr lang="ru-RU"/>
        </a:p>
      </dgm:t>
    </dgm:pt>
    <dgm:pt modelId="{FB246E44-85B9-47C7-87AA-BD70E59E65A1}" type="sibTrans" cxnId="{354C5A6D-6221-4CD6-AB9E-E00FF03FE8E8}">
      <dgm:prSet/>
      <dgm:spPr/>
      <dgm:t>
        <a:bodyPr/>
        <a:lstStyle/>
        <a:p>
          <a:endParaRPr lang="ru-RU"/>
        </a:p>
      </dgm:t>
    </dgm:pt>
    <dgm:pt modelId="{F0583B6C-7572-4E49-B4EA-BE517D72C3EF}">
      <dgm:prSet phldrT="[Текст]" custT="1"/>
      <dgm:spPr/>
      <dgm:t>
        <a:bodyPr/>
        <a:lstStyle/>
        <a:p>
          <a:r>
            <a:rPr lang="ru-RU" sz="1200" dirty="0">
              <a:solidFill>
                <a:schemeClr val="tx2"/>
              </a:solidFill>
              <a:latin typeface="Times New Roman" panose="02020603050405020304" pitchFamily="18" charset="0"/>
              <a:cs typeface="Times New Roman" panose="02020603050405020304" pitchFamily="18" charset="0"/>
            </a:rPr>
            <a:t>Расширить знания о признаках осени, об овощах и фруктах.</a:t>
          </a:r>
        </a:p>
      </dgm:t>
    </dgm:pt>
    <dgm:pt modelId="{CC22B295-FD3C-483E-8A71-1AAA5F2310F1}" type="parTrans" cxnId="{2422ABA1-FBB4-46C9-94D4-062D1A102217}">
      <dgm:prSet/>
      <dgm:spPr/>
      <dgm:t>
        <a:bodyPr/>
        <a:lstStyle/>
        <a:p>
          <a:endParaRPr lang="ru-RU"/>
        </a:p>
      </dgm:t>
    </dgm:pt>
    <dgm:pt modelId="{13CEA5C0-3AB7-4D16-A0A4-0A303F11D4A2}" type="sibTrans" cxnId="{2422ABA1-FBB4-46C9-94D4-062D1A102217}">
      <dgm:prSet/>
      <dgm:spPr/>
      <dgm:t>
        <a:bodyPr/>
        <a:lstStyle/>
        <a:p>
          <a:endParaRPr lang="ru-RU"/>
        </a:p>
      </dgm:t>
    </dgm:pt>
    <dgm:pt modelId="{0311D387-FA3B-4FF2-8885-83270B06204B}">
      <dgm:prSet phldrT="[Текст]" custT="1"/>
      <dgm:spPr/>
      <dgm:t>
        <a:bodyPr/>
        <a:lstStyle/>
        <a:p>
          <a:r>
            <a:rPr lang="ru-RU" sz="1200" dirty="0">
              <a:solidFill>
                <a:schemeClr val="tx2"/>
              </a:solidFill>
              <a:latin typeface="Times New Roman" panose="02020603050405020304" pitchFamily="18" charset="0"/>
              <a:cs typeface="Times New Roman" panose="02020603050405020304" pitchFamily="18" charset="0"/>
            </a:rPr>
            <a:t>Дать представление о пользе овощей и фруктов</a:t>
          </a:r>
        </a:p>
      </dgm:t>
    </dgm:pt>
    <dgm:pt modelId="{A18C3542-DC18-4874-B01D-A75062A30732}" type="parTrans" cxnId="{9982F814-50E5-4DCC-B5AC-B2444AFE361C}">
      <dgm:prSet/>
      <dgm:spPr/>
      <dgm:t>
        <a:bodyPr/>
        <a:lstStyle/>
        <a:p>
          <a:endParaRPr lang="ru-RU"/>
        </a:p>
      </dgm:t>
    </dgm:pt>
    <dgm:pt modelId="{6DFADC9D-64E8-49A4-B90D-5BC167BDF7A9}" type="sibTrans" cxnId="{9982F814-50E5-4DCC-B5AC-B2444AFE361C}">
      <dgm:prSet/>
      <dgm:spPr/>
      <dgm:t>
        <a:bodyPr/>
        <a:lstStyle/>
        <a:p>
          <a:endParaRPr lang="ru-RU"/>
        </a:p>
      </dgm:t>
    </dgm:pt>
    <dgm:pt modelId="{662FCF67-FA9D-4AE4-8F05-A81C019135FB}">
      <dgm:prSet custT="1"/>
      <dgm:spPr/>
      <dgm:t>
        <a:bodyPr/>
        <a:lstStyle/>
        <a:p>
          <a:r>
            <a:rPr lang="ru-RU" sz="1200" dirty="0">
              <a:solidFill>
                <a:schemeClr val="tx2"/>
              </a:solidFill>
              <a:latin typeface="Times New Roman" panose="02020603050405020304" pitchFamily="18" charset="0"/>
              <a:cs typeface="Times New Roman" panose="02020603050405020304" pitchFamily="18" charset="0"/>
            </a:rPr>
            <a:t>Развить эмоционально положительное отношение к объектам природы в процессе общения с ними</a:t>
          </a:r>
        </a:p>
      </dgm:t>
    </dgm:pt>
    <dgm:pt modelId="{3EAD373B-2279-4FB8-B742-7A8BEC993B30}" type="parTrans" cxnId="{851CB4AD-67D7-4839-AEEA-C50CB0C6F419}">
      <dgm:prSet/>
      <dgm:spPr/>
      <dgm:t>
        <a:bodyPr/>
        <a:lstStyle/>
        <a:p>
          <a:endParaRPr lang="ru-RU"/>
        </a:p>
      </dgm:t>
    </dgm:pt>
    <dgm:pt modelId="{100A0500-451F-48CE-AF20-8268582AB377}" type="sibTrans" cxnId="{851CB4AD-67D7-4839-AEEA-C50CB0C6F419}">
      <dgm:prSet/>
      <dgm:spPr/>
      <dgm:t>
        <a:bodyPr/>
        <a:lstStyle/>
        <a:p>
          <a:endParaRPr lang="ru-RU"/>
        </a:p>
      </dgm:t>
    </dgm:pt>
    <dgm:pt modelId="{A4FE2A2D-BDE4-4D49-B02B-45A6631F638B}" type="pres">
      <dgm:prSet presAssocID="{7B397BB4-4C9F-4897-8B6F-0E6AAE013238}" presName="rootnode" presStyleCnt="0">
        <dgm:presLayoutVars>
          <dgm:chMax/>
          <dgm:chPref/>
          <dgm:dir/>
          <dgm:animLvl val="lvl"/>
        </dgm:presLayoutVars>
      </dgm:prSet>
      <dgm:spPr/>
    </dgm:pt>
    <dgm:pt modelId="{62297D2E-89F1-47EB-9EEF-66E99B25D5BE}" type="pres">
      <dgm:prSet presAssocID="{6BC56ABD-5F3A-41BB-981B-798BD9FD2488}" presName="composite" presStyleCnt="0"/>
      <dgm:spPr/>
    </dgm:pt>
    <dgm:pt modelId="{1C5FA8D5-4203-45D8-9B63-2388A2E54EB2}" type="pres">
      <dgm:prSet presAssocID="{6BC56ABD-5F3A-41BB-981B-798BD9FD2488}" presName="bentUpArrow1" presStyleLbl="alignImgPlace1" presStyleIdx="0" presStyleCnt="3"/>
      <dgm:spPr/>
    </dgm:pt>
    <dgm:pt modelId="{BD31C254-FE04-422B-BB9D-A44486513628}" type="pres">
      <dgm:prSet presAssocID="{6BC56ABD-5F3A-41BB-981B-798BD9FD2488}" presName="ParentText" presStyleLbl="node1" presStyleIdx="0" presStyleCnt="4">
        <dgm:presLayoutVars>
          <dgm:chMax val="1"/>
          <dgm:chPref val="1"/>
          <dgm:bulletEnabled val="1"/>
        </dgm:presLayoutVars>
      </dgm:prSet>
      <dgm:spPr/>
    </dgm:pt>
    <dgm:pt modelId="{BCBB3639-BF24-4AD7-B378-49C0F7E379DE}" type="pres">
      <dgm:prSet presAssocID="{6BC56ABD-5F3A-41BB-981B-798BD9FD2488}" presName="ChildText" presStyleLbl="revTx" presStyleIdx="0" presStyleCnt="3">
        <dgm:presLayoutVars>
          <dgm:chMax val="0"/>
          <dgm:chPref val="0"/>
          <dgm:bulletEnabled val="1"/>
        </dgm:presLayoutVars>
      </dgm:prSet>
      <dgm:spPr/>
    </dgm:pt>
    <dgm:pt modelId="{CF8CA8E5-1446-4D14-AF93-A21FDE16B825}" type="pres">
      <dgm:prSet presAssocID="{FB246E44-85B9-47C7-87AA-BD70E59E65A1}" presName="sibTrans" presStyleCnt="0"/>
      <dgm:spPr/>
    </dgm:pt>
    <dgm:pt modelId="{01C0A5E4-9116-4604-9092-DE2744E3AE45}" type="pres">
      <dgm:prSet presAssocID="{F0583B6C-7572-4E49-B4EA-BE517D72C3EF}" presName="composite" presStyleCnt="0"/>
      <dgm:spPr/>
    </dgm:pt>
    <dgm:pt modelId="{761AA008-4142-4A71-8309-2E6F406B2702}" type="pres">
      <dgm:prSet presAssocID="{F0583B6C-7572-4E49-B4EA-BE517D72C3EF}" presName="bentUpArrow1" presStyleLbl="alignImgPlace1" presStyleIdx="1" presStyleCnt="3"/>
      <dgm:spPr/>
    </dgm:pt>
    <dgm:pt modelId="{A53F4DA7-B847-4201-A33D-7EADC88785C8}" type="pres">
      <dgm:prSet presAssocID="{F0583B6C-7572-4E49-B4EA-BE517D72C3EF}" presName="ParentText" presStyleLbl="node1" presStyleIdx="1" presStyleCnt="4">
        <dgm:presLayoutVars>
          <dgm:chMax val="1"/>
          <dgm:chPref val="1"/>
          <dgm:bulletEnabled val="1"/>
        </dgm:presLayoutVars>
      </dgm:prSet>
      <dgm:spPr/>
    </dgm:pt>
    <dgm:pt modelId="{C2FDEB45-C9CB-4257-9AEA-65BF0CE224B0}" type="pres">
      <dgm:prSet presAssocID="{F0583B6C-7572-4E49-B4EA-BE517D72C3EF}" presName="ChildText" presStyleLbl="revTx" presStyleIdx="1" presStyleCnt="3">
        <dgm:presLayoutVars>
          <dgm:chMax val="0"/>
          <dgm:chPref val="0"/>
          <dgm:bulletEnabled val="1"/>
        </dgm:presLayoutVars>
      </dgm:prSet>
      <dgm:spPr/>
    </dgm:pt>
    <dgm:pt modelId="{00FE2C45-9AFE-43B8-B0E7-7AF417FAEE7D}" type="pres">
      <dgm:prSet presAssocID="{13CEA5C0-3AB7-4D16-A0A4-0A303F11D4A2}" presName="sibTrans" presStyleCnt="0"/>
      <dgm:spPr/>
    </dgm:pt>
    <dgm:pt modelId="{87641101-8A78-4318-8C5D-CE01F16BB315}" type="pres">
      <dgm:prSet presAssocID="{0311D387-FA3B-4FF2-8885-83270B06204B}" presName="composite" presStyleCnt="0"/>
      <dgm:spPr/>
    </dgm:pt>
    <dgm:pt modelId="{1A51728A-E669-4E4C-AEBF-889D2D1F3FA6}" type="pres">
      <dgm:prSet presAssocID="{0311D387-FA3B-4FF2-8885-83270B06204B}" presName="bentUpArrow1" presStyleLbl="alignImgPlace1" presStyleIdx="2" presStyleCnt="3"/>
      <dgm:spPr/>
    </dgm:pt>
    <dgm:pt modelId="{99F485F8-F450-4DD2-97DC-5D099D9E9B95}" type="pres">
      <dgm:prSet presAssocID="{0311D387-FA3B-4FF2-8885-83270B06204B}" presName="ParentText" presStyleLbl="node1" presStyleIdx="2" presStyleCnt="4">
        <dgm:presLayoutVars>
          <dgm:chMax val="1"/>
          <dgm:chPref val="1"/>
          <dgm:bulletEnabled val="1"/>
        </dgm:presLayoutVars>
      </dgm:prSet>
      <dgm:spPr/>
    </dgm:pt>
    <dgm:pt modelId="{B47C07EA-5BCE-4E2F-B454-20FD1E7CE578}" type="pres">
      <dgm:prSet presAssocID="{0311D387-FA3B-4FF2-8885-83270B06204B}" presName="ChildText" presStyleLbl="revTx" presStyleIdx="2" presStyleCnt="3">
        <dgm:presLayoutVars>
          <dgm:chMax val="0"/>
          <dgm:chPref val="0"/>
          <dgm:bulletEnabled val="1"/>
        </dgm:presLayoutVars>
      </dgm:prSet>
      <dgm:spPr/>
    </dgm:pt>
    <dgm:pt modelId="{B708C720-FBA2-43C9-88F9-8C467220A75D}" type="pres">
      <dgm:prSet presAssocID="{6DFADC9D-64E8-49A4-B90D-5BC167BDF7A9}" presName="sibTrans" presStyleCnt="0"/>
      <dgm:spPr/>
    </dgm:pt>
    <dgm:pt modelId="{8F2105D4-15C9-41C6-813D-E800E6759FCD}" type="pres">
      <dgm:prSet presAssocID="{662FCF67-FA9D-4AE4-8F05-A81C019135FB}" presName="composite" presStyleCnt="0"/>
      <dgm:spPr/>
    </dgm:pt>
    <dgm:pt modelId="{2D04C7A1-8CC4-4CDC-A269-000EAF2C962A}" type="pres">
      <dgm:prSet presAssocID="{662FCF67-FA9D-4AE4-8F05-A81C019135FB}" presName="ParentText" presStyleLbl="node1" presStyleIdx="3" presStyleCnt="4">
        <dgm:presLayoutVars>
          <dgm:chMax val="1"/>
          <dgm:chPref val="1"/>
          <dgm:bulletEnabled val="1"/>
        </dgm:presLayoutVars>
      </dgm:prSet>
      <dgm:spPr/>
    </dgm:pt>
  </dgm:ptLst>
  <dgm:cxnLst>
    <dgm:cxn modelId="{9982F814-50E5-4DCC-B5AC-B2444AFE361C}" srcId="{7B397BB4-4C9F-4897-8B6F-0E6AAE013238}" destId="{0311D387-FA3B-4FF2-8885-83270B06204B}" srcOrd="2" destOrd="0" parTransId="{A18C3542-DC18-4874-B01D-A75062A30732}" sibTransId="{6DFADC9D-64E8-49A4-B90D-5BC167BDF7A9}"/>
    <dgm:cxn modelId="{B2547C2A-789A-4D92-951B-E3EEEB3596AB}" type="presOf" srcId="{662FCF67-FA9D-4AE4-8F05-A81C019135FB}" destId="{2D04C7A1-8CC4-4CDC-A269-000EAF2C962A}" srcOrd="0" destOrd="0" presId="urn:microsoft.com/office/officeart/2005/8/layout/StepDownProcess"/>
    <dgm:cxn modelId="{0C488463-F04B-4808-B25D-7AD75DFF0CD1}" type="presOf" srcId="{0311D387-FA3B-4FF2-8885-83270B06204B}" destId="{99F485F8-F450-4DD2-97DC-5D099D9E9B95}" srcOrd="0" destOrd="0" presId="urn:microsoft.com/office/officeart/2005/8/layout/StepDownProcess"/>
    <dgm:cxn modelId="{354C5A6D-6221-4CD6-AB9E-E00FF03FE8E8}" srcId="{7B397BB4-4C9F-4897-8B6F-0E6AAE013238}" destId="{6BC56ABD-5F3A-41BB-981B-798BD9FD2488}" srcOrd="0" destOrd="0" parTransId="{A3513DB6-921C-4A7F-A197-58B8EF5BAC55}" sibTransId="{FB246E44-85B9-47C7-87AA-BD70E59E65A1}"/>
    <dgm:cxn modelId="{8061B656-429C-41D2-9CDD-18AD4CF327D9}" type="presOf" srcId="{F0583B6C-7572-4E49-B4EA-BE517D72C3EF}" destId="{A53F4DA7-B847-4201-A33D-7EADC88785C8}" srcOrd="0" destOrd="0" presId="urn:microsoft.com/office/officeart/2005/8/layout/StepDownProcess"/>
    <dgm:cxn modelId="{2422ABA1-FBB4-46C9-94D4-062D1A102217}" srcId="{7B397BB4-4C9F-4897-8B6F-0E6AAE013238}" destId="{F0583B6C-7572-4E49-B4EA-BE517D72C3EF}" srcOrd="1" destOrd="0" parTransId="{CC22B295-FD3C-483E-8A71-1AAA5F2310F1}" sibTransId="{13CEA5C0-3AB7-4D16-A0A4-0A303F11D4A2}"/>
    <dgm:cxn modelId="{851CB4AD-67D7-4839-AEEA-C50CB0C6F419}" srcId="{7B397BB4-4C9F-4897-8B6F-0E6AAE013238}" destId="{662FCF67-FA9D-4AE4-8F05-A81C019135FB}" srcOrd="3" destOrd="0" parTransId="{3EAD373B-2279-4FB8-B742-7A8BEC993B30}" sibTransId="{100A0500-451F-48CE-AF20-8268582AB377}"/>
    <dgm:cxn modelId="{0DF0F3C4-CF25-40EA-8E13-03899FE8E9B6}" type="presOf" srcId="{6BC56ABD-5F3A-41BB-981B-798BD9FD2488}" destId="{BD31C254-FE04-422B-BB9D-A44486513628}" srcOrd="0" destOrd="0" presId="urn:microsoft.com/office/officeart/2005/8/layout/StepDownProcess"/>
    <dgm:cxn modelId="{03346FEE-6BE7-40E5-9FFE-C02DBAC620AB}" type="presOf" srcId="{7B397BB4-4C9F-4897-8B6F-0E6AAE013238}" destId="{A4FE2A2D-BDE4-4D49-B02B-45A6631F638B}" srcOrd="0" destOrd="0" presId="urn:microsoft.com/office/officeart/2005/8/layout/StepDownProcess"/>
    <dgm:cxn modelId="{D5DD6AB2-2121-4CB4-88F7-BB819BEB2235}" type="presParOf" srcId="{A4FE2A2D-BDE4-4D49-B02B-45A6631F638B}" destId="{62297D2E-89F1-47EB-9EEF-66E99B25D5BE}" srcOrd="0" destOrd="0" presId="urn:microsoft.com/office/officeart/2005/8/layout/StepDownProcess"/>
    <dgm:cxn modelId="{3619AE8E-C55F-449F-9367-3273E6AD385E}" type="presParOf" srcId="{62297D2E-89F1-47EB-9EEF-66E99B25D5BE}" destId="{1C5FA8D5-4203-45D8-9B63-2388A2E54EB2}" srcOrd="0" destOrd="0" presId="urn:microsoft.com/office/officeart/2005/8/layout/StepDownProcess"/>
    <dgm:cxn modelId="{874F7F2D-A9DA-49E5-A198-C59FEDFF7331}" type="presParOf" srcId="{62297D2E-89F1-47EB-9EEF-66E99B25D5BE}" destId="{BD31C254-FE04-422B-BB9D-A44486513628}" srcOrd="1" destOrd="0" presId="urn:microsoft.com/office/officeart/2005/8/layout/StepDownProcess"/>
    <dgm:cxn modelId="{91D14E28-175E-4BD2-A096-110BAB46DB0A}" type="presParOf" srcId="{62297D2E-89F1-47EB-9EEF-66E99B25D5BE}" destId="{BCBB3639-BF24-4AD7-B378-49C0F7E379DE}" srcOrd="2" destOrd="0" presId="urn:microsoft.com/office/officeart/2005/8/layout/StepDownProcess"/>
    <dgm:cxn modelId="{00887B53-545B-479E-AF60-5DC5AEA61982}" type="presParOf" srcId="{A4FE2A2D-BDE4-4D49-B02B-45A6631F638B}" destId="{CF8CA8E5-1446-4D14-AF93-A21FDE16B825}" srcOrd="1" destOrd="0" presId="urn:microsoft.com/office/officeart/2005/8/layout/StepDownProcess"/>
    <dgm:cxn modelId="{BBEDAD38-87AD-4BDD-8C29-451CD84E5090}" type="presParOf" srcId="{A4FE2A2D-BDE4-4D49-B02B-45A6631F638B}" destId="{01C0A5E4-9116-4604-9092-DE2744E3AE45}" srcOrd="2" destOrd="0" presId="urn:microsoft.com/office/officeart/2005/8/layout/StepDownProcess"/>
    <dgm:cxn modelId="{D3F9C73F-2548-4CD5-97BD-2143A7F05CFC}" type="presParOf" srcId="{01C0A5E4-9116-4604-9092-DE2744E3AE45}" destId="{761AA008-4142-4A71-8309-2E6F406B2702}" srcOrd="0" destOrd="0" presId="urn:microsoft.com/office/officeart/2005/8/layout/StepDownProcess"/>
    <dgm:cxn modelId="{8E7C807E-9E5C-4153-84D4-9DAF4E55D6CA}" type="presParOf" srcId="{01C0A5E4-9116-4604-9092-DE2744E3AE45}" destId="{A53F4DA7-B847-4201-A33D-7EADC88785C8}" srcOrd="1" destOrd="0" presId="urn:microsoft.com/office/officeart/2005/8/layout/StepDownProcess"/>
    <dgm:cxn modelId="{DA4A567D-0422-4DBF-86C0-5BDCE8D7E8FE}" type="presParOf" srcId="{01C0A5E4-9116-4604-9092-DE2744E3AE45}" destId="{C2FDEB45-C9CB-4257-9AEA-65BF0CE224B0}" srcOrd="2" destOrd="0" presId="urn:microsoft.com/office/officeart/2005/8/layout/StepDownProcess"/>
    <dgm:cxn modelId="{6D113B70-C174-419F-B3B6-0A15AE5247A9}" type="presParOf" srcId="{A4FE2A2D-BDE4-4D49-B02B-45A6631F638B}" destId="{00FE2C45-9AFE-43B8-B0E7-7AF417FAEE7D}" srcOrd="3" destOrd="0" presId="urn:microsoft.com/office/officeart/2005/8/layout/StepDownProcess"/>
    <dgm:cxn modelId="{86022ED2-4E67-420E-890C-688C150C2E71}" type="presParOf" srcId="{A4FE2A2D-BDE4-4D49-B02B-45A6631F638B}" destId="{87641101-8A78-4318-8C5D-CE01F16BB315}" srcOrd="4" destOrd="0" presId="urn:microsoft.com/office/officeart/2005/8/layout/StepDownProcess"/>
    <dgm:cxn modelId="{A037DE1E-503E-47C3-903B-3E54CE30BFAE}" type="presParOf" srcId="{87641101-8A78-4318-8C5D-CE01F16BB315}" destId="{1A51728A-E669-4E4C-AEBF-889D2D1F3FA6}" srcOrd="0" destOrd="0" presId="urn:microsoft.com/office/officeart/2005/8/layout/StepDownProcess"/>
    <dgm:cxn modelId="{4B907C5C-EF3F-4551-849D-B335390840AB}" type="presParOf" srcId="{87641101-8A78-4318-8C5D-CE01F16BB315}" destId="{99F485F8-F450-4DD2-97DC-5D099D9E9B95}" srcOrd="1" destOrd="0" presId="urn:microsoft.com/office/officeart/2005/8/layout/StepDownProcess"/>
    <dgm:cxn modelId="{1BE05FEA-38D3-4306-AC1F-9809E1E0DE49}" type="presParOf" srcId="{87641101-8A78-4318-8C5D-CE01F16BB315}" destId="{B47C07EA-5BCE-4E2F-B454-20FD1E7CE578}" srcOrd="2" destOrd="0" presId="urn:microsoft.com/office/officeart/2005/8/layout/StepDownProcess"/>
    <dgm:cxn modelId="{E63A67E3-C47D-422D-A33A-91B42D078A9E}" type="presParOf" srcId="{A4FE2A2D-BDE4-4D49-B02B-45A6631F638B}" destId="{B708C720-FBA2-43C9-88F9-8C467220A75D}" srcOrd="5" destOrd="0" presId="urn:microsoft.com/office/officeart/2005/8/layout/StepDownProcess"/>
    <dgm:cxn modelId="{1D9E156A-E784-428A-9F17-F71D6CF2E6AD}" type="presParOf" srcId="{A4FE2A2D-BDE4-4D49-B02B-45A6631F638B}" destId="{8F2105D4-15C9-41C6-813D-E800E6759FCD}" srcOrd="6" destOrd="0" presId="urn:microsoft.com/office/officeart/2005/8/layout/StepDownProcess"/>
    <dgm:cxn modelId="{21C07B81-27A6-46F9-A68D-380597B9452C}" type="presParOf" srcId="{8F2105D4-15C9-41C6-813D-E800E6759FCD}" destId="{2D04C7A1-8CC4-4CDC-A269-000EAF2C962A}" srcOrd="0"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71C23E6-E632-48F5-A4B4-D5BEA33AE6EC}" type="doc">
      <dgm:prSet loTypeId="urn:microsoft.com/office/officeart/2008/layout/NameandTitleOrganizationalChart" loCatId="hierarchy" qsTypeId="urn:microsoft.com/office/officeart/2005/8/quickstyle/simple5" qsCatId="simple" csTypeId="urn:microsoft.com/office/officeart/2005/8/colors/colorful1#2" csCatId="colorful" phldr="1"/>
      <dgm:spPr/>
      <dgm:t>
        <a:bodyPr/>
        <a:lstStyle/>
        <a:p>
          <a:endParaRPr lang="ru-RU"/>
        </a:p>
      </dgm:t>
    </dgm:pt>
    <dgm:pt modelId="{F4F83630-4A69-4531-973E-5E7B86AAB98E}">
      <dgm:prSet phldrT="[Текст]"/>
      <dgm:spPr/>
      <dgm:t>
        <a:bodyPr/>
        <a:lstStyle/>
        <a:p>
          <a:r>
            <a:rPr lang="ru-RU" dirty="0"/>
            <a:t>2. Неделя октября </a:t>
          </a:r>
        </a:p>
      </dgm:t>
    </dgm:pt>
    <dgm:pt modelId="{BB6FCF8A-443B-4B0D-B5CD-AA8AAAC550C6}" type="parTrans" cxnId="{2A379A3A-8C06-437E-8F5F-7813DF8850FF}">
      <dgm:prSet/>
      <dgm:spPr/>
      <dgm:t>
        <a:bodyPr/>
        <a:lstStyle/>
        <a:p>
          <a:endParaRPr lang="ru-RU"/>
        </a:p>
      </dgm:t>
    </dgm:pt>
    <dgm:pt modelId="{45B5013A-3573-4FA6-AF60-44EDB03BFCBC}" type="sibTrans" cxnId="{2A379A3A-8C06-437E-8F5F-7813DF8850FF}">
      <dgm:prSet/>
      <dgm:spPr/>
      <dgm:t>
        <a:bodyPr/>
        <a:lstStyle/>
        <a:p>
          <a:r>
            <a:rPr lang="ru-RU" dirty="0"/>
            <a:t>«Огород. Овощи.»</a:t>
          </a:r>
        </a:p>
      </dgm:t>
    </dgm:pt>
    <dgm:pt modelId="{76FD898A-64A7-41CD-9D19-3C4D1568069E}">
      <dgm:prSet phldrT="[Текст]"/>
      <dgm:spPr/>
      <dgm:t>
        <a:bodyPr/>
        <a:lstStyle/>
        <a:p>
          <a:r>
            <a:rPr lang="ru-RU" dirty="0"/>
            <a:t>Понедельник</a:t>
          </a:r>
        </a:p>
      </dgm:t>
    </dgm:pt>
    <dgm:pt modelId="{5B32A307-6301-492C-A301-0D72C78AEF9F}" type="parTrans" cxnId="{99C3F9C1-0163-442B-82F9-E261B963D621}">
      <dgm:prSet/>
      <dgm:spPr/>
      <dgm:t>
        <a:bodyPr/>
        <a:lstStyle/>
        <a:p>
          <a:endParaRPr lang="ru-RU"/>
        </a:p>
      </dgm:t>
    </dgm:pt>
    <dgm:pt modelId="{F04EAED3-2AC6-4CA4-8203-BA568D4C8D82}" type="sibTrans" cxnId="{99C3F9C1-0163-442B-82F9-E261B963D621}">
      <dgm:prSet/>
      <dgm:spPr/>
      <dgm:t>
        <a:bodyPr/>
        <a:lstStyle/>
        <a:p>
          <a:r>
            <a:rPr lang="ru-RU" dirty="0"/>
            <a:t>«Огород»</a:t>
          </a:r>
        </a:p>
      </dgm:t>
    </dgm:pt>
    <dgm:pt modelId="{FAB395CD-4D14-43ED-88A7-FEF2762F3C4C}">
      <dgm:prSet phldrT="[Текст]"/>
      <dgm:spPr/>
      <dgm:t>
        <a:bodyPr/>
        <a:lstStyle/>
        <a:p>
          <a:r>
            <a:rPr lang="ru-RU" dirty="0"/>
            <a:t>Вторник</a:t>
          </a:r>
        </a:p>
      </dgm:t>
    </dgm:pt>
    <dgm:pt modelId="{AA4B6C77-C5EF-4258-8233-9505F489C808}" type="parTrans" cxnId="{115D7970-49F9-4E53-B853-08764DE2343F}">
      <dgm:prSet/>
      <dgm:spPr/>
      <dgm:t>
        <a:bodyPr/>
        <a:lstStyle/>
        <a:p>
          <a:endParaRPr lang="ru-RU"/>
        </a:p>
      </dgm:t>
    </dgm:pt>
    <dgm:pt modelId="{76B359CE-2559-46AD-9AA9-92934C1CA4EB}" type="sibTrans" cxnId="{115D7970-49F9-4E53-B853-08764DE2343F}">
      <dgm:prSet/>
      <dgm:spPr/>
      <dgm:t>
        <a:bodyPr/>
        <a:lstStyle/>
        <a:p>
          <a:r>
            <a:rPr lang="ru-RU" dirty="0"/>
            <a:t>«Дары осени»</a:t>
          </a:r>
        </a:p>
      </dgm:t>
    </dgm:pt>
    <dgm:pt modelId="{BEBBFE30-A6B8-433E-BA48-3666D91BFBD2}">
      <dgm:prSet phldrT="[Текст]"/>
      <dgm:spPr/>
      <dgm:t>
        <a:bodyPr/>
        <a:lstStyle/>
        <a:p>
          <a:r>
            <a:rPr lang="ru-RU" dirty="0"/>
            <a:t>Среда</a:t>
          </a:r>
        </a:p>
      </dgm:t>
    </dgm:pt>
    <dgm:pt modelId="{5F278BC2-7EB9-4CFA-81F1-685320BD137E}" type="parTrans" cxnId="{DC4DAF5A-D234-4BFE-8FB6-40F04B71EF25}">
      <dgm:prSet/>
      <dgm:spPr/>
      <dgm:t>
        <a:bodyPr/>
        <a:lstStyle/>
        <a:p>
          <a:endParaRPr lang="ru-RU"/>
        </a:p>
      </dgm:t>
    </dgm:pt>
    <dgm:pt modelId="{F575AD62-D6D8-44E4-BEA1-96B56F264472}" type="sibTrans" cxnId="{DC4DAF5A-D234-4BFE-8FB6-40F04B71EF25}">
      <dgm:prSet/>
      <dgm:spPr/>
      <dgm:t>
        <a:bodyPr/>
        <a:lstStyle/>
        <a:p>
          <a:r>
            <a:rPr lang="ru-RU" dirty="0"/>
            <a:t>«Витамины»</a:t>
          </a:r>
        </a:p>
      </dgm:t>
    </dgm:pt>
    <dgm:pt modelId="{D7AC9D5B-8ABE-465B-8913-7312B3A951C2}">
      <dgm:prSet/>
      <dgm:spPr/>
      <dgm:t>
        <a:bodyPr/>
        <a:lstStyle/>
        <a:p>
          <a:r>
            <a:rPr lang="ru-RU" dirty="0"/>
            <a:t>Четверг</a:t>
          </a:r>
        </a:p>
      </dgm:t>
    </dgm:pt>
    <dgm:pt modelId="{338D9E8F-582C-4BDC-AD8B-967CA27EC1CB}" type="parTrans" cxnId="{405F7EC4-6542-4E77-A45E-AFD41A70DCCE}">
      <dgm:prSet/>
      <dgm:spPr/>
      <dgm:t>
        <a:bodyPr/>
        <a:lstStyle/>
        <a:p>
          <a:endParaRPr lang="ru-RU"/>
        </a:p>
      </dgm:t>
    </dgm:pt>
    <dgm:pt modelId="{1DCC1969-9284-41D3-81DE-03651CC4E727}" type="sibTrans" cxnId="{405F7EC4-6542-4E77-A45E-AFD41A70DCCE}">
      <dgm:prSet/>
      <dgm:spPr/>
      <dgm:t>
        <a:bodyPr/>
        <a:lstStyle/>
        <a:p>
          <a:r>
            <a:rPr lang="ru-RU" dirty="0"/>
            <a:t>«Питание»</a:t>
          </a:r>
        </a:p>
      </dgm:t>
    </dgm:pt>
    <dgm:pt modelId="{2E0A9C9F-B7DE-460B-A331-066505C926DB}">
      <dgm:prSet/>
      <dgm:spPr/>
      <dgm:t>
        <a:bodyPr/>
        <a:lstStyle/>
        <a:p>
          <a:r>
            <a:rPr lang="ru-RU" dirty="0"/>
            <a:t>Пятница</a:t>
          </a:r>
        </a:p>
      </dgm:t>
    </dgm:pt>
    <dgm:pt modelId="{F734D1BC-87FA-4FB9-9F7D-26D65D48FFF7}" type="parTrans" cxnId="{F6C7D27E-5489-4732-9CA4-EFD36216A995}">
      <dgm:prSet/>
      <dgm:spPr/>
      <dgm:t>
        <a:bodyPr/>
        <a:lstStyle/>
        <a:p>
          <a:endParaRPr lang="ru-RU"/>
        </a:p>
      </dgm:t>
    </dgm:pt>
    <dgm:pt modelId="{884E60C3-868F-4DAF-98D2-A056E279B532}" type="sibTrans" cxnId="{F6C7D27E-5489-4732-9CA4-EFD36216A995}">
      <dgm:prSet/>
      <dgm:spPr/>
      <dgm:t>
        <a:bodyPr/>
        <a:lstStyle/>
        <a:p>
          <a:r>
            <a:rPr lang="ru-RU" dirty="0"/>
            <a:t>«Фрукты»</a:t>
          </a:r>
        </a:p>
      </dgm:t>
    </dgm:pt>
    <dgm:pt modelId="{C73D65C8-1B64-41CB-9C15-D3867A2F0AF1}" type="pres">
      <dgm:prSet presAssocID="{571C23E6-E632-48F5-A4B4-D5BEA33AE6EC}" presName="hierChild1" presStyleCnt="0">
        <dgm:presLayoutVars>
          <dgm:orgChart val="1"/>
          <dgm:chPref val="1"/>
          <dgm:dir/>
          <dgm:animOne val="branch"/>
          <dgm:animLvl val="lvl"/>
          <dgm:resizeHandles/>
        </dgm:presLayoutVars>
      </dgm:prSet>
      <dgm:spPr/>
    </dgm:pt>
    <dgm:pt modelId="{92E1653D-BF6D-4ABB-B9DC-74516D52E45A}" type="pres">
      <dgm:prSet presAssocID="{F4F83630-4A69-4531-973E-5E7B86AAB98E}" presName="hierRoot1" presStyleCnt="0">
        <dgm:presLayoutVars>
          <dgm:hierBranch val="init"/>
        </dgm:presLayoutVars>
      </dgm:prSet>
      <dgm:spPr/>
    </dgm:pt>
    <dgm:pt modelId="{4F6D394C-BDD0-492B-BDB6-C7119F9796D2}" type="pres">
      <dgm:prSet presAssocID="{F4F83630-4A69-4531-973E-5E7B86AAB98E}" presName="rootComposite1" presStyleCnt="0"/>
      <dgm:spPr/>
    </dgm:pt>
    <dgm:pt modelId="{AF7B8976-F480-4F33-8137-57C2958EB9F5}" type="pres">
      <dgm:prSet presAssocID="{F4F83630-4A69-4531-973E-5E7B86AAB98E}" presName="rootText1" presStyleLbl="node0" presStyleIdx="0" presStyleCnt="1">
        <dgm:presLayoutVars>
          <dgm:chMax/>
          <dgm:chPref val="3"/>
        </dgm:presLayoutVars>
      </dgm:prSet>
      <dgm:spPr/>
    </dgm:pt>
    <dgm:pt modelId="{941C460E-9BE8-4728-A738-5A93E3C3EA96}" type="pres">
      <dgm:prSet presAssocID="{F4F83630-4A69-4531-973E-5E7B86AAB98E}" presName="titleText1" presStyleLbl="fgAcc0" presStyleIdx="0" presStyleCnt="1">
        <dgm:presLayoutVars>
          <dgm:chMax val="0"/>
          <dgm:chPref val="0"/>
        </dgm:presLayoutVars>
      </dgm:prSet>
      <dgm:spPr/>
    </dgm:pt>
    <dgm:pt modelId="{3DC4F2B9-8FA8-430F-A001-DBE689FEB56F}" type="pres">
      <dgm:prSet presAssocID="{F4F83630-4A69-4531-973E-5E7B86AAB98E}" presName="rootConnector1" presStyleLbl="node1" presStyleIdx="0" presStyleCnt="5"/>
      <dgm:spPr/>
    </dgm:pt>
    <dgm:pt modelId="{4ADD2635-8AC5-47F2-A84C-427F90A87B52}" type="pres">
      <dgm:prSet presAssocID="{F4F83630-4A69-4531-973E-5E7B86AAB98E}" presName="hierChild2" presStyleCnt="0"/>
      <dgm:spPr/>
    </dgm:pt>
    <dgm:pt modelId="{86D910D9-8018-4B7D-B750-85ED34B1392C}" type="pres">
      <dgm:prSet presAssocID="{5B32A307-6301-492C-A301-0D72C78AEF9F}" presName="Name37" presStyleLbl="parChTrans1D2" presStyleIdx="0" presStyleCnt="5"/>
      <dgm:spPr/>
    </dgm:pt>
    <dgm:pt modelId="{ECDCFC2A-0806-4B58-A94D-489BD5362E34}" type="pres">
      <dgm:prSet presAssocID="{76FD898A-64A7-41CD-9D19-3C4D1568069E}" presName="hierRoot2" presStyleCnt="0">
        <dgm:presLayoutVars>
          <dgm:hierBranch val="init"/>
        </dgm:presLayoutVars>
      </dgm:prSet>
      <dgm:spPr/>
    </dgm:pt>
    <dgm:pt modelId="{949C78BF-0D6A-40B2-A11C-DD8257986C2F}" type="pres">
      <dgm:prSet presAssocID="{76FD898A-64A7-41CD-9D19-3C4D1568069E}" presName="rootComposite" presStyleCnt="0"/>
      <dgm:spPr/>
    </dgm:pt>
    <dgm:pt modelId="{84134714-2FB2-4BA1-8A33-E309B3D4E1AF}" type="pres">
      <dgm:prSet presAssocID="{76FD898A-64A7-41CD-9D19-3C4D1568069E}" presName="rootText" presStyleLbl="node1" presStyleIdx="0" presStyleCnt="5">
        <dgm:presLayoutVars>
          <dgm:chMax/>
          <dgm:chPref val="3"/>
        </dgm:presLayoutVars>
      </dgm:prSet>
      <dgm:spPr/>
    </dgm:pt>
    <dgm:pt modelId="{D61C3003-B001-4B50-BBCF-E6768C31BE11}" type="pres">
      <dgm:prSet presAssocID="{76FD898A-64A7-41CD-9D19-3C4D1568069E}" presName="titleText2" presStyleLbl="fgAcc1" presStyleIdx="0" presStyleCnt="5">
        <dgm:presLayoutVars>
          <dgm:chMax val="0"/>
          <dgm:chPref val="0"/>
        </dgm:presLayoutVars>
      </dgm:prSet>
      <dgm:spPr/>
    </dgm:pt>
    <dgm:pt modelId="{9D2BE23D-2DAA-4980-BE18-627596A72C82}" type="pres">
      <dgm:prSet presAssocID="{76FD898A-64A7-41CD-9D19-3C4D1568069E}" presName="rootConnector" presStyleLbl="node2" presStyleIdx="0" presStyleCnt="0"/>
      <dgm:spPr/>
    </dgm:pt>
    <dgm:pt modelId="{A7615A7A-6FF6-48A0-BE4C-F5550BE56DC6}" type="pres">
      <dgm:prSet presAssocID="{76FD898A-64A7-41CD-9D19-3C4D1568069E}" presName="hierChild4" presStyleCnt="0"/>
      <dgm:spPr/>
    </dgm:pt>
    <dgm:pt modelId="{EAB42FA1-E26F-4373-9608-8C0EAB3B9E30}" type="pres">
      <dgm:prSet presAssocID="{76FD898A-64A7-41CD-9D19-3C4D1568069E}" presName="hierChild5" presStyleCnt="0"/>
      <dgm:spPr/>
    </dgm:pt>
    <dgm:pt modelId="{30AA59B3-33E8-4EC3-9288-E00286E0434B}" type="pres">
      <dgm:prSet presAssocID="{AA4B6C77-C5EF-4258-8233-9505F489C808}" presName="Name37" presStyleLbl="parChTrans1D2" presStyleIdx="1" presStyleCnt="5"/>
      <dgm:spPr/>
    </dgm:pt>
    <dgm:pt modelId="{4D62EF9D-8546-4560-9A99-7C0D5087FFB2}" type="pres">
      <dgm:prSet presAssocID="{FAB395CD-4D14-43ED-88A7-FEF2762F3C4C}" presName="hierRoot2" presStyleCnt="0">
        <dgm:presLayoutVars>
          <dgm:hierBranch val="init"/>
        </dgm:presLayoutVars>
      </dgm:prSet>
      <dgm:spPr/>
    </dgm:pt>
    <dgm:pt modelId="{24D298F7-3E1A-479A-965F-58D4E8C4F6BE}" type="pres">
      <dgm:prSet presAssocID="{FAB395CD-4D14-43ED-88A7-FEF2762F3C4C}" presName="rootComposite" presStyleCnt="0"/>
      <dgm:spPr/>
    </dgm:pt>
    <dgm:pt modelId="{0E875121-A633-475A-927D-96EDBBAE1E76}" type="pres">
      <dgm:prSet presAssocID="{FAB395CD-4D14-43ED-88A7-FEF2762F3C4C}" presName="rootText" presStyleLbl="node1" presStyleIdx="1" presStyleCnt="5">
        <dgm:presLayoutVars>
          <dgm:chMax/>
          <dgm:chPref val="3"/>
        </dgm:presLayoutVars>
      </dgm:prSet>
      <dgm:spPr/>
    </dgm:pt>
    <dgm:pt modelId="{99425761-ADAB-47B7-BA72-8726AC0BAD82}" type="pres">
      <dgm:prSet presAssocID="{FAB395CD-4D14-43ED-88A7-FEF2762F3C4C}" presName="titleText2" presStyleLbl="fgAcc1" presStyleIdx="1" presStyleCnt="5">
        <dgm:presLayoutVars>
          <dgm:chMax val="0"/>
          <dgm:chPref val="0"/>
        </dgm:presLayoutVars>
      </dgm:prSet>
      <dgm:spPr/>
    </dgm:pt>
    <dgm:pt modelId="{5D84F947-A46F-4BFA-A9F6-8EB270C24A5C}" type="pres">
      <dgm:prSet presAssocID="{FAB395CD-4D14-43ED-88A7-FEF2762F3C4C}" presName="rootConnector" presStyleLbl="node2" presStyleIdx="0" presStyleCnt="0"/>
      <dgm:spPr/>
    </dgm:pt>
    <dgm:pt modelId="{A76894CC-00A5-4E42-A0FB-6A2AD2C745A7}" type="pres">
      <dgm:prSet presAssocID="{FAB395CD-4D14-43ED-88A7-FEF2762F3C4C}" presName="hierChild4" presStyleCnt="0"/>
      <dgm:spPr/>
    </dgm:pt>
    <dgm:pt modelId="{3B1C55C4-FD58-4A47-A725-509FB218FBAD}" type="pres">
      <dgm:prSet presAssocID="{FAB395CD-4D14-43ED-88A7-FEF2762F3C4C}" presName="hierChild5" presStyleCnt="0"/>
      <dgm:spPr/>
    </dgm:pt>
    <dgm:pt modelId="{A629B950-010C-4371-931F-9EC552243B73}" type="pres">
      <dgm:prSet presAssocID="{5F278BC2-7EB9-4CFA-81F1-685320BD137E}" presName="Name37" presStyleLbl="parChTrans1D2" presStyleIdx="2" presStyleCnt="5"/>
      <dgm:spPr/>
    </dgm:pt>
    <dgm:pt modelId="{8801BDD2-972E-430F-AD68-7DF03F892987}" type="pres">
      <dgm:prSet presAssocID="{BEBBFE30-A6B8-433E-BA48-3666D91BFBD2}" presName="hierRoot2" presStyleCnt="0">
        <dgm:presLayoutVars>
          <dgm:hierBranch val="init"/>
        </dgm:presLayoutVars>
      </dgm:prSet>
      <dgm:spPr/>
    </dgm:pt>
    <dgm:pt modelId="{5B217482-AEA4-4AC8-B930-354A9B5941A1}" type="pres">
      <dgm:prSet presAssocID="{BEBBFE30-A6B8-433E-BA48-3666D91BFBD2}" presName="rootComposite" presStyleCnt="0"/>
      <dgm:spPr/>
    </dgm:pt>
    <dgm:pt modelId="{86910641-0804-4FED-99A8-786498F034A5}" type="pres">
      <dgm:prSet presAssocID="{BEBBFE30-A6B8-433E-BA48-3666D91BFBD2}" presName="rootText" presStyleLbl="node1" presStyleIdx="2" presStyleCnt="5">
        <dgm:presLayoutVars>
          <dgm:chMax/>
          <dgm:chPref val="3"/>
        </dgm:presLayoutVars>
      </dgm:prSet>
      <dgm:spPr/>
    </dgm:pt>
    <dgm:pt modelId="{9BD0AA08-1E61-4A6B-B40D-B2F19E7B9FA6}" type="pres">
      <dgm:prSet presAssocID="{BEBBFE30-A6B8-433E-BA48-3666D91BFBD2}" presName="titleText2" presStyleLbl="fgAcc1" presStyleIdx="2" presStyleCnt="5">
        <dgm:presLayoutVars>
          <dgm:chMax val="0"/>
          <dgm:chPref val="0"/>
        </dgm:presLayoutVars>
      </dgm:prSet>
      <dgm:spPr/>
    </dgm:pt>
    <dgm:pt modelId="{5F2F24E0-4B8D-4952-8D83-557B78614D31}" type="pres">
      <dgm:prSet presAssocID="{BEBBFE30-A6B8-433E-BA48-3666D91BFBD2}" presName="rootConnector" presStyleLbl="node2" presStyleIdx="0" presStyleCnt="0"/>
      <dgm:spPr/>
    </dgm:pt>
    <dgm:pt modelId="{BC52B1E4-B1B0-4D80-B482-4E03CF9B5EA7}" type="pres">
      <dgm:prSet presAssocID="{BEBBFE30-A6B8-433E-BA48-3666D91BFBD2}" presName="hierChild4" presStyleCnt="0"/>
      <dgm:spPr/>
    </dgm:pt>
    <dgm:pt modelId="{44AD6D52-E880-4B8D-B93B-2CD7CBC40791}" type="pres">
      <dgm:prSet presAssocID="{BEBBFE30-A6B8-433E-BA48-3666D91BFBD2}" presName="hierChild5" presStyleCnt="0"/>
      <dgm:spPr/>
    </dgm:pt>
    <dgm:pt modelId="{7E2FA5B9-07D5-42E7-A8EC-8FF56E3BD7B5}" type="pres">
      <dgm:prSet presAssocID="{338D9E8F-582C-4BDC-AD8B-967CA27EC1CB}" presName="Name37" presStyleLbl="parChTrans1D2" presStyleIdx="3" presStyleCnt="5"/>
      <dgm:spPr/>
    </dgm:pt>
    <dgm:pt modelId="{C7DDB183-BE62-46AA-8C89-8E27D2A5AA2B}" type="pres">
      <dgm:prSet presAssocID="{D7AC9D5B-8ABE-465B-8913-7312B3A951C2}" presName="hierRoot2" presStyleCnt="0">
        <dgm:presLayoutVars>
          <dgm:hierBranch val="init"/>
        </dgm:presLayoutVars>
      </dgm:prSet>
      <dgm:spPr/>
    </dgm:pt>
    <dgm:pt modelId="{D0D62E55-355C-46A3-878D-5E027D269085}" type="pres">
      <dgm:prSet presAssocID="{D7AC9D5B-8ABE-465B-8913-7312B3A951C2}" presName="rootComposite" presStyleCnt="0"/>
      <dgm:spPr/>
    </dgm:pt>
    <dgm:pt modelId="{084EB143-8980-4DA2-8DF0-9E4BE57280A3}" type="pres">
      <dgm:prSet presAssocID="{D7AC9D5B-8ABE-465B-8913-7312B3A951C2}" presName="rootText" presStyleLbl="node1" presStyleIdx="3" presStyleCnt="5">
        <dgm:presLayoutVars>
          <dgm:chMax/>
          <dgm:chPref val="3"/>
        </dgm:presLayoutVars>
      </dgm:prSet>
      <dgm:spPr/>
    </dgm:pt>
    <dgm:pt modelId="{A93876EF-1820-4049-A383-78517E0B590A}" type="pres">
      <dgm:prSet presAssocID="{D7AC9D5B-8ABE-465B-8913-7312B3A951C2}" presName="titleText2" presStyleLbl="fgAcc1" presStyleIdx="3" presStyleCnt="5">
        <dgm:presLayoutVars>
          <dgm:chMax val="0"/>
          <dgm:chPref val="0"/>
        </dgm:presLayoutVars>
      </dgm:prSet>
      <dgm:spPr/>
    </dgm:pt>
    <dgm:pt modelId="{F0934714-5928-484D-8009-3965ECD73182}" type="pres">
      <dgm:prSet presAssocID="{D7AC9D5B-8ABE-465B-8913-7312B3A951C2}" presName="rootConnector" presStyleLbl="node2" presStyleIdx="0" presStyleCnt="0"/>
      <dgm:spPr/>
    </dgm:pt>
    <dgm:pt modelId="{32BC5298-EEC0-4211-8A3B-471B9E3E4E6B}" type="pres">
      <dgm:prSet presAssocID="{D7AC9D5B-8ABE-465B-8913-7312B3A951C2}" presName="hierChild4" presStyleCnt="0"/>
      <dgm:spPr/>
    </dgm:pt>
    <dgm:pt modelId="{A9DC2FC8-5AE4-4C0D-902A-FE0773F2A075}" type="pres">
      <dgm:prSet presAssocID="{D7AC9D5B-8ABE-465B-8913-7312B3A951C2}" presName="hierChild5" presStyleCnt="0"/>
      <dgm:spPr/>
    </dgm:pt>
    <dgm:pt modelId="{998C7DE5-9441-4D8E-949E-C33116C71544}" type="pres">
      <dgm:prSet presAssocID="{F734D1BC-87FA-4FB9-9F7D-26D65D48FFF7}" presName="Name37" presStyleLbl="parChTrans1D2" presStyleIdx="4" presStyleCnt="5"/>
      <dgm:spPr/>
    </dgm:pt>
    <dgm:pt modelId="{55619289-7163-459F-B19D-075BD948C43C}" type="pres">
      <dgm:prSet presAssocID="{2E0A9C9F-B7DE-460B-A331-066505C926DB}" presName="hierRoot2" presStyleCnt="0">
        <dgm:presLayoutVars>
          <dgm:hierBranch val="init"/>
        </dgm:presLayoutVars>
      </dgm:prSet>
      <dgm:spPr/>
    </dgm:pt>
    <dgm:pt modelId="{306034F8-C08B-4BE4-A84D-8E1219C9B1F2}" type="pres">
      <dgm:prSet presAssocID="{2E0A9C9F-B7DE-460B-A331-066505C926DB}" presName="rootComposite" presStyleCnt="0"/>
      <dgm:spPr/>
    </dgm:pt>
    <dgm:pt modelId="{6E5E4BB0-BF54-4914-8E0E-2BE72E5C898F}" type="pres">
      <dgm:prSet presAssocID="{2E0A9C9F-B7DE-460B-A331-066505C926DB}" presName="rootText" presStyleLbl="node1" presStyleIdx="4" presStyleCnt="5">
        <dgm:presLayoutVars>
          <dgm:chMax/>
          <dgm:chPref val="3"/>
        </dgm:presLayoutVars>
      </dgm:prSet>
      <dgm:spPr/>
    </dgm:pt>
    <dgm:pt modelId="{AC0ECECC-4473-4EAE-92E1-2FDF03881CD8}" type="pres">
      <dgm:prSet presAssocID="{2E0A9C9F-B7DE-460B-A331-066505C926DB}" presName="titleText2" presStyleLbl="fgAcc1" presStyleIdx="4" presStyleCnt="5">
        <dgm:presLayoutVars>
          <dgm:chMax val="0"/>
          <dgm:chPref val="0"/>
        </dgm:presLayoutVars>
      </dgm:prSet>
      <dgm:spPr/>
    </dgm:pt>
    <dgm:pt modelId="{967BE5E1-4C63-4EEA-ACAA-3574C838BFB4}" type="pres">
      <dgm:prSet presAssocID="{2E0A9C9F-B7DE-460B-A331-066505C926DB}" presName="rootConnector" presStyleLbl="node2" presStyleIdx="0" presStyleCnt="0"/>
      <dgm:spPr/>
    </dgm:pt>
    <dgm:pt modelId="{108ED55A-2DA2-4D6C-A79B-EB4A139AC85E}" type="pres">
      <dgm:prSet presAssocID="{2E0A9C9F-B7DE-460B-A331-066505C926DB}" presName="hierChild4" presStyleCnt="0"/>
      <dgm:spPr/>
    </dgm:pt>
    <dgm:pt modelId="{C26D9860-2970-468F-A9F4-325C024A0FCE}" type="pres">
      <dgm:prSet presAssocID="{2E0A9C9F-B7DE-460B-A331-066505C926DB}" presName="hierChild5" presStyleCnt="0"/>
      <dgm:spPr/>
    </dgm:pt>
    <dgm:pt modelId="{44B4A9CC-0EE9-4CA1-B141-B0418251D7EB}" type="pres">
      <dgm:prSet presAssocID="{F4F83630-4A69-4531-973E-5E7B86AAB98E}" presName="hierChild3" presStyleCnt="0"/>
      <dgm:spPr/>
    </dgm:pt>
  </dgm:ptLst>
  <dgm:cxnLst>
    <dgm:cxn modelId="{C32D7901-1210-4806-99E5-7ED0277597A1}" type="presOf" srcId="{45B5013A-3573-4FA6-AF60-44EDB03BFCBC}" destId="{941C460E-9BE8-4728-A738-5A93E3C3EA96}" srcOrd="0" destOrd="0" presId="urn:microsoft.com/office/officeart/2008/layout/NameandTitleOrganizationalChart"/>
    <dgm:cxn modelId="{DB6A1D03-60DD-45BC-882D-64927F357D18}" type="presOf" srcId="{5B32A307-6301-492C-A301-0D72C78AEF9F}" destId="{86D910D9-8018-4B7D-B750-85ED34B1392C}" srcOrd="0" destOrd="0" presId="urn:microsoft.com/office/officeart/2008/layout/NameandTitleOrganizationalChart"/>
    <dgm:cxn modelId="{4CF5780D-13A5-4D93-AC41-750220144602}" type="presOf" srcId="{AA4B6C77-C5EF-4258-8233-9505F489C808}" destId="{30AA59B3-33E8-4EC3-9288-E00286E0434B}" srcOrd="0" destOrd="0" presId="urn:microsoft.com/office/officeart/2008/layout/NameandTitleOrganizationalChart"/>
    <dgm:cxn modelId="{93E8520E-8A81-43C3-B048-5BD4C7339CA2}" type="presOf" srcId="{BEBBFE30-A6B8-433E-BA48-3666D91BFBD2}" destId="{86910641-0804-4FED-99A8-786498F034A5}" srcOrd="0" destOrd="0" presId="urn:microsoft.com/office/officeart/2008/layout/NameandTitleOrganizationalChart"/>
    <dgm:cxn modelId="{3EFA421E-027A-47C1-B162-DEC36DAAA84F}" type="presOf" srcId="{884E60C3-868F-4DAF-98D2-A056E279B532}" destId="{AC0ECECC-4473-4EAE-92E1-2FDF03881CD8}" srcOrd="0" destOrd="0" presId="urn:microsoft.com/office/officeart/2008/layout/NameandTitleOrganizationalChart"/>
    <dgm:cxn modelId="{F058BE35-4280-4FFF-9E63-6CEEE9EF0F96}" type="presOf" srcId="{D7AC9D5B-8ABE-465B-8913-7312B3A951C2}" destId="{084EB143-8980-4DA2-8DF0-9E4BE57280A3}" srcOrd="0" destOrd="0" presId="urn:microsoft.com/office/officeart/2008/layout/NameandTitleOrganizationalChart"/>
    <dgm:cxn modelId="{2A379A3A-8C06-437E-8F5F-7813DF8850FF}" srcId="{571C23E6-E632-48F5-A4B4-D5BEA33AE6EC}" destId="{F4F83630-4A69-4531-973E-5E7B86AAB98E}" srcOrd="0" destOrd="0" parTransId="{BB6FCF8A-443B-4B0D-B5CD-AA8AAAC550C6}" sibTransId="{45B5013A-3573-4FA6-AF60-44EDB03BFCBC}"/>
    <dgm:cxn modelId="{D031424F-4EC6-41CF-8FFF-A2063A567308}" type="presOf" srcId="{338D9E8F-582C-4BDC-AD8B-967CA27EC1CB}" destId="{7E2FA5B9-07D5-42E7-A8EC-8FF56E3BD7B5}" srcOrd="0" destOrd="0" presId="urn:microsoft.com/office/officeart/2008/layout/NameandTitleOrganizationalChart"/>
    <dgm:cxn modelId="{115D7970-49F9-4E53-B853-08764DE2343F}" srcId="{F4F83630-4A69-4531-973E-5E7B86AAB98E}" destId="{FAB395CD-4D14-43ED-88A7-FEF2762F3C4C}" srcOrd="1" destOrd="0" parTransId="{AA4B6C77-C5EF-4258-8233-9505F489C808}" sibTransId="{76B359CE-2559-46AD-9AA9-92934C1CA4EB}"/>
    <dgm:cxn modelId="{AAB8A575-1191-4BB1-8B46-E2E10B00AE66}" type="presOf" srcId="{F04EAED3-2AC6-4CA4-8203-BA568D4C8D82}" destId="{D61C3003-B001-4B50-BBCF-E6768C31BE11}" srcOrd="0" destOrd="0" presId="urn:microsoft.com/office/officeart/2008/layout/NameandTitleOrganizationalChart"/>
    <dgm:cxn modelId="{31E11956-154D-4524-9819-7931DABB322F}" type="presOf" srcId="{76FD898A-64A7-41CD-9D19-3C4D1568069E}" destId="{84134714-2FB2-4BA1-8A33-E309B3D4E1AF}" srcOrd="0" destOrd="0" presId="urn:microsoft.com/office/officeart/2008/layout/NameandTitleOrganizationalChart"/>
    <dgm:cxn modelId="{E2A0497A-D1A4-4B1A-84D0-AB68C60C8184}" type="presOf" srcId="{FAB395CD-4D14-43ED-88A7-FEF2762F3C4C}" destId="{5D84F947-A46F-4BFA-A9F6-8EB270C24A5C}" srcOrd="1" destOrd="0" presId="urn:microsoft.com/office/officeart/2008/layout/NameandTitleOrganizationalChart"/>
    <dgm:cxn modelId="{DC4DAF5A-D234-4BFE-8FB6-40F04B71EF25}" srcId="{F4F83630-4A69-4531-973E-5E7B86AAB98E}" destId="{BEBBFE30-A6B8-433E-BA48-3666D91BFBD2}" srcOrd="2" destOrd="0" parTransId="{5F278BC2-7EB9-4CFA-81F1-685320BD137E}" sibTransId="{F575AD62-D6D8-44E4-BEA1-96B56F264472}"/>
    <dgm:cxn modelId="{F6C7D27E-5489-4732-9CA4-EFD36216A995}" srcId="{F4F83630-4A69-4531-973E-5E7B86AAB98E}" destId="{2E0A9C9F-B7DE-460B-A331-066505C926DB}" srcOrd="4" destOrd="0" parTransId="{F734D1BC-87FA-4FB9-9F7D-26D65D48FFF7}" sibTransId="{884E60C3-868F-4DAF-98D2-A056E279B532}"/>
    <dgm:cxn modelId="{FD3AE293-79DE-4A5C-B11A-E2B85A009397}" type="presOf" srcId="{571C23E6-E632-48F5-A4B4-D5BEA33AE6EC}" destId="{C73D65C8-1B64-41CB-9C15-D3867A2F0AF1}" srcOrd="0" destOrd="0" presId="urn:microsoft.com/office/officeart/2008/layout/NameandTitleOrganizationalChart"/>
    <dgm:cxn modelId="{4507D595-2761-4DA6-B2CE-28C68602A3B4}" type="presOf" srcId="{76FD898A-64A7-41CD-9D19-3C4D1568069E}" destId="{9D2BE23D-2DAA-4980-BE18-627596A72C82}" srcOrd="1" destOrd="0" presId="urn:microsoft.com/office/officeart/2008/layout/NameandTitleOrganizationalChart"/>
    <dgm:cxn modelId="{8C87B7A4-1A0D-4D1B-8737-36CA109BF4C9}" type="presOf" srcId="{D7AC9D5B-8ABE-465B-8913-7312B3A951C2}" destId="{F0934714-5928-484D-8009-3965ECD73182}" srcOrd="1" destOrd="0" presId="urn:microsoft.com/office/officeart/2008/layout/NameandTitleOrganizationalChart"/>
    <dgm:cxn modelId="{3F62D4A9-B181-4891-AD73-EFFE329E35B0}" type="presOf" srcId="{BEBBFE30-A6B8-433E-BA48-3666D91BFBD2}" destId="{5F2F24E0-4B8D-4952-8D83-557B78614D31}" srcOrd="1" destOrd="0" presId="urn:microsoft.com/office/officeart/2008/layout/NameandTitleOrganizationalChart"/>
    <dgm:cxn modelId="{A546FAA9-168A-4D3F-A721-6FE97D6AFA85}" type="presOf" srcId="{76B359CE-2559-46AD-9AA9-92934C1CA4EB}" destId="{99425761-ADAB-47B7-BA72-8726AC0BAD82}" srcOrd="0" destOrd="0" presId="urn:microsoft.com/office/officeart/2008/layout/NameandTitleOrganizationalChart"/>
    <dgm:cxn modelId="{FE61EDB3-0E61-47C1-99E4-774F0BE63CFE}" type="presOf" srcId="{1DCC1969-9284-41D3-81DE-03651CC4E727}" destId="{A93876EF-1820-4049-A383-78517E0B590A}" srcOrd="0" destOrd="0" presId="urn:microsoft.com/office/officeart/2008/layout/NameandTitleOrganizationalChart"/>
    <dgm:cxn modelId="{F7B01DC0-527E-40FF-B79C-317BA3050D39}" type="presOf" srcId="{F4F83630-4A69-4531-973E-5E7B86AAB98E}" destId="{3DC4F2B9-8FA8-430F-A001-DBE689FEB56F}" srcOrd="1" destOrd="0" presId="urn:microsoft.com/office/officeart/2008/layout/NameandTitleOrganizationalChart"/>
    <dgm:cxn modelId="{3D1F82C0-35D0-415D-9DC6-0A8C66A73DCB}" type="presOf" srcId="{F575AD62-D6D8-44E4-BEA1-96B56F264472}" destId="{9BD0AA08-1E61-4A6B-B40D-B2F19E7B9FA6}" srcOrd="0" destOrd="0" presId="urn:microsoft.com/office/officeart/2008/layout/NameandTitleOrganizationalChart"/>
    <dgm:cxn modelId="{99C3F9C1-0163-442B-82F9-E261B963D621}" srcId="{F4F83630-4A69-4531-973E-5E7B86AAB98E}" destId="{76FD898A-64A7-41CD-9D19-3C4D1568069E}" srcOrd="0" destOrd="0" parTransId="{5B32A307-6301-492C-A301-0D72C78AEF9F}" sibTransId="{F04EAED3-2AC6-4CA4-8203-BA568D4C8D82}"/>
    <dgm:cxn modelId="{405F7EC4-6542-4E77-A45E-AFD41A70DCCE}" srcId="{F4F83630-4A69-4531-973E-5E7B86AAB98E}" destId="{D7AC9D5B-8ABE-465B-8913-7312B3A951C2}" srcOrd="3" destOrd="0" parTransId="{338D9E8F-582C-4BDC-AD8B-967CA27EC1CB}" sibTransId="{1DCC1969-9284-41D3-81DE-03651CC4E727}"/>
    <dgm:cxn modelId="{DB2380D8-9FC1-4786-B53A-4F1C67E63E83}" type="presOf" srcId="{2E0A9C9F-B7DE-460B-A331-066505C926DB}" destId="{967BE5E1-4C63-4EEA-ACAA-3574C838BFB4}" srcOrd="1" destOrd="0" presId="urn:microsoft.com/office/officeart/2008/layout/NameandTitleOrganizationalChart"/>
    <dgm:cxn modelId="{120381E8-8795-44D6-8F39-DD10100EB3DF}" type="presOf" srcId="{2E0A9C9F-B7DE-460B-A331-066505C926DB}" destId="{6E5E4BB0-BF54-4914-8E0E-2BE72E5C898F}" srcOrd="0" destOrd="0" presId="urn:microsoft.com/office/officeart/2008/layout/NameandTitleOrganizationalChart"/>
    <dgm:cxn modelId="{A644CDF0-42BC-4695-8FB5-D9073FA5BE1B}" type="presOf" srcId="{F4F83630-4A69-4531-973E-5E7B86AAB98E}" destId="{AF7B8976-F480-4F33-8137-57C2958EB9F5}" srcOrd="0" destOrd="0" presId="urn:microsoft.com/office/officeart/2008/layout/NameandTitleOrganizationalChart"/>
    <dgm:cxn modelId="{8D287EF6-C793-4B2A-AABE-0EC777C71536}" type="presOf" srcId="{F734D1BC-87FA-4FB9-9F7D-26D65D48FFF7}" destId="{998C7DE5-9441-4D8E-949E-C33116C71544}" srcOrd="0" destOrd="0" presId="urn:microsoft.com/office/officeart/2008/layout/NameandTitleOrganizationalChart"/>
    <dgm:cxn modelId="{F1B257FD-3B12-43DA-8F74-4A1552918168}" type="presOf" srcId="{FAB395CD-4D14-43ED-88A7-FEF2762F3C4C}" destId="{0E875121-A633-475A-927D-96EDBBAE1E76}" srcOrd="0" destOrd="0" presId="urn:microsoft.com/office/officeart/2008/layout/NameandTitleOrganizationalChart"/>
    <dgm:cxn modelId="{CBC35AFE-7E08-4049-BF96-BA5C0250B7A6}" type="presOf" srcId="{5F278BC2-7EB9-4CFA-81F1-685320BD137E}" destId="{A629B950-010C-4371-931F-9EC552243B73}" srcOrd="0" destOrd="0" presId="urn:microsoft.com/office/officeart/2008/layout/NameandTitleOrganizationalChart"/>
    <dgm:cxn modelId="{752C818B-F1C9-460C-9E0F-9996E25711C4}" type="presParOf" srcId="{C73D65C8-1B64-41CB-9C15-D3867A2F0AF1}" destId="{92E1653D-BF6D-4ABB-B9DC-74516D52E45A}" srcOrd="0" destOrd="0" presId="urn:microsoft.com/office/officeart/2008/layout/NameandTitleOrganizationalChart"/>
    <dgm:cxn modelId="{8610751B-C2AF-4831-AAF8-2C869548D9D4}" type="presParOf" srcId="{92E1653D-BF6D-4ABB-B9DC-74516D52E45A}" destId="{4F6D394C-BDD0-492B-BDB6-C7119F9796D2}" srcOrd="0" destOrd="0" presId="urn:microsoft.com/office/officeart/2008/layout/NameandTitleOrganizationalChart"/>
    <dgm:cxn modelId="{37300553-485C-464B-B154-0E26FE006E25}" type="presParOf" srcId="{4F6D394C-BDD0-492B-BDB6-C7119F9796D2}" destId="{AF7B8976-F480-4F33-8137-57C2958EB9F5}" srcOrd="0" destOrd="0" presId="urn:microsoft.com/office/officeart/2008/layout/NameandTitleOrganizationalChart"/>
    <dgm:cxn modelId="{D8B0C197-336B-4252-B06E-443522F8B624}" type="presParOf" srcId="{4F6D394C-BDD0-492B-BDB6-C7119F9796D2}" destId="{941C460E-9BE8-4728-A738-5A93E3C3EA96}" srcOrd="1" destOrd="0" presId="urn:microsoft.com/office/officeart/2008/layout/NameandTitleOrganizationalChart"/>
    <dgm:cxn modelId="{452E8321-1F19-45DC-818B-A2EAC580A06A}" type="presParOf" srcId="{4F6D394C-BDD0-492B-BDB6-C7119F9796D2}" destId="{3DC4F2B9-8FA8-430F-A001-DBE689FEB56F}" srcOrd="2" destOrd="0" presId="urn:microsoft.com/office/officeart/2008/layout/NameandTitleOrganizationalChart"/>
    <dgm:cxn modelId="{9C8762EF-E139-4BD1-A7EA-CE7102A6EB64}" type="presParOf" srcId="{92E1653D-BF6D-4ABB-B9DC-74516D52E45A}" destId="{4ADD2635-8AC5-47F2-A84C-427F90A87B52}" srcOrd="1" destOrd="0" presId="urn:microsoft.com/office/officeart/2008/layout/NameandTitleOrganizationalChart"/>
    <dgm:cxn modelId="{19F70E6E-CACA-4F89-9A5C-AA8DF26E4803}" type="presParOf" srcId="{4ADD2635-8AC5-47F2-A84C-427F90A87B52}" destId="{86D910D9-8018-4B7D-B750-85ED34B1392C}" srcOrd="0" destOrd="0" presId="urn:microsoft.com/office/officeart/2008/layout/NameandTitleOrganizationalChart"/>
    <dgm:cxn modelId="{268D3670-3D0C-4268-BC73-C2DA821F6D71}" type="presParOf" srcId="{4ADD2635-8AC5-47F2-A84C-427F90A87B52}" destId="{ECDCFC2A-0806-4B58-A94D-489BD5362E34}" srcOrd="1" destOrd="0" presId="urn:microsoft.com/office/officeart/2008/layout/NameandTitleOrganizationalChart"/>
    <dgm:cxn modelId="{17D0C3B2-E24F-4214-8989-4777E6DFC8E4}" type="presParOf" srcId="{ECDCFC2A-0806-4B58-A94D-489BD5362E34}" destId="{949C78BF-0D6A-40B2-A11C-DD8257986C2F}" srcOrd="0" destOrd="0" presId="urn:microsoft.com/office/officeart/2008/layout/NameandTitleOrganizationalChart"/>
    <dgm:cxn modelId="{C760379E-615B-4B8F-A07F-E69AE42034BC}" type="presParOf" srcId="{949C78BF-0D6A-40B2-A11C-DD8257986C2F}" destId="{84134714-2FB2-4BA1-8A33-E309B3D4E1AF}" srcOrd="0" destOrd="0" presId="urn:microsoft.com/office/officeart/2008/layout/NameandTitleOrganizationalChart"/>
    <dgm:cxn modelId="{B5CF1C1D-2D07-4BE6-A39C-918087C32B83}" type="presParOf" srcId="{949C78BF-0D6A-40B2-A11C-DD8257986C2F}" destId="{D61C3003-B001-4B50-BBCF-E6768C31BE11}" srcOrd="1" destOrd="0" presId="urn:microsoft.com/office/officeart/2008/layout/NameandTitleOrganizationalChart"/>
    <dgm:cxn modelId="{598257C1-9241-4740-BB2B-D4D2B31D1240}" type="presParOf" srcId="{949C78BF-0D6A-40B2-A11C-DD8257986C2F}" destId="{9D2BE23D-2DAA-4980-BE18-627596A72C82}" srcOrd="2" destOrd="0" presId="urn:microsoft.com/office/officeart/2008/layout/NameandTitleOrganizationalChart"/>
    <dgm:cxn modelId="{94877945-2E8B-40C7-813A-F285F2C719C2}" type="presParOf" srcId="{ECDCFC2A-0806-4B58-A94D-489BD5362E34}" destId="{A7615A7A-6FF6-48A0-BE4C-F5550BE56DC6}" srcOrd="1" destOrd="0" presId="urn:microsoft.com/office/officeart/2008/layout/NameandTitleOrganizationalChart"/>
    <dgm:cxn modelId="{B6767578-F020-4EBF-ADB4-3C0E48F6C7D1}" type="presParOf" srcId="{ECDCFC2A-0806-4B58-A94D-489BD5362E34}" destId="{EAB42FA1-E26F-4373-9608-8C0EAB3B9E30}" srcOrd="2" destOrd="0" presId="urn:microsoft.com/office/officeart/2008/layout/NameandTitleOrganizationalChart"/>
    <dgm:cxn modelId="{1205B2B5-9569-40E4-A6C2-4C0C4B376342}" type="presParOf" srcId="{4ADD2635-8AC5-47F2-A84C-427F90A87B52}" destId="{30AA59B3-33E8-4EC3-9288-E00286E0434B}" srcOrd="2" destOrd="0" presId="urn:microsoft.com/office/officeart/2008/layout/NameandTitleOrganizationalChart"/>
    <dgm:cxn modelId="{B4D29E3B-BE56-4175-A00D-A00398A3E03C}" type="presParOf" srcId="{4ADD2635-8AC5-47F2-A84C-427F90A87B52}" destId="{4D62EF9D-8546-4560-9A99-7C0D5087FFB2}" srcOrd="3" destOrd="0" presId="urn:microsoft.com/office/officeart/2008/layout/NameandTitleOrganizationalChart"/>
    <dgm:cxn modelId="{F399B2FA-52F4-4A25-87B4-D70CE3FC3BA9}" type="presParOf" srcId="{4D62EF9D-8546-4560-9A99-7C0D5087FFB2}" destId="{24D298F7-3E1A-479A-965F-58D4E8C4F6BE}" srcOrd="0" destOrd="0" presId="urn:microsoft.com/office/officeart/2008/layout/NameandTitleOrganizationalChart"/>
    <dgm:cxn modelId="{C8E4A598-841E-4FD8-B85A-D0772D54A725}" type="presParOf" srcId="{24D298F7-3E1A-479A-965F-58D4E8C4F6BE}" destId="{0E875121-A633-475A-927D-96EDBBAE1E76}" srcOrd="0" destOrd="0" presId="urn:microsoft.com/office/officeart/2008/layout/NameandTitleOrganizationalChart"/>
    <dgm:cxn modelId="{A95A77CA-57C5-456A-A12F-09ACB6DED0BD}" type="presParOf" srcId="{24D298F7-3E1A-479A-965F-58D4E8C4F6BE}" destId="{99425761-ADAB-47B7-BA72-8726AC0BAD82}" srcOrd="1" destOrd="0" presId="urn:microsoft.com/office/officeart/2008/layout/NameandTitleOrganizationalChart"/>
    <dgm:cxn modelId="{5BE16750-A573-4065-8964-DC6037BDCB35}" type="presParOf" srcId="{24D298F7-3E1A-479A-965F-58D4E8C4F6BE}" destId="{5D84F947-A46F-4BFA-A9F6-8EB270C24A5C}" srcOrd="2" destOrd="0" presId="urn:microsoft.com/office/officeart/2008/layout/NameandTitleOrganizationalChart"/>
    <dgm:cxn modelId="{213ADCD1-0393-4CDB-ACF2-BED109CAB123}" type="presParOf" srcId="{4D62EF9D-8546-4560-9A99-7C0D5087FFB2}" destId="{A76894CC-00A5-4E42-A0FB-6A2AD2C745A7}" srcOrd="1" destOrd="0" presId="urn:microsoft.com/office/officeart/2008/layout/NameandTitleOrganizationalChart"/>
    <dgm:cxn modelId="{4A05B587-1A3E-4304-B7D5-A8989F3CB7AB}" type="presParOf" srcId="{4D62EF9D-8546-4560-9A99-7C0D5087FFB2}" destId="{3B1C55C4-FD58-4A47-A725-509FB218FBAD}" srcOrd="2" destOrd="0" presId="urn:microsoft.com/office/officeart/2008/layout/NameandTitleOrganizationalChart"/>
    <dgm:cxn modelId="{7FB8A47C-D5FD-49CF-A989-827D3E9F3BF7}" type="presParOf" srcId="{4ADD2635-8AC5-47F2-A84C-427F90A87B52}" destId="{A629B950-010C-4371-931F-9EC552243B73}" srcOrd="4" destOrd="0" presId="urn:microsoft.com/office/officeart/2008/layout/NameandTitleOrganizationalChart"/>
    <dgm:cxn modelId="{FC5DA480-4E6F-4125-88D4-DCEDF99CD4FB}" type="presParOf" srcId="{4ADD2635-8AC5-47F2-A84C-427F90A87B52}" destId="{8801BDD2-972E-430F-AD68-7DF03F892987}" srcOrd="5" destOrd="0" presId="urn:microsoft.com/office/officeart/2008/layout/NameandTitleOrganizationalChart"/>
    <dgm:cxn modelId="{DC387E84-B8BE-41A7-880A-23E3EC8F1EE3}" type="presParOf" srcId="{8801BDD2-972E-430F-AD68-7DF03F892987}" destId="{5B217482-AEA4-4AC8-B930-354A9B5941A1}" srcOrd="0" destOrd="0" presId="urn:microsoft.com/office/officeart/2008/layout/NameandTitleOrganizationalChart"/>
    <dgm:cxn modelId="{ECB6C121-DC98-47A6-9878-094613799E0B}" type="presParOf" srcId="{5B217482-AEA4-4AC8-B930-354A9B5941A1}" destId="{86910641-0804-4FED-99A8-786498F034A5}" srcOrd="0" destOrd="0" presId="urn:microsoft.com/office/officeart/2008/layout/NameandTitleOrganizationalChart"/>
    <dgm:cxn modelId="{D66E9A3A-3726-476F-A93A-96464D09A552}" type="presParOf" srcId="{5B217482-AEA4-4AC8-B930-354A9B5941A1}" destId="{9BD0AA08-1E61-4A6B-B40D-B2F19E7B9FA6}" srcOrd="1" destOrd="0" presId="urn:microsoft.com/office/officeart/2008/layout/NameandTitleOrganizationalChart"/>
    <dgm:cxn modelId="{344F7A5D-811D-4C2D-BD5E-BDD8CE53AAA5}" type="presParOf" srcId="{5B217482-AEA4-4AC8-B930-354A9B5941A1}" destId="{5F2F24E0-4B8D-4952-8D83-557B78614D31}" srcOrd="2" destOrd="0" presId="urn:microsoft.com/office/officeart/2008/layout/NameandTitleOrganizationalChart"/>
    <dgm:cxn modelId="{9A855DF4-D17A-4CB1-BE98-6334583F03A0}" type="presParOf" srcId="{8801BDD2-972E-430F-AD68-7DF03F892987}" destId="{BC52B1E4-B1B0-4D80-B482-4E03CF9B5EA7}" srcOrd="1" destOrd="0" presId="urn:microsoft.com/office/officeart/2008/layout/NameandTitleOrganizationalChart"/>
    <dgm:cxn modelId="{A317AA7E-16E6-431F-8DEA-13C052EB0A3A}" type="presParOf" srcId="{8801BDD2-972E-430F-AD68-7DF03F892987}" destId="{44AD6D52-E880-4B8D-B93B-2CD7CBC40791}" srcOrd="2" destOrd="0" presId="urn:microsoft.com/office/officeart/2008/layout/NameandTitleOrganizationalChart"/>
    <dgm:cxn modelId="{1CBC34D6-D714-4D07-9DB4-9811E402F74B}" type="presParOf" srcId="{4ADD2635-8AC5-47F2-A84C-427F90A87B52}" destId="{7E2FA5B9-07D5-42E7-A8EC-8FF56E3BD7B5}" srcOrd="6" destOrd="0" presId="urn:microsoft.com/office/officeart/2008/layout/NameandTitleOrganizationalChart"/>
    <dgm:cxn modelId="{9B89090A-831A-4825-9F20-2BC66575280B}" type="presParOf" srcId="{4ADD2635-8AC5-47F2-A84C-427F90A87B52}" destId="{C7DDB183-BE62-46AA-8C89-8E27D2A5AA2B}" srcOrd="7" destOrd="0" presId="urn:microsoft.com/office/officeart/2008/layout/NameandTitleOrganizationalChart"/>
    <dgm:cxn modelId="{F685D8AD-5255-4428-A36C-98817D20F72B}" type="presParOf" srcId="{C7DDB183-BE62-46AA-8C89-8E27D2A5AA2B}" destId="{D0D62E55-355C-46A3-878D-5E027D269085}" srcOrd="0" destOrd="0" presId="urn:microsoft.com/office/officeart/2008/layout/NameandTitleOrganizationalChart"/>
    <dgm:cxn modelId="{1275F74F-3DAC-49D7-88AE-1FEA6CA5BE81}" type="presParOf" srcId="{D0D62E55-355C-46A3-878D-5E027D269085}" destId="{084EB143-8980-4DA2-8DF0-9E4BE57280A3}" srcOrd="0" destOrd="0" presId="urn:microsoft.com/office/officeart/2008/layout/NameandTitleOrganizationalChart"/>
    <dgm:cxn modelId="{08BF46FF-C1E6-42D5-8044-208D03BEF871}" type="presParOf" srcId="{D0D62E55-355C-46A3-878D-5E027D269085}" destId="{A93876EF-1820-4049-A383-78517E0B590A}" srcOrd="1" destOrd="0" presId="urn:microsoft.com/office/officeart/2008/layout/NameandTitleOrganizationalChart"/>
    <dgm:cxn modelId="{C2DD63D2-9BB1-468D-BCF1-7B8BA339F5F0}" type="presParOf" srcId="{D0D62E55-355C-46A3-878D-5E027D269085}" destId="{F0934714-5928-484D-8009-3965ECD73182}" srcOrd="2" destOrd="0" presId="urn:microsoft.com/office/officeart/2008/layout/NameandTitleOrganizationalChart"/>
    <dgm:cxn modelId="{5B6EC53E-1D95-4B25-AE7D-5B041D1ABD03}" type="presParOf" srcId="{C7DDB183-BE62-46AA-8C89-8E27D2A5AA2B}" destId="{32BC5298-EEC0-4211-8A3B-471B9E3E4E6B}" srcOrd="1" destOrd="0" presId="urn:microsoft.com/office/officeart/2008/layout/NameandTitleOrganizationalChart"/>
    <dgm:cxn modelId="{DDC2E9B6-FE23-4C1F-BAFC-8CAAC4B9933A}" type="presParOf" srcId="{C7DDB183-BE62-46AA-8C89-8E27D2A5AA2B}" destId="{A9DC2FC8-5AE4-4C0D-902A-FE0773F2A075}" srcOrd="2" destOrd="0" presId="urn:microsoft.com/office/officeart/2008/layout/NameandTitleOrganizationalChart"/>
    <dgm:cxn modelId="{AB279B33-9CE6-421E-B547-10B2F062BBE0}" type="presParOf" srcId="{4ADD2635-8AC5-47F2-A84C-427F90A87B52}" destId="{998C7DE5-9441-4D8E-949E-C33116C71544}" srcOrd="8" destOrd="0" presId="urn:microsoft.com/office/officeart/2008/layout/NameandTitleOrganizationalChart"/>
    <dgm:cxn modelId="{7076754A-A6A5-4959-8791-282B9BA68ABA}" type="presParOf" srcId="{4ADD2635-8AC5-47F2-A84C-427F90A87B52}" destId="{55619289-7163-459F-B19D-075BD948C43C}" srcOrd="9" destOrd="0" presId="urn:microsoft.com/office/officeart/2008/layout/NameandTitleOrganizationalChart"/>
    <dgm:cxn modelId="{404157C5-51B6-42B3-8354-7E07E994100F}" type="presParOf" srcId="{55619289-7163-459F-B19D-075BD948C43C}" destId="{306034F8-C08B-4BE4-A84D-8E1219C9B1F2}" srcOrd="0" destOrd="0" presId="urn:microsoft.com/office/officeart/2008/layout/NameandTitleOrganizationalChart"/>
    <dgm:cxn modelId="{7FEE400D-8B20-45E0-89CF-339B643E7A91}" type="presParOf" srcId="{306034F8-C08B-4BE4-A84D-8E1219C9B1F2}" destId="{6E5E4BB0-BF54-4914-8E0E-2BE72E5C898F}" srcOrd="0" destOrd="0" presId="urn:microsoft.com/office/officeart/2008/layout/NameandTitleOrganizationalChart"/>
    <dgm:cxn modelId="{42460767-1FB4-4290-92F6-DF3D0B2AE806}" type="presParOf" srcId="{306034F8-C08B-4BE4-A84D-8E1219C9B1F2}" destId="{AC0ECECC-4473-4EAE-92E1-2FDF03881CD8}" srcOrd="1" destOrd="0" presId="urn:microsoft.com/office/officeart/2008/layout/NameandTitleOrganizationalChart"/>
    <dgm:cxn modelId="{5EBD796D-1A08-4357-BC96-8610E75363BF}" type="presParOf" srcId="{306034F8-C08B-4BE4-A84D-8E1219C9B1F2}" destId="{967BE5E1-4C63-4EEA-ACAA-3574C838BFB4}" srcOrd="2" destOrd="0" presId="urn:microsoft.com/office/officeart/2008/layout/NameandTitleOrganizationalChart"/>
    <dgm:cxn modelId="{5CD63F0F-3878-4E74-9C4D-D30D24A29426}" type="presParOf" srcId="{55619289-7163-459F-B19D-075BD948C43C}" destId="{108ED55A-2DA2-4D6C-A79B-EB4A139AC85E}" srcOrd="1" destOrd="0" presId="urn:microsoft.com/office/officeart/2008/layout/NameandTitleOrganizationalChart"/>
    <dgm:cxn modelId="{443A1EF4-92EE-41AB-9271-106E26DE4AEA}" type="presParOf" srcId="{55619289-7163-459F-B19D-075BD948C43C}" destId="{C26D9860-2970-468F-A9F4-325C024A0FCE}" srcOrd="2" destOrd="0" presId="urn:microsoft.com/office/officeart/2008/layout/NameandTitleOrganizationalChart"/>
    <dgm:cxn modelId="{8BBD62EF-79BF-4AF0-ADDB-15B8B081FCE7}" type="presParOf" srcId="{92E1653D-BF6D-4ABB-B9DC-74516D52E45A}" destId="{44B4A9CC-0EE9-4CA1-B141-B0418251D7EB}" srcOrd="2" destOrd="0" presId="urn:microsoft.com/office/officeart/2008/layout/NameandTitleOrganizational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71C23E6-E632-48F5-A4B4-D5BEA33AE6EC}" type="doc">
      <dgm:prSet loTypeId="urn:microsoft.com/office/officeart/2008/layout/NameandTitleOrganizationalChart" loCatId="hierarchy" qsTypeId="urn:microsoft.com/office/officeart/2005/8/quickstyle/simple5" qsCatId="simple" csTypeId="urn:microsoft.com/office/officeart/2005/8/colors/colorful5" csCatId="colorful" phldr="1"/>
      <dgm:spPr/>
      <dgm:t>
        <a:bodyPr/>
        <a:lstStyle/>
        <a:p>
          <a:endParaRPr lang="ru-RU"/>
        </a:p>
      </dgm:t>
    </dgm:pt>
    <dgm:pt modelId="{F4F83630-4A69-4531-973E-5E7B86AAB98E}">
      <dgm:prSet phldrT="[Текст]"/>
      <dgm:spPr/>
      <dgm:t>
        <a:bodyPr/>
        <a:lstStyle/>
        <a:p>
          <a:r>
            <a:rPr lang="ru-RU" dirty="0"/>
            <a:t>3. Неделя октября</a:t>
          </a:r>
        </a:p>
      </dgm:t>
    </dgm:pt>
    <dgm:pt modelId="{BB6FCF8A-443B-4B0D-B5CD-AA8AAAC550C6}" type="parTrans" cxnId="{2A379A3A-8C06-437E-8F5F-7813DF8850FF}">
      <dgm:prSet/>
      <dgm:spPr/>
      <dgm:t>
        <a:bodyPr/>
        <a:lstStyle/>
        <a:p>
          <a:endParaRPr lang="ru-RU"/>
        </a:p>
      </dgm:t>
    </dgm:pt>
    <dgm:pt modelId="{45B5013A-3573-4FA6-AF60-44EDB03BFCBC}" type="sibTrans" cxnId="{2A379A3A-8C06-437E-8F5F-7813DF8850FF}">
      <dgm:prSet/>
      <dgm:spPr/>
      <dgm:t>
        <a:bodyPr/>
        <a:lstStyle/>
        <a:p>
          <a:r>
            <a:rPr lang="ru-RU" dirty="0"/>
            <a:t>«Фрукты, сад.»</a:t>
          </a:r>
        </a:p>
      </dgm:t>
    </dgm:pt>
    <dgm:pt modelId="{76FD898A-64A7-41CD-9D19-3C4D1568069E}">
      <dgm:prSet phldrT="[Текст]"/>
      <dgm:spPr/>
      <dgm:t>
        <a:bodyPr/>
        <a:lstStyle/>
        <a:p>
          <a:r>
            <a:rPr lang="ru-RU" dirty="0"/>
            <a:t>Понедельник</a:t>
          </a:r>
        </a:p>
      </dgm:t>
    </dgm:pt>
    <dgm:pt modelId="{5B32A307-6301-492C-A301-0D72C78AEF9F}" type="parTrans" cxnId="{99C3F9C1-0163-442B-82F9-E261B963D621}">
      <dgm:prSet/>
      <dgm:spPr/>
      <dgm:t>
        <a:bodyPr/>
        <a:lstStyle/>
        <a:p>
          <a:endParaRPr lang="ru-RU"/>
        </a:p>
      </dgm:t>
    </dgm:pt>
    <dgm:pt modelId="{F04EAED3-2AC6-4CA4-8203-BA568D4C8D82}" type="sibTrans" cxnId="{99C3F9C1-0163-442B-82F9-E261B963D621}">
      <dgm:prSet/>
      <dgm:spPr/>
      <dgm:t>
        <a:bodyPr/>
        <a:lstStyle/>
        <a:p>
          <a:r>
            <a:rPr lang="ru-RU" dirty="0"/>
            <a:t>«Сад и Огород»</a:t>
          </a:r>
        </a:p>
      </dgm:t>
    </dgm:pt>
    <dgm:pt modelId="{FAB395CD-4D14-43ED-88A7-FEF2762F3C4C}">
      <dgm:prSet phldrT="[Текст]"/>
      <dgm:spPr/>
      <dgm:t>
        <a:bodyPr/>
        <a:lstStyle/>
        <a:p>
          <a:r>
            <a:rPr lang="ru-RU" dirty="0"/>
            <a:t>Вторник</a:t>
          </a:r>
        </a:p>
      </dgm:t>
    </dgm:pt>
    <dgm:pt modelId="{AA4B6C77-C5EF-4258-8233-9505F489C808}" type="parTrans" cxnId="{115D7970-49F9-4E53-B853-08764DE2343F}">
      <dgm:prSet/>
      <dgm:spPr/>
      <dgm:t>
        <a:bodyPr/>
        <a:lstStyle/>
        <a:p>
          <a:endParaRPr lang="ru-RU"/>
        </a:p>
      </dgm:t>
    </dgm:pt>
    <dgm:pt modelId="{76B359CE-2559-46AD-9AA9-92934C1CA4EB}" type="sibTrans" cxnId="{115D7970-49F9-4E53-B853-08764DE2343F}">
      <dgm:prSet/>
      <dgm:spPr/>
      <dgm:t>
        <a:bodyPr/>
        <a:lstStyle/>
        <a:p>
          <a:r>
            <a:rPr lang="ru-RU" dirty="0"/>
            <a:t>«Магазин»</a:t>
          </a:r>
        </a:p>
      </dgm:t>
    </dgm:pt>
    <dgm:pt modelId="{BEBBFE30-A6B8-433E-BA48-3666D91BFBD2}">
      <dgm:prSet phldrT="[Текст]"/>
      <dgm:spPr/>
      <dgm:t>
        <a:bodyPr/>
        <a:lstStyle/>
        <a:p>
          <a:r>
            <a:rPr lang="ru-RU" dirty="0"/>
            <a:t>Среда</a:t>
          </a:r>
        </a:p>
      </dgm:t>
    </dgm:pt>
    <dgm:pt modelId="{5F278BC2-7EB9-4CFA-81F1-685320BD137E}" type="parTrans" cxnId="{DC4DAF5A-D234-4BFE-8FB6-40F04B71EF25}">
      <dgm:prSet/>
      <dgm:spPr/>
      <dgm:t>
        <a:bodyPr/>
        <a:lstStyle/>
        <a:p>
          <a:endParaRPr lang="ru-RU"/>
        </a:p>
      </dgm:t>
    </dgm:pt>
    <dgm:pt modelId="{F575AD62-D6D8-44E4-BEA1-96B56F264472}" type="sibTrans" cxnId="{DC4DAF5A-D234-4BFE-8FB6-40F04B71EF25}">
      <dgm:prSet/>
      <dgm:spPr/>
      <dgm:t>
        <a:bodyPr/>
        <a:lstStyle/>
        <a:p>
          <a:r>
            <a:rPr lang="ru-RU" dirty="0"/>
            <a:t>«Польза фруктов»</a:t>
          </a:r>
        </a:p>
      </dgm:t>
    </dgm:pt>
    <dgm:pt modelId="{D7AC9D5B-8ABE-465B-8913-7312B3A951C2}">
      <dgm:prSet/>
      <dgm:spPr/>
      <dgm:t>
        <a:bodyPr/>
        <a:lstStyle/>
        <a:p>
          <a:r>
            <a:rPr lang="ru-RU" dirty="0"/>
            <a:t>Четверг</a:t>
          </a:r>
        </a:p>
      </dgm:t>
    </dgm:pt>
    <dgm:pt modelId="{338D9E8F-582C-4BDC-AD8B-967CA27EC1CB}" type="parTrans" cxnId="{405F7EC4-6542-4E77-A45E-AFD41A70DCCE}">
      <dgm:prSet/>
      <dgm:spPr/>
      <dgm:t>
        <a:bodyPr/>
        <a:lstStyle/>
        <a:p>
          <a:endParaRPr lang="ru-RU"/>
        </a:p>
      </dgm:t>
    </dgm:pt>
    <dgm:pt modelId="{1DCC1969-9284-41D3-81DE-03651CC4E727}" type="sibTrans" cxnId="{405F7EC4-6542-4E77-A45E-AFD41A70DCCE}">
      <dgm:prSet/>
      <dgm:spPr/>
      <dgm:t>
        <a:bodyPr/>
        <a:lstStyle/>
        <a:p>
          <a:r>
            <a:rPr lang="ru-RU" dirty="0"/>
            <a:t>«Цветочный сад»</a:t>
          </a:r>
        </a:p>
      </dgm:t>
    </dgm:pt>
    <dgm:pt modelId="{2E0A9C9F-B7DE-460B-A331-066505C926DB}">
      <dgm:prSet/>
      <dgm:spPr/>
      <dgm:t>
        <a:bodyPr/>
        <a:lstStyle/>
        <a:p>
          <a:r>
            <a:rPr lang="ru-RU" dirty="0"/>
            <a:t>Пятница</a:t>
          </a:r>
        </a:p>
      </dgm:t>
    </dgm:pt>
    <dgm:pt modelId="{F734D1BC-87FA-4FB9-9F7D-26D65D48FFF7}" type="parTrans" cxnId="{F6C7D27E-5489-4732-9CA4-EFD36216A995}">
      <dgm:prSet/>
      <dgm:spPr/>
      <dgm:t>
        <a:bodyPr/>
        <a:lstStyle/>
        <a:p>
          <a:endParaRPr lang="ru-RU"/>
        </a:p>
      </dgm:t>
    </dgm:pt>
    <dgm:pt modelId="{884E60C3-868F-4DAF-98D2-A056E279B532}" type="sibTrans" cxnId="{F6C7D27E-5489-4732-9CA4-EFD36216A995}">
      <dgm:prSet/>
      <dgm:spPr/>
      <dgm:t>
        <a:bodyPr/>
        <a:lstStyle/>
        <a:p>
          <a:r>
            <a:rPr lang="ru-RU" dirty="0"/>
            <a:t>«Овощи и фрукты»</a:t>
          </a:r>
        </a:p>
      </dgm:t>
    </dgm:pt>
    <dgm:pt modelId="{C73D65C8-1B64-41CB-9C15-D3867A2F0AF1}" type="pres">
      <dgm:prSet presAssocID="{571C23E6-E632-48F5-A4B4-D5BEA33AE6EC}" presName="hierChild1" presStyleCnt="0">
        <dgm:presLayoutVars>
          <dgm:orgChart val="1"/>
          <dgm:chPref val="1"/>
          <dgm:dir/>
          <dgm:animOne val="branch"/>
          <dgm:animLvl val="lvl"/>
          <dgm:resizeHandles/>
        </dgm:presLayoutVars>
      </dgm:prSet>
      <dgm:spPr/>
    </dgm:pt>
    <dgm:pt modelId="{92E1653D-BF6D-4ABB-B9DC-74516D52E45A}" type="pres">
      <dgm:prSet presAssocID="{F4F83630-4A69-4531-973E-5E7B86AAB98E}" presName="hierRoot1" presStyleCnt="0">
        <dgm:presLayoutVars>
          <dgm:hierBranch val="init"/>
        </dgm:presLayoutVars>
      </dgm:prSet>
      <dgm:spPr/>
    </dgm:pt>
    <dgm:pt modelId="{4F6D394C-BDD0-492B-BDB6-C7119F9796D2}" type="pres">
      <dgm:prSet presAssocID="{F4F83630-4A69-4531-973E-5E7B86AAB98E}" presName="rootComposite1" presStyleCnt="0"/>
      <dgm:spPr/>
    </dgm:pt>
    <dgm:pt modelId="{AF7B8976-F480-4F33-8137-57C2958EB9F5}" type="pres">
      <dgm:prSet presAssocID="{F4F83630-4A69-4531-973E-5E7B86AAB98E}" presName="rootText1" presStyleLbl="node0" presStyleIdx="0" presStyleCnt="1">
        <dgm:presLayoutVars>
          <dgm:chMax/>
          <dgm:chPref val="3"/>
        </dgm:presLayoutVars>
      </dgm:prSet>
      <dgm:spPr/>
    </dgm:pt>
    <dgm:pt modelId="{941C460E-9BE8-4728-A738-5A93E3C3EA96}" type="pres">
      <dgm:prSet presAssocID="{F4F83630-4A69-4531-973E-5E7B86AAB98E}" presName="titleText1" presStyleLbl="fgAcc0" presStyleIdx="0" presStyleCnt="1">
        <dgm:presLayoutVars>
          <dgm:chMax val="0"/>
          <dgm:chPref val="0"/>
        </dgm:presLayoutVars>
      </dgm:prSet>
      <dgm:spPr/>
    </dgm:pt>
    <dgm:pt modelId="{3DC4F2B9-8FA8-430F-A001-DBE689FEB56F}" type="pres">
      <dgm:prSet presAssocID="{F4F83630-4A69-4531-973E-5E7B86AAB98E}" presName="rootConnector1" presStyleLbl="node1" presStyleIdx="0" presStyleCnt="5"/>
      <dgm:spPr/>
    </dgm:pt>
    <dgm:pt modelId="{4ADD2635-8AC5-47F2-A84C-427F90A87B52}" type="pres">
      <dgm:prSet presAssocID="{F4F83630-4A69-4531-973E-5E7B86AAB98E}" presName="hierChild2" presStyleCnt="0"/>
      <dgm:spPr/>
    </dgm:pt>
    <dgm:pt modelId="{86D910D9-8018-4B7D-B750-85ED34B1392C}" type="pres">
      <dgm:prSet presAssocID="{5B32A307-6301-492C-A301-0D72C78AEF9F}" presName="Name37" presStyleLbl="parChTrans1D2" presStyleIdx="0" presStyleCnt="5"/>
      <dgm:spPr/>
    </dgm:pt>
    <dgm:pt modelId="{ECDCFC2A-0806-4B58-A94D-489BD5362E34}" type="pres">
      <dgm:prSet presAssocID="{76FD898A-64A7-41CD-9D19-3C4D1568069E}" presName="hierRoot2" presStyleCnt="0">
        <dgm:presLayoutVars>
          <dgm:hierBranch val="init"/>
        </dgm:presLayoutVars>
      </dgm:prSet>
      <dgm:spPr/>
    </dgm:pt>
    <dgm:pt modelId="{949C78BF-0D6A-40B2-A11C-DD8257986C2F}" type="pres">
      <dgm:prSet presAssocID="{76FD898A-64A7-41CD-9D19-3C4D1568069E}" presName="rootComposite" presStyleCnt="0"/>
      <dgm:spPr/>
    </dgm:pt>
    <dgm:pt modelId="{84134714-2FB2-4BA1-8A33-E309B3D4E1AF}" type="pres">
      <dgm:prSet presAssocID="{76FD898A-64A7-41CD-9D19-3C4D1568069E}" presName="rootText" presStyleLbl="node1" presStyleIdx="0" presStyleCnt="5">
        <dgm:presLayoutVars>
          <dgm:chMax/>
          <dgm:chPref val="3"/>
        </dgm:presLayoutVars>
      </dgm:prSet>
      <dgm:spPr/>
    </dgm:pt>
    <dgm:pt modelId="{D61C3003-B001-4B50-BBCF-E6768C31BE11}" type="pres">
      <dgm:prSet presAssocID="{76FD898A-64A7-41CD-9D19-3C4D1568069E}" presName="titleText2" presStyleLbl="fgAcc1" presStyleIdx="0" presStyleCnt="5">
        <dgm:presLayoutVars>
          <dgm:chMax val="0"/>
          <dgm:chPref val="0"/>
        </dgm:presLayoutVars>
      </dgm:prSet>
      <dgm:spPr/>
    </dgm:pt>
    <dgm:pt modelId="{9D2BE23D-2DAA-4980-BE18-627596A72C82}" type="pres">
      <dgm:prSet presAssocID="{76FD898A-64A7-41CD-9D19-3C4D1568069E}" presName="rootConnector" presStyleLbl="node2" presStyleIdx="0" presStyleCnt="0"/>
      <dgm:spPr/>
    </dgm:pt>
    <dgm:pt modelId="{A7615A7A-6FF6-48A0-BE4C-F5550BE56DC6}" type="pres">
      <dgm:prSet presAssocID="{76FD898A-64A7-41CD-9D19-3C4D1568069E}" presName="hierChild4" presStyleCnt="0"/>
      <dgm:spPr/>
    </dgm:pt>
    <dgm:pt modelId="{EAB42FA1-E26F-4373-9608-8C0EAB3B9E30}" type="pres">
      <dgm:prSet presAssocID="{76FD898A-64A7-41CD-9D19-3C4D1568069E}" presName="hierChild5" presStyleCnt="0"/>
      <dgm:spPr/>
    </dgm:pt>
    <dgm:pt modelId="{30AA59B3-33E8-4EC3-9288-E00286E0434B}" type="pres">
      <dgm:prSet presAssocID="{AA4B6C77-C5EF-4258-8233-9505F489C808}" presName="Name37" presStyleLbl="parChTrans1D2" presStyleIdx="1" presStyleCnt="5"/>
      <dgm:spPr/>
    </dgm:pt>
    <dgm:pt modelId="{4D62EF9D-8546-4560-9A99-7C0D5087FFB2}" type="pres">
      <dgm:prSet presAssocID="{FAB395CD-4D14-43ED-88A7-FEF2762F3C4C}" presName="hierRoot2" presStyleCnt="0">
        <dgm:presLayoutVars>
          <dgm:hierBranch val="init"/>
        </dgm:presLayoutVars>
      </dgm:prSet>
      <dgm:spPr/>
    </dgm:pt>
    <dgm:pt modelId="{24D298F7-3E1A-479A-965F-58D4E8C4F6BE}" type="pres">
      <dgm:prSet presAssocID="{FAB395CD-4D14-43ED-88A7-FEF2762F3C4C}" presName="rootComposite" presStyleCnt="0"/>
      <dgm:spPr/>
    </dgm:pt>
    <dgm:pt modelId="{0E875121-A633-475A-927D-96EDBBAE1E76}" type="pres">
      <dgm:prSet presAssocID="{FAB395CD-4D14-43ED-88A7-FEF2762F3C4C}" presName="rootText" presStyleLbl="node1" presStyleIdx="1" presStyleCnt="5">
        <dgm:presLayoutVars>
          <dgm:chMax/>
          <dgm:chPref val="3"/>
        </dgm:presLayoutVars>
      </dgm:prSet>
      <dgm:spPr/>
    </dgm:pt>
    <dgm:pt modelId="{99425761-ADAB-47B7-BA72-8726AC0BAD82}" type="pres">
      <dgm:prSet presAssocID="{FAB395CD-4D14-43ED-88A7-FEF2762F3C4C}" presName="titleText2" presStyleLbl="fgAcc1" presStyleIdx="1" presStyleCnt="5">
        <dgm:presLayoutVars>
          <dgm:chMax val="0"/>
          <dgm:chPref val="0"/>
        </dgm:presLayoutVars>
      </dgm:prSet>
      <dgm:spPr/>
    </dgm:pt>
    <dgm:pt modelId="{5D84F947-A46F-4BFA-A9F6-8EB270C24A5C}" type="pres">
      <dgm:prSet presAssocID="{FAB395CD-4D14-43ED-88A7-FEF2762F3C4C}" presName="rootConnector" presStyleLbl="node2" presStyleIdx="0" presStyleCnt="0"/>
      <dgm:spPr/>
    </dgm:pt>
    <dgm:pt modelId="{A76894CC-00A5-4E42-A0FB-6A2AD2C745A7}" type="pres">
      <dgm:prSet presAssocID="{FAB395CD-4D14-43ED-88A7-FEF2762F3C4C}" presName="hierChild4" presStyleCnt="0"/>
      <dgm:spPr/>
    </dgm:pt>
    <dgm:pt modelId="{3B1C55C4-FD58-4A47-A725-509FB218FBAD}" type="pres">
      <dgm:prSet presAssocID="{FAB395CD-4D14-43ED-88A7-FEF2762F3C4C}" presName="hierChild5" presStyleCnt="0"/>
      <dgm:spPr/>
    </dgm:pt>
    <dgm:pt modelId="{A629B950-010C-4371-931F-9EC552243B73}" type="pres">
      <dgm:prSet presAssocID="{5F278BC2-7EB9-4CFA-81F1-685320BD137E}" presName="Name37" presStyleLbl="parChTrans1D2" presStyleIdx="2" presStyleCnt="5"/>
      <dgm:spPr/>
    </dgm:pt>
    <dgm:pt modelId="{8801BDD2-972E-430F-AD68-7DF03F892987}" type="pres">
      <dgm:prSet presAssocID="{BEBBFE30-A6B8-433E-BA48-3666D91BFBD2}" presName="hierRoot2" presStyleCnt="0">
        <dgm:presLayoutVars>
          <dgm:hierBranch val="init"/>
        </dgm:presLayoutVars>
      </dgm:prSet>
      <dgm:spPr/>
    </dgm:pt>
    <dgm:pt modelId="{5B217482-AEA4-4AC8-B930-354A9B5941A1}" type="pres">
      <dgm:prSet presAssocID="{BEBBFE30-A6B8-433E-BA48-3666D91BFBD2}" presName="rootComposite" presStyleCnt="0"/>
      <dgm:spPr/>
    </dgm:pt>
    <dgm:pt modelId="{86910641-0804-4FED-99A8-786498F034A5}" type="pres">
      <dgm:prSet presAssocID="{BEBBFE30-A6B8-433E-BA48-3666D91BFBD2}" presName="rootText" presStyleLbl="node1" presStyleIdx="2" presStyleCnt="5">
        <dgm:presLayoutVars>
          <dgm:chMax/>
          <dgm:chPref val="3"/>
        </dgm:presLayoutVars>
      </dgm:prSet>
      <dgm:spPr/>
    </dgm:pt>
    <dgm:pt modelId="{9BD0AA08-1E61-4A6B-B40D-B2F19E7B9FA6}" type="pres">
      <dgm:prSet presAssocID="{BEBBFE30-A6B8-433E-BA48-3666D91BFBD2}" presName="titleText2" presStyleLbl="fgAcc1" presStyleIdx="2" presStyleCnt="5">
        <dgm:presLayoutVars>
          <dgm:chMax val="0"/>
          <dgm:chPref val="0"/>
        </dgm:presLayoutVars>
      </dgm:prSet>
      <dgm:spPr/>
    </dgm:pt>
    <dgm:pt modelId="{5F2F24E0-4B8D-4952-8D83-557B78614D31}" type="pres">
      <dgm:prSet presAssocID="{BEBBFE30-A6B8-433E-BA48-3666D91BFBD2}" presName="rootConnector" presStyleLbl="node2" presStyleIdx="0" presStyleCnt="0"/>
      <dgm:spPr/>
    </dgm:pt>
    <dgm:pt modelId="{BC52B1E4-B1B0-4D80-B482-4E03CF9B5EA7}" type="pres">
      <dgm:prSet presAssocID="{BEBBFE30-A6B8-433E-BA48-3666D91BFBD2}" presName="hierChild4" presStyleCnt="0"/>
      <dgm:spPr/>
    </dgm:pt>
    <dgm:pt modelId="{44AD6D52-E880-4B8D-B93B-2CD7CBC40791}" type="pres">
      <dgm:prSet presAssocID="{BEBBFE30-A6B8-433E-BA48-3666D91BFBD2}" presName="hierChild5" presStyleCnt="0"/>
      <dgm:spPr/>
    </dgm:pt>
    <dgm:pt modelId="{7E2FA5B9-07D5-42E7-A8EC-8FF56E3BD7B5}" type="pres">
      <dgm:prSet presAssocID="{338D9E8F-582C-4BDC-AD8B-967CA27EC1CB}" presName="Name37" presStyleLbl="parChTrans1D2" presStyleIdx="3" presStyleCnt="5"/>
      <dgm:spPr/>
    </dgm:pt>
    <dgm:pt modelId="{C7DDB183-BE62-46AA-8C89-8E27D2A5AA2B}" type="pres">
      <dgm:prSet presAssocID="{D7AC9D5B-8ABE-465B-8913-7312B3A951C2}" presName="hierRoot2" presStyleCnt="0">
        <dgm:presLayoutVars>
          <dgm:hierBranch val="init"/>
        </dgm:presLayoutVars>
      </dgm:prSet>
      <dgm:spPr/>
    </dgm:pt>
    <dgm:pt modelId="{D0D62E55-355C-46A3-878D-5E027D269085}" type="pres">
      <dgm:prSet presAssocID="{D7AC9D5B-8ABE-465B-8913-7312B3A951C2}" presName="rootComposite" presStyleCnt="0"/>
      <dgm:spPr/>
    </dgm:pt>
    <dgm:pt modelId="{084EB143-8980-4DA2-8DF0-9E4BE57280A3}" type="pres">
      <dgm:prSet presAssocID="{D7AC9D5B-8ABE-465B-8913-7312B3A951C2}" presName="rootText" presStyleLbl="node1" presStyleIdx="3" presStyleCnt="5">
        <dgm:presLayoutVars>
          <dgm:chMax/>
          <dgm:chPref val="3"/>
        </dgm:presLayoutVars>
      </dgm:prSet>
      <dgm:spPr/>
    </dgm:pt>
    <dgm:pt modelId="{A93876EF-1820-4049-A383-78517E0B590A}" type="pres">
      <dgm:prSet presAssocID="{D7AC9D5B-8ABE-465B-8913-7312B3A951C2}" presName="titleText2" presStyleLbl="fgAcc1" presStyleIdx="3" presStyleCnt="5">
        <dgm:presLayoutVars>
          <dgm:chMax val="0"/>
          <dgm:chPref val="0"/>
        </dgm:presLayoutVars>
      </dgm:prSet>
      <dgm:spPr/>
    </dgm:pt>
    <dgm:pt modelId="{F0934714-5928-484D-8009-3965ECD73182}" type="pres">
      <dgm:prSet presAssocID="{D7AC9D5B-8ABE-465B-8913-7312B3A951C2}" presName="rootConnector" presStyleLbl="node2" presStyleIdx="0" presStyleCnt="0"/>
      <dgm:spPr/>
    </dgm:pt>
    <dgm:pt modelId="{32BC5298-EEC0-4211-8A3B-471B9E3E4E6B}" type="pres">
      <dgm:prSet presAssocID="{D7AC9D5B-8ABE-465B-8913-7312B3A951C2}" presName="hierChild4" presStyleCnt="0"/>
      <dgm:spPr/>
    </dgm:pt>
    <dgm:pt modelId="{A9DC2FC8-5AE4-4C0D-902A-FE0773F2A075}" type="pres">
      <dgm:prSet presAssocID="{D7AC9D5B-8ABE-465B-8913-7312B3A951C2}" presName="hierChild5" presStyleCnt="0"/>
      <dgm:spPr/>
    </dgm:pt>
    <dgm:pt modelId="{998C7DE5-9441-4D8E-949E-C33116C71544}" type="pres">
      <dgm:prSet presAssocID="{F734D1BC-87FA-4FB9-9F7D-26D65D48FFF7}" presName="Name37" presStyleLbl="parChTrans1D2" presStyleIdx="4" presStyleCnt="5"/>
      <dgm:spPr/>
    </dgm:pt>
    <dgm:pt modelId="{55619289-7163-459F-B19D-075BD948C43C}" type="pres">
      <dgm:prSet presAssocID="{2E0A9C9F-B7DE-460B-A331-066505C926DB}" presName="hierRoot2" presStyleCnt="0">
        <dgm:presLayoutVars>
          <dgm:hierBranch val="init"/>
        </dgm:presLayoutVars>
      </dgm:prSet>
      <dgm:spPr/>
    </dgm:pt>
    <dgm:pt modelId="{306034F8-C08B-4BE4-A84D-8E1219C9B1F2}" type="pres">
      <dgm:prSet presAssocID="{2E0A9C9F-B7DE-460B-A331-066505C926DB}" presName="rootComposite" presStyleCnt="0"/>
      <dgm:spPr/>
    </dgm:pt>
    <dgm:pt modelId="{6E5E4BB0-BF54-4914-8E0E-2BE72E5C898F}" type="pres">
      <dgm:prSet presAssocID="{2E0A9C9F-B7DE-460B-A331-066505C926DB}" presName="rootText" presStyleLbl="node1" presStyleIdx="4" presStyleCnt="5">
        <dgm:presLayoutVars>
          <dgm:chMax/>
          <dgm:chPref val="3"/>
        </dgm:presLayoutVars>
      </dgm:prSet>
      <dgm:spPr/>
    </dgm:pt>
    <dgm:pt modelId="{AC0ECECC-4473-4EAE-92E1-2FDF03881CD8}" type="pres">
      <dgm:prSet presAssocID="{2E0A9C9F-B7DE-460B-A331-066505C926DB}" presName="titleText2" presStyleLbl="fgAcc1" presStyleIdx="4" presStyleCnt="5">
        <dgm:presLayoutVars>
          <dgm:chMax val="0"/>
          <dgm:chPref val="0"/>
        </dgm:presLayoutVars>
      </dgm:prSet>
      <dgm:spPr/>
    </dgm:pt>
    <dgm:pt modelId="{967BE5E1-4C63-4EEA-ACAA-3574C838BFB4}" type="pres">
      <dgm:prSet presAssocID="{2E0A9C9F-B7DE-460B-A331-066505C926DB}" presName="rootConnector" presStyleLbl="node2" presStyleIdx="0" presStyleCnt="0"/>
      <dgm:spPr/>
    </dgm:pt>
    <dgm:pt modelId="{108ED55A-2DA2-4D6C-A79B-EB4A139AC85E}" type="pres">
      <dgm:prSet presAssocID="{2E0A9C9F-B7DE-460B-A331-066505C926DB}" presName="hierChild4" presStyleCnt="0"/>
      <dgm:spPr/>
    </dgm:pt>
    <dgm:pt modelId="{C26D9860-2970-468F-A9F4-325C024A0FCE}" type="pres">
      <dgm:prSet presAssocID="{2E0A9C9F-B7DE-460B-A331-066505C926DB}" presName="hierChild5" presStyleCnt="0"/>
      <dgm:spPr/>
    </dgm:pt>
    <dgm:pt modelId="{44B4A9CC-0EE9-4CA1-B141-B0418251D7EB}" type="pres">
      <dgm:prSet presAssocID="{F4F83630-4A69-4531-973E-5E7B86AAB98E}" presName="hierChild3" presStyleCnt="0"/>
      <dgm:spPr/>
    </dgm:pt>
  </dgm:ptLst>
  <dgm:cxnLst>
    <dgm:cxn modelId="{1CC1DA00-E137-434C-B841-DFE16546EC34}" type="presOf" srcId="{F575AD62-D6D8-44E4-BEA1-96B56F264472}" destId="{9BD0AA08-1E61-4A6B-B40D-B2F19E7B9FA6}" srcOrd="0" destOrd="0" presId="urn:microsoft.com/office/officeart/2008/layout/NameandTitleOrganizationalChart"/>
    <dgm:cxn modelId="{8FF5D20D-12A8-4146-8F38-19CB972D2E8F}" type="presOf" srcId="{F4F83630-4A69-4531-973E-5E7B86AAB98E}" destId="{AF7B8976-F480-4F33-8137-57C2958EB9F5}" srcOrd="0" destOrd="0" presId="urn:microsoft.com/office/officeart/2008/layout/NameandTitleOrganizationalChart"/>
    <dgm:cxn modelId="{424D801F-4D48-4731-A0DB-3F54E4BFC354}" type="presOf" srcId="{884E60C3-868F-4DAF-98D2-A056E279B532}" destId="{AC0ECECC-4473-4EAE-92E1-2FDF03881CD8}" srcOrd="0" destOrd="0" presId="urn:microsoft.com/office/officeart/2008/layout/NameandTitleOrganizationalChart"/>
    <dgm:cxn modelId="{279DC320-0A57-49E4-8FC3-D64ACB26CE08}" type="presOf" srcId="{76FD898A-64A7-41CD-9D19-3C4D1568069E}" destId="{84134714-2FB2-4BA1-8A33-E309B3D4E1AF}" srcOrd="0" destOrd="0" presId="urn:microsoft.com/office/officeart/2008/layout/NameandTitleOrganizationalChart"/>
    <dgm:cxn modelId="{27601B2B-45FF-4117-BFDB-4B76BA0693B2}" type="presOf" srcId="{BEBBFE30-A6B8-433E-BA48-3666D91BFBD2}" destId="{86910641-0804-4FED-99A8-786498F034A5}" srcOrd="0" destOrd="0" presId="urn:microsoft.com/office/officeart/2008/layout/NameandTitleOrganizationalChart"/>
    <dgm:cxn modelId="{CCBE9F2E-CAAE-42E0-ADC4-E3012162AE42}" type="presOf" srcId="{F04EAED3-2AC6-4CA4-8203-BA568D4C8D82}" destId="{D61C3003-B001-4B50-BBCF-E6768C31BE11}" srcOrd="0" destOrd="0" presId="urn:microsoft.com/office/officeart/2008/layout/NameandTitleOrganizationalChart"/>
    <dgm:cxn modelId="{0851763A-6DDC-4B54-8660-D15A414C93CC}" type="presOf" srcId="{BEBBFE30-A6B8-433E-BA48-3666D91BFBD2}" destId="{5F2F24E0-4B8D-4952-8D83-557B78614D31}" srcOrd="1" destOrd="0" presId="urn:microsoft.com/office/officeart/2008/layout/NameandTitleOrganizationalChart"/>
    <dgm:cxn modelId="{2A379A3A-8C06-437E-8F5F-7813DF8850FF}" srcId="{571C23E6-E632-48F5-A4B4-D5BEA33AE6EC}" destId="{F4F83630-4A69-4531-973E-5E7B86AAB98E}" srcOrd="0" destOrd="0" parTransId="{BB6FCF8A-443B-4B0D-B5CD-AA8AAAC550C6}" sibTransId="{45B5013A-3573-4FA6-AF60-44EDB03BFCBC}"/>
    <dgm:cxn modelId="{73EBBE3D-9A89-4F3E-9926-9E71E951689D}" type="presOf" srcId="{2E0A9C9F-B7DE-460B-A331-066505C926DB}" destId="{967BE5E1-4C63-4EEA-ACAA-3574C838BFB4}" srcOrd="1" destOrd="0" presId="urn:microsoft.com/office/officeart/2008/layout/NameandTitleOrganizationalChart"/>
    <dgm:cxn modelId="{A8D3E53D-8189-4AAC-A854-EE6AC4F983A8}" type="presOf" srcId="{AA4B6C77-C5EF-4258-8233-9505F489C808}" destId="{30AA59B3-33E8-4EC3-9288-E00286E0434B}" srcOrd="0" destOrd="0" presId="urn:microsoft.com/office/officeart/2008/layout/NameandTitleOrganizationalChart"/>
    <dgm:cxn modelId="{DFE22460-8DA3-46E0-A20F-2C3DB48D8753}" type="presOf" srcId="{5B32A307-6301-492C-A301-0D72C78AEF9F}" destId="{86D910D9-8018-4B7D-B750-85ED34B1392C}" srcOrd="0" destOrd="0" presId="urn:microsoft.com/office/officeart/2008/layout/NameandTitleOrganizationalChart"/>
    <dgm:cxn modelId="{A846DD41-34B8-4407-B983-E028E857C9ED}" type="presOf" srcId="{2E0A9C9F-B7DE-460B-A331-066505C926DB}" destId="{6E5E4BB0-BF54-4914-8E0E-2BE72E5C898F}" srcOrd="0" destOrd="0" presId="urn:microsoft.com/office/officeart/2008/layout/NameandTitleOrganizationalChart"/>
    <dgm:cxn modelId="{2DC7BD63-7D32-42FB-A468-5EF164AF87C5}" type="presOf" srcId="{D7AC9D5B-8ABE-465B-8913-7312B3A951C2}" destId="{084EB143-8980-4DA2-8DF0-9E4BE57280A3}" srcOrd="0" destOrd="0" presId="urn:microsoft.com/office/officeart/2008/layout/NameandTitleOrganizationalChart"/>
    <dgm:cxn modelId="{40245D48-1881-46E7-A510-FF686F3CE326}" type="presOf" srcId="{5F278BC2-7EB9-4CFA-81F1-685320BD137E}" destId="{A629B950-010C-4371-931F-9EC552243B73}" srcOrd="0" destOrd="0" presId="urn:microsoft.com/office/officeart/2008/layout/NameandTitleOrganizationalChart"/>
    <dgm:cxn modelId="{E08F3269-6458-4C50-932A-2A9583852DCE}" type="presOf" srcId="{571C23E6-E632-48F5-A4B4-D5BEA33AE6EC}" destId="{C73D65C8-1B64-41CB-9C15-D3867A2F0AF1}" srcOrd="0" destOrd="0" presId="urn:microsoft.com/office/officeart/2008/layout/NameandTitleOrganizationalChart"/>
    <dgm:cxn modelId="{E526106D-46F6-4014-9770-B204AB142717}" type="presOf" srcId="{1DCC1969-9284-41D3-81DE-03651CC4E727}" destId="{A93876EF-1820-4049-A383-78517E0B590A}" srcOrd="0" destOrd="0" presId="urn:microsoft.com/office/officeart/2008/layout/NameandTitleOrganizationalChart"/>
    <dgm:cxn modelId="{115D7970-49F9-4E53-B853-08764DE2343F}" srcId="{F4F83630-4A69-4531-973E-5E7B86AAB98E}" destId="{FAB395CD-4D14-43ED-88A7-FEF2762F3C4C}" srcOrd="1" destOrd="0" parTransId="{AA4B6C77-C5EF-4258-8233-9505F489C808}" sibTransId="{76B359CE-2559-46AD-9AA9-92934C1CA4EB}"/>
    <dgm:cxn modelId="{1E62CF73-5DD6-4DE5-A6E2-DA092969F24D}" type="presOf" srcId="{45B5013A-3573-4FA6-AF60-44EDB03BFCBC}" destId="{941C460E-9BE8-4728-A738-5A93E3C3EA96}" srcOrd="0" destOrd="0" presId="urn:microsoft.com/office/officeart/2008/layout/NameandTitleOrganizationalChart"/>
    <dgm:cxn modelId="{55019C77-C2BB-4EBC-B88E-451AEB20B057}" type="presOf" srcId="{F4F83630-4A69-4531-973E-5E7B86AAB98E}" destId="{3DC4F2B9-8FA8-430F-A001-DBE689FEB56F}" srcOrd="1" destOrd="0" presId="urn:microsoft.com/office/officeart/2008/layout/NameandTitleOrganizationalChart"/>
    <dgm:cxn modelId="{DC4DAF5A-D234-4BFE-8FB6-40F04B71EF25}" srcId="{F4F83630-4A69-4531-973E-5E7B86AAB98E}" destId="{BEBBFE30-A6B8-433E-BA48-3666D91BFBD2}" srcOrd="2" destOrd="0" parTransId="{5F278BC2-7EB9-4CFA-81F1-685320BD137E}" sibTransId="{F575AD62-D6D8-44E4-BEA1-96B56F264472}"/>
    <dgm:cxn modelId="{F6C7D27E-5489-4732-9CA4-EFD36216A995}" srcId="{F4F83630-4A69-4531-973E-5E7B86AAB98E}" destId="{2E0A9C9F-B7DE-460B-A331-066505C926DB}" srcOrd="4" destOrd="0" parTransId="{F734D1BC-87FA-4FB9-9F7D-26D65D48FFF7}" sibTransId="{884E60C3-868F-4DAF-98D2-A056E279B532}"/>
    <dgm:cxn modelId="{A547FBA4-BCB5-4F66-987A-E9CB7DA3C642}" type="presOf" srcId="{D7AC9D5B-8ABE-465B-8913-7312B3A951C2}" destId="{F0934714-5928-484D-8009-3965ECD73182}" srcOrd="1" destOrd="0" presId="urn:microsoft.com/office/officeart/2008/layout/NameandTitleOrganizationalChart"/>
    <dgm:cxn modelId="{686C88B3-43FE-4138-AED7-B3EE8DD8A8DF}" type="presOf" srcId="{76B359CE-2559-46AD-9AA9-92934C1CA4EB}" destId="{99425761-ADAB-47B7-BA72-8726AC0BAD82}" srcOrd="0" destOrd="0" presId="urn:microsoft.com/office/officeart/2008/layout/NameandTitleOrganizationalChart"/>
    <dgm:cxn modelId="{357832BA-0A1E-4F4C-9D73-BCC7DC62BB70}" type="presOf" srcId="{FAB395CD-4D14-43ED-88A7-FEF2762F3C4C}" destId="{0E875121-A633-475A-927D-96EDBBAE1E76}" srcOrd="0" destOrd="0" presId="urn:microsoft.com/office/officeart/2008/layout/NameandTitleOrganizationalChart"/>
    <dgm:cxn modelId="{1E4DFCBC-F46C-4C98-8CD9-7579331E01C5}" type="presOf" srcId="{338D9E8F-582C-4BDC-AD8B-967CA27EC1CB}" destId="{7E2FA5B9-07D5-42E7-A8EC-8FF56E3BD7B5}" srcOrd="0" destOrd="0" presId="urn:microsoft.com/office/officeart/2008/layout/NameandTitleOrganizationalChart"/>
    <dgm:cxn modelId="{2391F7BF-4008-49F7-86E8-05EEA48E59EF}" type="presOf" srcId="{F734D1BC-87FA-4FB9-9F7D-26D65D48FFF7}" destId="{998C7DE5-9441-4D8E-949E-C33116C71544}" srcOrd="0" destOrd="0" presId="urn:microsoft.com/office/officeart/2008/layout/NameandTitleOrganizationalChart"/>
    <dgm:cxn modelId="{99C3F9C1-0163-442B-82F9-E261B963D621}" srcId="{F4F83630-4A69-4531-973E-5E7B86AAB98E}" destId="{76FD898A-64A7-41CD-9D19-3C4D1568069E}" srcOrd="0" destOrd="0" parTransId="{5B32A307-6301-492C-A301-0D72C78AEF9F}" sibTransId="{F04EAED3-2AC6-4CA4-8203-BA568D4C8D82}"/>
    <dgm:cxn modelId="{405F7EC4-6542-4E77-A45E-AFD41A70DCCE}" srcId="{F4F83630-4A69-4531-973E-5E7B86AAB98E}" destId="{D7AC9D5B-8ABE-465B-8913-7312B3A951C2}" srcOrd="3" destOrd="0" parTransId="{338D9E8F-582C-4BDC-AD8B-967CA27EC1CB}" sibTransId="{1DCC1969-9284-41D3-81DE-03651CC4E727}"/>
    <dgm:cxn modelId="{14A6AECD-2761-456F-9D76-5A11FCF977F6}" type="presOf" srcId="{76FD898A-64A7-41CD-9D19-3C4D1568069E}" destId="{9D2BE23D-2DAA-4980-BE18-627596A72C82}" srcOrd="1" destOrd="0" presId="urn:microsoft.com/office/officeart/2008/layout/NameandTitleOrganizationalChart"/>
    <dgm:cxn modelId="{B6105BE6-52C5-4FFA-B054-6C17A48E61DE}" type="presOf" srcId="{FAB395CD-4D14-43ED-88A7-FEF2762F3C4C}" destId="{5D84F947-A46F-4BFA-A9F6-8EB270C24A5C}" srcOrd="1" destOrd="0" presId="urn:microsoft.com/office/officeart/2008/layout/NameandTitleOrganizationalChart"/>
    <dgm:cxn modelId="{778E5C36-8856-40D4-BCF1-A0473CE19BD9}" type="presParOf" srcId="{C73D65C8-1B64-41CB-9C15-D3867A2F0AF1}" destId="{92E1653D-BF6D-4ABB-B9DC-74516D52E45A}" srcOrd="0" destOrd="0" presId="urn:microsoft.com/office/officeart/2008/layout/NameandTitleOrganizationalChart"/>
    <dgm:cxn modelId="{C5C3D083-2439-4376-BF14-5845E062A1E2}" type="presParOf" srcId="{92E1653D-BF6D-4ABB-B9DC-74516D52E45A}" destId="{4F6D394C-BDD0-492B-BDB6-C7119F9796D2}" srcOrd="0" destOrd="0" presId="urn:microsoft.com/office/officeart/2008/layout/NameandTitleOrganizationalChart"/>
    <dgm:cxn modelId="{4C2FFAE1-41E7-4039-9863-2097EB119600}" type="presParOf" srcId="{4F6D394C-BDD0-492B-BDB6-C7119F9796D2}" destId="{AF7B8976-F480-4F33-8137-57C2958EB9F5}" srcOrd="0" destOrd="0" presId="urn:microsoft.com/office/officeart/2008/layout/NameandTitleOrganizationalChart"/>
    <dgm:cxn modelId="{32FFDC87-54CD-44D8-8AFC-C91C6B52A63D}" type="presParOf" srcId="{4F6D394C-BDD0-492B-BDB6-C7119F9796D2}" destId="{941C460E-9BE8-4728-A738-5A93E3C3EA96}" srcOrd="1" destOrd="0" presId="urn:microsoft.com/office/officeart/2008/layout/NameandTitleOrganizationalChart"/>
    <dgm:cxn modelId="{2996DECB-4D14-4CAF-AFCD-7A7E2DD21B3C}" type="presParOf" srcId="{4F6D394C-BDD0-492B-BDB6-C7119F9796D2}" destId="{3DC4F2B9-8FA8-430F-A001-DBE689FEB56F}" srcOrd="2" destOrd="0" presId="urn:microsoft.com/office/officeart/2008/layout/NameandTitleOrganizationalChart"/>
    <dgm:cxn modelId="{1E8194C4-EFFB-4544-8B2E-87A972AB45A4}" type="presParOf" srcId="{92E1653D-BF6D-4ABB-B9DC-74516D52E45A}" destId="{4ADD2635-8AC5-47F2-A84C-427F90A87B52}" srcOrd="1" destOrd="0" presId="urn:microsoft.com/office/officeart/2008/layout/NameandTitleOrganizationalChart"/>
    <dgm:cxn modelId="{B1FDF7D7-AC8F-4CD0-B47D-E085710CA9CB}" type="presParOf" srcId="{4ADD2635-8AC5-47F2-A84C-427F90A87B52}" destId="{86D910D9-8018-4B7D-B750-85ED34B1392C}" srcOrd="0" destOrd="0" presId="urn:microsoft.com/office/officeart/2008/layout/NameandTitleOrganizationalChart"/>
    <dgm:cxn modelId="{F1810A70-764A-4FD0-B2AB-23BA0F465B73}" type="presParOf" srcId="{4ADD2635-8AC5-47F2-A84C-427F90A87B52}" destId="{ECDCFC2A-0806-4B58-A94D-489BD5362E34}" srcOrd="1" destOrd="0" presId="urn:microsoft.com/office/officeart/2008/layout/NameandTitleOrganizationalChart"/>
    <dgm:cxn modelId="{91982F1C-C20F-4732-B8ED-F670C69E0770}" type="presParOf" srcId="{ECDCFC2A-0806-4B58-A94D-489BD5362E34}" destId="{949C78BF-0D6A-40B2-A11C-DD8257986C2F}" srcOrd="0" destOrd="0" presId="urn:microsoft.com/office/officeart/2008/layout/NameandTitleOrganizationalChart"/>
    <dgm:cxn modelId="{A3B3C10D-C396-4464-AFDA-FE6E36389E83}" type="presParOf" srcId="{949C78BF-0D6A-40B2-A11C-DD8257986C2F}" destId="{84134714-2FB2-4BA1-8A33-E309B3D4E1AF}" srcOrd="0" destOrd="0" presId="urn:microsoft.com/office/officeart/2008/layout/NameandTitleOrganizationalChart"/>
    <dgm:cxn modelId="{31148F95-5294-4104-AC24-813C3645A6F9}" type="presParOf" srcId="{949C78BF-0D6A-40B2-A11C-DD8257986C2F}" destId="{D61C3003-B001-4B50-BBCF-E6768C31BE11}" srcOrd="1" destOrd="0" presId="urn:microsoft.com/office/officeart/2008/layout/NameandTitleOrganizationalChart"/>
    <dgm:cxn modelId="{CAF2230A-A716-40B5-8456-53928FE24FCD}" type="presParOf" srcId="{949C78BF-0D6A-40B2-A11C-DD8257986C2F}" destId="{9D2BE23D-2DAA-4980-BE18-627596A72C82}" srcOrd="2" destOrd="0" presId="urn:microsoft.com/office/officeart/2008/layout/NameandTitleOrganizationalChart"/>
    <dgm:cxn modelId="{70FA262A-0365-4C22-9D39-68B24546EC06}" type="presParOf" srcId="{ECDCFC2A-0806-4B58-A94D-489BD5362E34}" destId="{A7615A7A-6FF6-48A0-BE4C-F5550BE56DC6}" srcOrd="1" destOrd="0" presId="urn:microsoft.com/office/officeart/2008/layout/NameandTitleOrganizationalChart"/>
    <dgm:cxn modelId="{996AA0F3-4609-45AC-AFA1-36523466B386}" type="presParOf" srcId="{ECDCFC2A-0806-4B58-A94D-489BD5362E34}" destId="{EAB42FA1-E26F-4373-9608-8C0EAB3B9E30}" srcOrd="2" destOrd="0" presId="urn:microsoft.com/office/officeart/2008/layout/NameandTitleOrganizationalChart"/>
    <dgm:cxn modelId="{4F3BF073-12C5-423A-9BF1-C07423D0AE9B}" type="presParOf" srcId="{4ADD2635-8AC5-47F2-A84C-427F90A87B52}" destId="{30AA59B3-33E8-4EC3-9288-E00286E0434B}" srcOrd="2" destOrd="0" presId="urn:microsoft.com/office/officeart/2008/layout/NameandTitleOrganizationalChart"/>
    <dgm:cxn modelId="{797463D2-9D16-4688-B69E-82EBF1A5126C}" type="presParOf" srcId="{4ADD2635-8AC5-47F2-A84C-427F90A87B52}" destId="{4D62EF9D-8546-4560-9A99-7C0D5087FFB2}" srcOrd="3" destOrd="0" presId="urn:microsoft.com/office/officeart/2008/layout/NameandTitleOrganizationalChart"/>
    <dgm:cxn modelId="{34D6BC61-FAEA-4212-BD70-37A0C00A15CD}" type="presParOf" srcId="{4D62EF9D-8546-4560-9A99-7C0D5087FFB2}" destId="{24D298F7-3E1A-479A-965F-58D4E8C4F6BE}" srcOrd="0" destOrd="0" presId="urn:microsoft.com/office/officeart/2008/layout/NameandTitleOrganizationalChart"/>
    <dgm:cxn modelId="{3FAEC56C-970B-4A85-8E4A-E785A32995A3}" type="presParOf" srcId="{24D298F7-3E1A-479A-965F-58D4E8C4F6BE}" destId="{0E875121-A633-475A-927D-96EDBBAE1E76}" srcOrd="0" destOrd="0" presId="urn:microsoft.com/office/officeart/2008/layout/NameandTitleOrganizationalChart"/>
    <dgm:cxn modelId="{3B7BBA66-BBAF-4093-A01F-AE0C8C8C8576}" type="presParOf" srcId="{24D298F7-3E1A-479A-965F-58D4E8C4F6BE}" destId="{99425761-ADAB-47B7-BA72-8726AC0BAD82}" srcOrd="1" destOrd="0" presId="urn:microsoft.com/office/officeart/2008/layout/NameandTitleOrganizationalChart"/>
    <dgm:cxn modelId="{134C52A1-04AC-4FB6-8D66-E927E69C7521}" type="presParOf" srcId="{24D298F7-3E1A-479A-965F-58D4E8C4F6BE}" destId="{5D84F947-A46F-4BFA-A9F6-8EB270C24A5C}" srcOrd="2" destOrd="0" presId="urn:microsoft.com/office/officeart/2008/layout/NameandTitleOrganizationalChart"/>
    <dgm:cxn modelId="{7E9BF356-437C-4A71-9E69-4130F4976CA3}" type="presParOf" srcId="{4D62EF9D-8546-4560-9A99-7C0D5087FFB2}" destId="{A76894CC-00A5-4E42-A0FB-6A2AD2C745A7}" srcOrd="1" destOrd="0" presId="urn:microsoft.com/office/officeart/2008/layout/NameandTitleOrganizationalChart"/>
    <dgm:cxn modelId="{0408D7D8-CA57-4C51-8A47-C36FAF2A44D3}" type="presParOf" srcId="{4D62EF9D-8546-4560-9A99-7C0D5087FFB2}" destId="{3B1C55C4-FD58-4A47-A725-509FB218FBAD}" srcOrd="2" destOrd="0" presId="urn:microsoft.com/office/officeart/2008/layout/NameandTitleOrganizationalChart"/>
    <dgm:cxn modelId="{EE36D7C5-603C-4165-8D4C-4DA4FEE40951}" type="presParOf" srcId="{4ADD2635-8AC5-47F2-A84C-427F90A87B52}" destId="{A629B950-010C-4371-931F-9EC552243B73}" srcOrd="4" destOrd="0" presId="urn:microsoft.com/office/officeart/2008/layout/NameandTitleOrganizationalChart"/>
    <dgm:cxn modelId="{9757ADF6-C4CC-4A64-BAE8-16CE981519EF}" type="presParOf" srcId="{4ADD2635-8AC5-47F2-A84C-427F90A87B52}" destId="{8801BDD2-972E-430F-AD68-7DF03F892987}" srcOrd="5" destOrd="0" presId="urn:microsoft.com/office/officeart/2008/layout/NameandTitleOrganizationalChart"/>
    <dgm:cxn modelId="{535B41E7-9649-48BE-9393-142EBF0512CC}" type="presParOf" srcId="{8801BDD2-972E-430F-AD68-7DF03F892987}" destId="{5B217482-AEA4-4AC8-B930-354A9B5941A1}" srcOrd="0" destOrd="0" presId="urn:microsoft.com/office/officeart/2008/layout/NameandTitleOrganizationalChart"/>
    <dgm:cxn modelId="{6882C1FF-827D-455D-9666-1A452D3FA839}" type="presParOf" srcId="{5B217482-AEA4-4AC8-B930-354A9B5941A1}" destId="{86910641-0804-4FED-99A8-786498F034A5}" srcOrd="0" destOrd="0" presId="urn:microsoft.com/office/officeart/2008/layout/NameandTitleOrganizationalChart"/>
    <dgm:cxn modelId="{5358F148-1723-47DE-8C8B-90870914612F}" type="presParOf" srcId="{5B217482-AEA4-4AC8-B930-354A9B5941A1}" destId="{9BD0AA08-1E61-4A6B-B40D-B2F19E7B9FA6}" srcOrd="1" destOrd="0" presId="urn:microsoft.com/office/officeart/2008/layout/NameandTitleOrganizationalChart"/>
    <dgm:cxn modelId="{B6003EE8-42F4-4FAB-BF63-196916CF29EC}" type="presParOf" srcId="{5B217482-AEA4-4AC8-B930-354A9B5941A1}" destId="{5F2F24E0-4B8D-4952-8D83-557B78614D31}" srcOrd="2" destOrd="0" presId="urn:microsoft.com/office/officeart/2008/layout/NameandTitleOrganizationalChart"/>
    <dgm:cxn modelId="{EDA6EF92-4A7B-4519-8F50-D4FE8A9BDCA5}" type="presParOf" srcId="{8801BDD2-972E-430F-AD68-7DF03F892987}" destId="{BC52B1E4-B1B0-4D80-B482-4E03CF9B5EA7}" srcOrd="1" destOrd="0" presId="urn:microsoft.com/office/officeart/2008/layout/NameandTitleOrganizationalChart"/>
    <dgm:cxn modelId="{0A698709-10D7-4670-84DB-5662EFBB6DCB}" type="presParOf" srcId="{8801BDD2-972E-430F-AD68-7DF03F892987}" destId="{44AD6D52-E880-4B8D-B93B-2CD7CBC40791}" srcOrd="2" destOrd="0" presId="urn:microsoft.com/office/officeart/2008/layout/NameandTitleOrganizationalChart"/>
    <dgm:cxn modelId="{EBC97715-BF56-4754-AF4B-84BBA4E86600}" type="presParOf" srcId="{4ADD2635-8AC5-47F2-A84C-427F90A87B52}" destId="{7E2FA5B9-07D5-42E7-A8EC-8FF56E3BD7B5}" srcOrd="6" destOrd="0" presId="urn:microsoft.com/office/officeart/2008/layout/NameandTitleOrganizationalChart"/>
    <dgm:cxn modelId="{5ECFE502-7F63-4A04-B3E2-B988244F34FF}" type="presParOf" srcId="{4ADD2635-8AC5-47F2-A84C-427F90A87B52}" destId="{C7DDB183-BE62-46AA-8C89-8E27D2A5AA2B}" srcOrd="7" destOrd="0" presId="urn:microsoft.com/office/officeart/2008/layout/NameandTitleOrganizationalChart"/>
    <dgm:cxn modelId="{0762211C-167B-40CC-81D9-6986FA338218}" type="presParOf" srcId="{C7DDB183-BE62-46AA-8C89-8E27D2A5AA2B}" destId="{D0D62E55-355C-46A3-878D-5E027D269085}" srcOrd="0" destOrd="0" presId="urn:microsoft.com/office/officeart/2008/layout/NameandTitleOrganizationalChart"/>
    <dgm:cxn modelId="{0FA2F95C-090A-4EF8-9302-9645FD39A5A4}" type="presParOf" srcId="{D0D62E55-355C-46A3-878D-5E027D269085}" destId="{084EB143-8980-4DA2-8DF0-9E4BE57280A3}" srcOrd="0" destOrd="0" presId="urn:microsoft.com/office/officeart/2008/layout/NameandTitleOrganizationalChart"/>
    <dgm:cxn modelId="{F617617D-6C3E-48FB-8C0D-DD54C1436C22}" type="presParOf" srcId="{D0D62E55-355C-46A3-878D-5E027D269085}" destId="{A93876EF-1820-4049-A383-78517E0B590A}" srcOrd="1" destOrd="0" presId="urn:microsoft.com/office/officeart/2008/layout/NameandTitleOrganizationalChart"/>
    <dgm:cxn modelId="{B5D268F8-D94C-4D42-9942-7A0B1A382296}" type="presParOf" srcId="{D0D62E55-355C-46A3-878D-5E027D269085}" destId="{F0934714-5928-484D-8009-3965ECD73182}" srcOrd="2" destOrd="0" presId="urn:microsoft.com/office/officeart/2008/layout/NameandTitleOrganizationalChart"/>
    <dgm:cxn modelId="{ADF0C3B6-113B-4F69-83B1-F837FB87360A}" type="presParOf" srcId="{C7DDB183-BE62-46AA-8C89-8E27D2A5AA2B}" destId="{32BC5298-EEC0-4211-8A3B-471B9E3E4E6B}" srcOrd="1" destOrd="0" presId="urn:microsoft.com/office/officeart/2008/layout/NameandTitleOrganizationalChart"/>
    <dgm:cxn modelId="{7A5D5308-11F4-4BB6-AA0E-39B3E64ADD0F}" type="presParOf" srcId="{C7DDB183-BE62-46AA-8C89-8E27D2A5AA2B}" destId="{A9DC2FC8-5AE4-4C0D-902A-FE0773F2A075}" srcOrd="2" destOrd="0" presId="urn:microsoft.com/office/officeart/2008/layout/NameandTitleOrganizationalChart"/>
    <dgm:cxn modelId="{E51789B8-2442-4617-886F-FA6BC9880DF3}" type="presParOf" srcId="{4ADD2635-8AC5-47F2-A84C-427F90A87B52}" destId="{998C7DE5-9441-4D8E-949E-C33116C71544}" srcOrd="8" destOrd="0" presId="urn:microsoft.com/office/officeart/2008/layout/NameandTitleOrganizationalChart"/>
    <dgm:cxn modelId="{347E27A5-3D41-448D-A2C2-B9D008170A1F}" type="presParOf" srcId="{4ADD2635-8AC5-47F2-A84C-427F90A87B52}" destId="{55619289-7163-459F-B19D-075BD948C43C}" srcOrd="9" destOrd="0" presId="urn:microsoft.com/office/officeart/2008/layout/NameandTitleOrganizationalChart"/>
    <dgm:cxn modelId="{AB9A5D95-FD7D-42EF-9B35-00D72B798950}" type="presParOf" srcId="{55619289-7163-459F-B19D-075BD948C43C}" destId="{306034F8-C08B-4BE4-A84D-8E1219C9B1F2}" srcOrd="0" destOrd="0" presId="urn:microsoft.com/office/officeart/2008/layout/NameandTitleOrganizationalChart"/>
    <dgm:cxn modelId="{57F070E7-4082-440F-B3B6-84E71EAD86C4}" type="presParOf" srcId="{306034F8-C08B-4BE4-A84D-8E1219C9B1F2}" destId="{6E5E4BB0-BF54-4914-8E0E-2BE72E5C898F}" srcOrd="0" destOrd="0" presId="urn:microsoft.com/office/officeart/2008/layout/NameandTitleOrganizationalChart"/>
    <dgm:cxn modelId="{34083019-46EA-4F01-B200-A85EAFD81238}" type="presParOf" srcId="{306034F8-C08B-4BE4-A84D-8E1219C9B1F2}" destId="{AC0ECECC-4473-4EAE-92E1-2FDF03881CD8}" srcOrd="1" destOrd="0" presId="urn:microsoft.com/office/officeart/2008/layout/NameandTitleOrganizationalChart"/>
    <dgm:cxn modelId="{27B19ADC-AB36-4DE1-B84C-EB5A01F3E97B}" type="presParOf" srcId="{306034F8-C08B-4BE4-A84D-8E1219C9B1F2}" destId="{967BE5E1-4C63-4EEA-ACAA-3574C838BFB4}" srcOrd="2" destOrd="0" presId="urn:microsoft.com/office/officeart/2008/layout/NameandTitleOrganizationalChart"/>
    <dgm:cxn modelId="{D173781D-19C6-48DB-8975-B21ADC788ACE}" type="presParOf" srcId="{55619289-7163-459F-B19D-075BD948C43C}" destId="{108ED55A-2DA2-4D6C-A79B-EB4A139AC85E}" srcOrd="1" destOrd="0" presId="urn:microsoft.com/office/officeart/2008/layout/NameandTitleOrganizationalChart"/>
    <dgm:cxn modelId="{36662704-681F-4E14-8D89-6676768F5C5E}" type="presParOf" srcId="{55619289-7163-459F-B19D-075BD948C43C}" destId="{C26D9860-2970-468F-A9F4-325C024A0FCE}" srcOrd="2" destOrd="0" presId="urn:microsoft.com/office/officeart/2008/layout/NameandTitleOrganizationalChart"/>
    <dgm:cxn modelId="{BE946BAB-6815-4339-A6EB-BE1D7500D524}" type="presParOf" srcId="{92E1653D-BF6D-4ABB-B9DC-74516D52E45A}" destId="{44B4A9CC-0EE9-4CA1-B141-B0418251D7EB}" srcOrd="2" destOrd="0" presId="urn:microsoft.com/office/officeart/2008/layout/NameandTitleOrganizationalChar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0BD8E3F-27F0-4759-B9D8-F7A9AB7D2C5F}" type="doc">
      <dgm:prSet loTypeId="urn:microsoft.com/office/officeart/2005/8/layout/vList2" loCatId="list" qsTypeId="urn:microsoft.com/office/officeart/2005/8/quickstyle/simple1" qsCatId="simple" csTypeId="urn:microsoft.com/office/officeart/2005/8/colors/accent3_2" csCatId="accent3"/>
      <dgm:spPr/>
      <dgm:t>
        <a:bodyPr/>
        <a:lstStyle/>
        <a:p>
          <a:endParaRPr lang="ru-RU"/>
        </a:p>
      </dgm:t>
    </dgm:pt>
    <dgm:pt modelId="{5A2354F1-0211-4877-A799-AA0FACA06C06}">
      <dgm:prSet/>
      <dgm:spPr/>
      <dgm:t>
        <a:bodyPr/>
        <a:lstStyle/>
        <a:p>
          <a:pPr rtl="0"/>
          <a:r>
            <a:rPr lang="ru-RU" b="1"/>
            <a:t>СПАСИБО ЗА ВНИМАНИЕ!</a:t>
          </a:r>
          <a:endParaRPr lang="ru-RU"/>
        </a:p>
      </dgm:t>
    </dgm:pt>
    <dgm:pt modelId="{6033806D-238F-48E2-BB35-C6A31BA29E5B}" type="parTrans" cxnId="{7661CE57-6981-47E5-9AB2-BB1229B7BEE0}">
      <dgm:prSet/>
      <dgm:spPr/>
      <dgm:t>
        <a:bodyPr/>
        <a:lstStyle/>
        <a:p>
          <a:endParaRPr lang="ru-RU"/>
        </a:p>
      </dgm:t>
    </dgm:pt>
    <dgm:pt modelId="{994CA047-1580-426E-92CD-D70728BA4FC5}" type="sibTrans" cxnId="{7661CE57-6981-47E5-9AB2-BB1229B7BEE0}">
      <dgm:prSet/>
      <dgm:spPr/>
      <dgm:t>
        <a:bodyPr/>
        <a:lstStyle/>
        <a:p>
          <a:endParaRPr lang="ru-RU"/>
        </a:p>
      </dgm:t>
    </dgm:pt>
    <dgm:pt modelId="{781EC1ED-CB10-49B7-800E-1FE3693512BA}" type="pres">
      <dgm:prSet presAssocID="{20BD8E3F-27F0-4759-B9D8-F7A9AB7D2C5F}" presName="linear" presStyleCnt="0">
        <dgm:presLayoutVars>
          <dgm:animLvl val="lvl"/>
          <dgm:resizeHandles val="exact"/>
        </dgm:presLayoutVars>
      </dgm:prSet>
      <dgm:spPr/>
    </dgm:pt>
    <dgm:pt modelId="{561D83D1-F7A1-40FB-B92E-503BC44B29D3}" type="pres">
      <dgm:prSet presAssocID="{5A2354F1-0211-4877-A799-AA0FACA06C06}" presName="parentText" presStyleLbl="node1" presStyleIdx="0" presStyleCnt="1" custLinFactNeighborX="-193" custLinFactNeighborY="-1898">
        <dgm:presLayoutVars>
          <dgm:chMax val="0"/>
          <dgm:bulletEnabled val="1"/>
        </dgm:presLayoutVars>
      </dgm:prSet>
      <dgm:spPr/>
    </dgm:pt>
  </dgm:ptLst>
  <dgm:cxnLst>
    <dgm:cxn modelId="{0ADC8B21-E102-4C57-AB1B-7A9961A9CE3C}" type="presOf" srcId="{5A2354F1-0211-4877-A799-AA0FACA06C06}" destId="{561D83D1-F7A1-40FB-B92E-503BC44B29D3}" srcOrd="0" destOrd="0" presId="urn:microsoft.com/office/officeart/2005/8/layout/vList2"/>
    <dgm:cxn modelId="{0535E24C-8A4F-4528-BC54-7C483BE7388A}" type="presOf" srcId="{20BD8E3F-27F0-4759-B9D8-F7A9AB7D2C5F}" destId="{781EC1ED-CB10-49B7-800E-1FE3693512BA}" srcOrd="0" destOrd="0" presId="urn:microsoft.com/office/officeart/2005/8/layout/vList2"/>
    <dgm:cxn modelId="{7661CE57-6981-47E5-9AB2-BB1229B7BEE0}" srcId="{20BD8E3F-27F0-4759-B9D8-F7A9AB7D2C5F}" destId="{5A2354F1-0211-4877-A799-AA0FACA06C06}" srcOrd="0" destOrd="0" parTransId="{6033806D-238F-48E2-BB35-C6A31BA29E5B}" sibTransId="{994CA047-1580-426E-92CD-D70728BA4FC5}"/>
    <dgm:cxn modelId="{4C74A96A-A4D1-43F5-B226-30E65F80414B}" type="presParOf" srcId="{781EC1ED-CB10-49B7-800E-1FE3693512BA}" destId="{561D83D1-F7A1-40FB-B92E-503BC44B29D3}"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4F7532-309B-4AED-841C-580661739111}">
      <dsp:nvSpPr>
        <dsp:cNvPr id="0" name=""/>
        <dsp:cNvSpPr/>
      </dsp:nvSpPr>
      <dsp:spPr>
        <a:xfrm>
          <a:off x="0" y="439"/>
          <a:ext cx="7409482" cy="641671"/>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rtl="0">
            <a:lnSpc>
              <a:spcPct val="90000"/>
            </a:lnSpc>
            <a:spcBef>
              <a:spcPct val="0"/>
            </a:spcBef>
            <a:spcAft>
              <a:spcPct val="35000"/>
            </a:spcAft>
            <a:buNone/>
          </a:pPr>
          <a:r>
            <a:rPr lang="ru-RU" sz="3600" b="1" kern="1200" dirty="0"/>
            <a:t>Структура проекта</a:t>
          </a:r>
          <a:endParaRPr lang="ru-RU" sz="3600" kern="1200" dirty="0"/>
        </a:p>
      </dsp:txBody>
      <dsp:txXfrm>
        <a:off x="31324" y="31763"/>
        <a:ext cx="7346834" cy="57902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97F3C4-F7FA-405D-ABF0-678FF4C40ABA}">
      <dsp:nvSpPr>
        <dsp:cNvPr id="0" name=""/>
        <dsp:cNvSpPr/>
      </dsp:nvSpPr>
      <dsp:spPr>
        <a:xfrm>
          <a:off x="0" y="0"/>
          <a:ext cx="10058402" cy="120919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l" defTabSz="1733550" rtl="0">
            <a:lnSpc>
              <a:spcPct val="90000"/>
            </a:lnSpc>
            <a:spcBef>
              <a:spcPct val="0"/>
            </a:spcBef>
            <a:spcAft>
              <a:spcPct val="35000"/>
            </a:spcAft>
            <a:buNone/>
          </a:pPr>
          <a:r>
            <a:rPr lang="ru-RU" sz="3900" b="1" kern="1200" dirty="0"/>
            <a:t>Краткая аннотация проекта</a:t>
          </a:r>
          <a:endParaRPr lang="ru-RU" sz="3900" kern="1200" dirty="0"/>
        </a:p>
      </dsp:txBody>
      <dsp:txXfrm>
        <a:off x="59028" y="59028"/>
        <a:ext cx="9940346" cy="10911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251A15-DB8B-4115-95FF-F78EC79D60C0}">
      <dsp:nvSpPr>
        <dsp:cNvPr id="0" name=""/>
        <dsp:cNvSpPr/>
      </dsp:nvSpPr>
      <dsp:spPr>
        <a:xfrm>
          <a:off x="0" y="1870139"/>
          <a:ext cx="1276723" cy="1678388"/>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ru-RU" sz="1050" kern="1200" dirty="0">
              <a:latin typeface="Times New Roman" panose="02020603050405020304" pitchFamily="18" charset="0"/>
              <a:cs typeface="Times New Roman" panose="02020603050405020304" pitchFamily="18" charset="0"/>
            </a:rPr>
            <a:t>1. Поставить проблему и сконструировать содержание проекта.</a:t>
          </a:r>
        </a:p>
      </dsp:txBody>
      <dsp:txXfrm>
        <a:off x="37394" y="1907533"/>
        <a:ext cx="1201935" cy="1603600"/>
      </dsp:txXfrm>
    </dsp:sp>
    <dsp:sp modelId="{F4269702-97A3-462F-A9A2-F2ADA8DFB887}">
      <dsp:nvSpPr>
        <dsp:cNvPr id="0" name=""/>
        <dsp:cNvSpPr/>
      </dsp:nvSpPr>
      <dsp:spPr>
        <a:xfrm>
          <a:off x="1404395" y="2551019"/>
          <a:ext cx="270665" cy="316627"/>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ru-RU" sz="900" kern="1200"/>
        </a:p>
      </dsp:txBody>
      <dsp:txXfrm>
        <a:off x="1404395" y="2614344"/>
        <a:ext cx="189466" cy="189977"/>
      </dsp:txXfrm>
    </dsp:sp>
    <dsp:sp modelId="{20E2DCE5-A4C6-4268-BFD3-EEAF6EB03046}">
      <dsp:nvSpPr>
        <dsp:cNvPr id="0" name=""/>
        <dsp:cNvSpPr/>
      </dsp:nvSpPr>
      <dsp:spPr>
        <a:xfrm>
          <a:off x="1787412" y="1870139"/>
          <a:ext cx="1276723" cy="1678388"/>
        </a:xfrm>
        <a:prstGeom prst="roundRect">
          <a:avLst>
            <a:gd name="adj" fmla="val 10000"/>
          </a:avLst>
        </a:prstGeom>
        <a:solidFill>
          <a:schemeClr val="accent3">
            <a:hueOff val="-769909"/>
            <a:satOff val="1662"/>
            <a:lumOff val="-211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ru-RU" sz="1050" kern="1200" dirty="0">
              <a:latin typeface="Times New Roman" panose="02020603050405020304" pitchFamily="18" charset="0"/>
              <a:cs typeface="Times New Roman" panose="02020603050405020304" pitchFamily="18" charset="0"/>
            </a:rPr>
            <a:t>2. Выделить цели и задачи разработки проекта.</a:t>
          </a:r>
        </a:p>
      </dsp:txBody>
      <dsp:txXfrm>
        <a:off x="1824806" y="1907533"/>
        <a:ext cx="1201935" cy="1603600"/>
      </dsp:txXfrm>
    </dsp:sp>
    <dsp:sp modelId="{D0B037A7-F213-48D2-9DFF-45C0253709C0}">
      <dsp:nvSpPr>
        <dsp:cNvPr id="0" name=""/>
        <dsp:cNvSpPr/>
      </dsp:nvSpPr>
      <dsp:spPr>
        <a:xfrm>
          <a:off x="3191808" y="2551019"/>
          <a:ext cx="270665" cy="316627"/>
        </a:xfrm>
        <a:prstGeom prst="rightArrow">
          <a:avLst>
            <a:gd name="adj1" fmla="val 60000"/>
            <a:gd name="adj2" fmla="val 50000"/>
          </a:avLst>
        </a:prstGeom>
        <a:solidFill>
          <a:schemeClr val="accent3">
            <a:hueOff val="-962387"/>
            <a:satOff val="2078"/>
            <a:lumOff val="-264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ru-RU" sz="900" kern="1200"/>
        </a:p>
      </dsp:txBody>
      <dsp:txXfrm>
        <a:off x="3191808" y="2614344"/>
        <a:ext cx="189466" cy="189977"/>
      </dsp:txXfrm>
    </dsp:sp>
    <dsp:sp modelId="{C3E2CD5B-59DE-4DEA-9A65-F74D8A60689B}">
      <dsp:nvSpPr>
        <dsp:cNvPr id="0" name=""/>
        <dsp:cNvSpPr/>
      </dsp:nvSpPr>
      <dsp:spPr>
        <a:xfrm>
          <a:off x="3574825" y="1870139"/>
          <a:ext cx="1276723" cy="1678388"/>
        </a:xfrm>
        <a:prstGeom prst="roundRect">
          <a:avLst>
            <a:gd name="adj" fmla="val 10000"/>
          </a:avLst>
        </a:prstGeom>
        <a:solidFill>
          <a:schemeClr val="accent3">
            <a:hueOff val="-1539818"/>
            <a:satOff val="3325"/>
            <a:lumOff val="-423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ru-RU" sz="1050" kern="1200" dirty="0">
              <a:latin typeface="Times New Roman" panose="02020603050405020304" pitchFamily="18" charset="0"/>
              <a:cs typeface="Times New Roman" panose="02020603050405020304" pitchFamily="18" charset="0"/>
            </a:rPr>
            <a:t>3. Составить календарно-учебный график с учетом темы «Огород. Овощи» и «Сад. Фрукты», и расписание на 2 недели с осенними играми</a:t>
          </a:r>
        </a:p>
      </dsp:txBody>
      <dsp:txXfrm>
        <a:off x="3612219" y="1907533"/>
        <a:ext cx="1201935" cy="1603600"/>
      </dsp:txXfrm>
    </dsp:sp>
    <dsp:sp modelId="{EA06FF12-F23A-4084-9F39-D4A22878E95E}">
      <dsp:nvSpPr>
        <dsp:cNvPr id="0" name=""/>
        <dsp:cNvSpPr/>
      </dsp:nvSpPr>
      <dsp:spPr>
        <a:xfrm>
          <a:off x="4979221" y="2551019"/>
          <a:ext cx="270665" cy="316627"/>
        </a:xfrm>
        <a:prstGeom prst="rightArrow">
          <a:avLst>
            <a:gd name="adj1" fmla="val 60000"/>
            <a:gd name="adj2" fmla="val 50000"/>
          </a:avLst>
        </a:prstGeom>
        <a:solidFill>
          <a:schemeClr val="accent3">
            <a:hueOff val="-1924773"/>
            <a:satOff val="4156"/>
            <a:lumOff val="-52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ru-RU" sz="900" kern="1200"/>
        </a:p>
      </dsp:txBody>
      <dsp:txXfrm>
        <a:off x="4979221" y="2614344"/>
        <a:ext cx="189466" cy="189977"/>
      </dsp:txXfrm>
    </dsp:sp>
    <dsp:sp modelId="{7561995D-D24D-42C2-9ED9-0C18446D4A0B}">
      <dsp:nvSpPr>
        <dsp:cNvPr id="0" name=""/>
        <dsp:cNvSpPr/>
      </dsp:nvSpPr>
      <dsp:spPr>
        <a:xfrm>
          <a:off x="5362238" y="1870139"/>
          <a:ext cx="1276723" cy="1678388"/>
        </a:xfrm>
        <a:prstGeom prst="roundRect">
          <a:avLst>
            <a:gd name="adj" fmla="val 10000"/>
          </a:avLst>
        </a:prstGeom>
        <a:solidFill>
          <a:schemeClr val="accent3">
            <a:hueOff val="-2309728"/>
            <a:satOff val="4987"/>
            <a:lumOff val="-6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ru-RU" sz="1050" kern="1200" dirty="0">
              <a:latin typeface="Times New Roman" panose="02020603050405020304" pitchFamily="18" charset="0"/>
              <a:cs typeface="Times New Roman" panose="02020603050405020304" pitchFamily="18" charset="0"/>
            </a:rPr>
            <a:t>4. Разработать учебно-технологические карты  с учетом расписания и подобрать игровую копилку, в которой должно быть минимум 2 игры связанные с темой Овощи</a:t>
          </a:r>
        </a:p>
      </dsp:txBody>
      <dsp:txXfrm>
        <a:off x="5399632" y="1907533"/>
        <a:ext cx="1201935" cy="1603600"/>
      </dsp:txXfrm>
    </dsp:sp>
    <dsp:sp modelId="{C70EE348-3168-4EAA-8529-51A4E4FD9818}">
      <dsp:nvSpPr>
        <dsp:cNvPr id="0" name=""/>
        <dsp:cNvSpPr/>
      </dsp:nvSpPr>
      <dsp:spPr>
        <a:xfrm>
          <a:off x="6766634" y="2551019"/>
          <a:ext cx="270665" cy="316627"/>
        </a:xfrm>
        <a:prstGeom prst="rightArrow">
          <a:avLst>
            <a:gd name="adj1" fmla="val 60000"/>
            <a:gd name="adj2" fmla="val 50000"/>
          </a:avLst>
        </a:prstGeom>
        <a:solidFill>
          <a:schemeClr val="accent3">
            <a:hueOff val="-2887160"/>
            <a:satOff val="6234"/>
            <a:lumOff val="-794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ru-RU" sz="900" kern="1200"/>
        </a:p>
      </dsp:txBody>
      <dsp:txXfrm>
        <a:off x="6766634" y="2614344"/>
        <a:ext cx="189466" cy="189977"/>
      </dsp:txXfrm>
    </dsp:sp>
    <dsp:sp modelId="{98B090C9-99EE-4F0B-AF3A-58F8AFFC47A7}">
      <dsp:nvSpPr>
        <dsp:cNvPr id="0" name=""/>
        <dsp:cNvSpPr/>
      </dsp:nvSpPr>
      <dsp:spPr>
        <a:xfrm>
          <a:off x="7149651" y="1870139"/>
          <a:ext cx="1276723" cy="1678388"/>
        </a:xfrm>
        <a:prstGeom prst="roundRect">
          <a:avLst>
            <a:gd name="adj" fmla="val 10000"/>
          </a:avLst>
        </a:prstGeom>
        <a:solidFill>
          <a:schemeClr val="accent3">
            <a:hueOff val="-3079637"/>
            <a:satOff val="6650"/>
            <a:lumOff val="-847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ru-RU" sz="1050" kern="1200" dirty="0">
              <a:latin typeface="Times New Roman" panose="02020603050405020304" pitchFamily="18" charset="0"/>
              <a:cs typeface="Times New Roman" panose="02020603050405020304" pitchFamily="18" charset="0"/>
            </a:rPr>
            <a:t>5. Спланировать мероприятия  в рамках осуществления проекта</a:t>
          </a:r>
        </a:p>
      </dsp:txBody>
      <dsp:txXfrm>
        <a:off x="7187045" y="1907533"/>
        <a:ext cx="1201935" cy="1603600"/>
      </dsp:txXfrm>
    </dsp:sp>
    <dsp:sp modelId="{C9A58B6A-C696-4F88-BB72-FE7AE3FF1066}">
      <dsp:nvSpPr>
        <dsp:cNvPr id="0" name=""/>
        <dsp:cNvSpPr/>
      </dsp:nvSpPr>
      <dsp:spPr>
        <a:xfrm>
          <a:off x="8554047" y="2551019"/>
          <a:ext cx="270665" cy="316627"/>
        </a:xfrm>
        <a:prstGeom prst="rightArrow">
          <a:avLst>
            <a:gd name="adj1" fmla="val 60000"/>
            <a:gd name="adj2" fmla="val 50000"/>
          </a:avLst>
        </a:prstGeom>
        <a:solidFill>
          <a:schemeClr val="accent3">
            <a:hueOff val="-3849546"/>
            <a:satOff val="8312"/>
            <a:lumOff val="-1058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ru-RU" sz="900" kern="1200"/>
        </a:p>
      </dsp:txBody>
      <dsp:txXfrm>
        <a:off x="8554047" y="2614344"/>
        <a:ext cx="189466" cy="189977"/>
      </dsp:txXfrm>
    </dsp:sp>
    <dsp:sp modelId="{C0A64BA9-4665-428B-A777-F16B53A14625}">
      <dsp:nvSpPr>
        <dsp:cNvPr id="0" name=""/>
        <dsp:cNvSpPr/>
      </dsp:nvSpPr>
      <dsp:spPr>
        <a:xfrm>
          <a:off x="8937064" y="1870139"/>
          <a:ext cx="1276723" cy="1678388"/>
        </a:xfrm>
        <a:prstGeom prst="roundRect">
          <a:avLst>
            <a:gd name="adj" fmla="val 10000"/>
          </a:avLst>
        </a:prstGeom>
        <a:solidFill>
          <a:schemeClr val="accent3">
            <a:hueOff val="-3849546"/>
            <a:satOff val="8312"/>
            <a:lumOff val="-10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ru-RU" sz="1050" kern="1200" dirty="0">
              <a:latin typeface="Times New Roman" panose="02020603050405020304" pitchFamily="18" charset="0"/>
              <a:cs typeface="Times New Roman" panose="02020603050405020304" pitchFamily="18" charset="0"/>
            </a:rPr>
            <a:t>6. Оформить проект, подготовить материал проекта (текст, презентация)</a:t>
          </a:r>
        </a:p>
      </dsp:txBody>
      <dsp:txXfrm>
        <a:off x="8974458" y="1907533"/>
        <a:ext cx="1201935" cy="16036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5FA8D5-4203-45D8-9B63-2388A2E54EB2}">
      <dsp:nvSpPr>
        <dsp:cNvPr id="0" name=""/>
        <dsp:cNvSpPr/>
      </dsp:nvSpPr>
      <dsp:spPr>
        <a:xfrm rot="5400000">
          <a:off x="1286481" y="1184365"/>
          <a:ext cx="1040130" cy="1184151"/>
        </a:xfrm>
        <a:prstGeom prst="bentUpArrow">
          <a:avLst>
            <a:gd name="adj1" fmla="val 32840"/>
            <a:gd name="adj2" fmla="val 25000"/>
            <a:gd name="adj3" fmla="val 35780"/>
          </a:avLst>
        </a:prstGeom>
        <a:solidFill>
          <a:schemeClr val="accent2">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D31C254-FE04-422B-BB9D-A44486513628}">
      <dsp:nvSpPr>
        <dsp:cNvPr id="0" name=""/>
        <dsp:cNvSpPr/>
      </dsp:nvSpPr>
      <dsp:spPr>
        <a:xfrm>
          <a:off x="1010910" y="31360"/>
          <a:ext cx="1750966" cy="1225619"/>
        </a:xfrm>
        <a:prstGeom prst="roundRect">
          <a:avLst>
            <a:gd name="adj" fmla="val 1667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ru-RU" sz="1200" b="1" kern="1200" dirty="0">
              <a:solidFill>
                <a:schemeClr val="tx2"/>
              </a:solidFill>
              <a:latin typeface="Times New Roman" panose="02020603050405020304" pitchFamily="18" charset="0"/>
              <a:cs typeface="Times New Roman" panose="02020603050405020304" pitchFamily="18" charset="0"/>
            </a:rPr>
            <a:t>Воспитательная задача:</a:t>
          </a:r>
        </a:p>
        <a:p>
          <a:pPr marL="0" lvl="0" indent="0" algn="ctr" defTabSz="533400">
            <a:lnSpc>
              <a:spcPct val="90000"/>
            </a:lnSpc>
            <a:spcBef>
              <a:spcPct val="0"/>
            </a:spcBef>
            <a:spcAft>
              <a:spcPct val="35000"/>
            </a:spcAft>
            <a:buNone/>
          </a:pPr>
          <a:r>
            <a:rPr lang="ru-RU" sz="1200" kern="1200" dirty="0">
              <a:solidFill>
                <a:schemeClr val="tx2"/>
              </a:solidFill>
              <a:latin typeface="Times New Roman" panose="02020603050405020304" pitchFamily="18" charset="0"/>
              <a:cs typeface="Times New Roman" panose="02020603050405020304" pitchFamily="18" charset="0"/>
            </a:rPr>
            <a:t>Сформировать положительное и бережное отношение к труду и природе в целом.</a:t>
          </a:r>
        </a:p>
      </dsp:txBody>
      <dsp:txXfrm>
        <a:off x="1010910" y="31360"/>
        <a:ext cx="1750966" cy="1225619"/>
      </dsp:txXfrm>
    </dsp:sp>
    <dsp:sp modelId="{BCBB3639-BF24-4AD7-B378-49C0F7E379DE}">
      <dsp:nvSpPr>
        <dsp:cNvPr id="0" name=""/>
        <dsp:cNvSpPr/>
      </dsp:nvSpPr>
      <dsp:spPr>
        <a:xfrm>
          <a:off x="2761877" y="148250"/>
          <a:ext cx="1273486" cy="990600"/>
        </a:xfrm>
        <a:prstGeom prst="rect">
          <a:avLst/>
        </a:prstGeom>
        <a:noFill/>
        <a:ln>
          <a:noFill/>
        </a:ln>
        <a:effectLst/>
      </dsp:spPr>
      <dsp:style>
        <a:lnRef idx="0">
          <a:scrgbClr r="0" g="0" b="0"/>
        </a:lnRef>
        <a:fillRef idx="0">
          <a:scrgbClr r="0" g="0" b="0"/>
        </a:fillRef>
        <a:effectRef idx="0">
          <a:scrgbClr r="0" g="0" b="0"/>
        </a:effectRef>
        <a:fontRef idx="minor"/>
      </dsp:style>
    </dsp:sp>
    <dsp:sp modelId="{761AA008-4142-4A71-8309-2E6F406B2702}">
      <dsp:nvSpPr>
        <dsp:cNvPr id="0" name=""/>
        <dsp:cNvSpPr/>
      </dsp:nvSpPr>
      <dsp:spPr>
        <a:xfrm rot="5400000">
          <a:off x="2738219" y="2561140"/>
          <a:ext cx="1040130" cy="1184151"/>
        </a:xfrm>
        <a:prstGeom prst="bentUpArrow">
          <a:avLst>
            <a:gd name="adj1" fmla="val 32840"/>
            <a:gd name="adj2" fmla="val 25000"/>
            <a:gd name="adj3" fmla="val 35780"/>
          </a:avLst>
        </a:prstGeom>
        <a:solidFill>
          <a:schemeClr val="accent2">
            <a:tint val="50000"/>
            <a:hueOff val="-3292791"/>
            <a:satOff val="-19091"/>
            <a:lumOff val="194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53F4DA7-B847-4201-A33D-7EADC88785C8}">
      <dsp:nvSpPr>
        <dsp:cNvPr id="0" name=""/>
        <dsp:cNvSpPr/>
      </dsp:nvSpPr>
      <dsp:spPr>
        <a:xfrm>
          <a:off x="2462647" y="1408135"/>
          <a:ext cx="1750966" cy="1225619"/>
        </a:xfrm>
        <a:prstGeom prst="roundRect">
          <a:avLst>
            <a:gd name="adj" fmla="val 16670"/>
          </a:avLst>
        </a:prstGeom>
        <a:solidFill>
          <a:schemeClr val="accent2">
            <a:hueOff val="-2357417"/>
            <a:satOff val="-3592"/>
            <a:lumOff val="-986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ru-RU" sz="1200" kern="1200" dirty="0">
              <a:solidFill>
                <a:schemeClr val="tx2"/>
              </a:solidFill>
              <a:latin typeface="Times New Roman" panose="02020603050405020304" pitchFamily="18" charset="0"/>
              <a:cs typeface="Times New Roman" panose="02020603050405020304" pitchFamily="18" charset="0"/>
            </a:rPr>
            <a:t>Расширить знания о признаках осени, об овощах и фруктах.</a:t>
          </a:r>
        </a:p>
      </dsp:txBody>
      <dsp:txXfrm>
        <a:off x="2462647" y="1408135"/>
        <a:ext cx="1750966" cy="1225619"/>
      </dsp:txXfrm>
    </dsp:sp>
    <dsp:sp modelId="{C2FDEB45-C9CB-4257-9AEA-65BF0CE224B0}">
      <dsp:nvSpPr>
        <dsp:cNvPr id="0" name=""/>
        <dsp:cNvSpPr/>
      </dsp:nvSpPr>
      <dsp:spPr>
        <a:xfrm>
          <a:off x="4213614" y="1525026"/>
          <a:ext cx="1273486" cy="990600"/>
        </a:xfrm>
        <a:prstGeom prst="rect">
          <a:avLst/>
        </a:prstGeom>
        <a:noFill/>
        <a:ln>
          <a:noFill/>
        </a:ln>
        <a:effectLst/>
      </dsp:spPr>
      <dsp:style>
        <a:lnRef idx="0">
          <a:scrgbClr r="0" g="0" b="0"/>
        </a:lnRef>
        <a:fillRef idx="0">
          <a:scrgbClr r="0" g="0" b="0"/>
        </a:fillRef>
        <a:effectRef idx="0">
          <a:scrgbClr r="0" g="0" b="0"/>
        </a:effectRef>
        <a:fontRef idx="minor"/>
      </dsp:style>
    </dsp:sp>
    <dsp:sp modelId="{1A51728A-E669-4E4C-AEBF-889D2D1F3FA6}">
      <dsp:nvSpPr>
        <dsp:cNvPr id="0" name=""/>
        <dsp:cNvSpPr/>
      </dsp:nvSpPr>
      <dsp:spPr>
        <a:xfrm rot="5400000">
          <a:off x="4189956" y="3937916"/>
          <a:ext cx="1040130" cy="1184151"/>
        </a:xfrm>
        <a:prstGeom prst="bentUpArrow">
          <a:avLst>
            <a:gd name="adj1" fmla="val 32840"/>
            <a:gd name="adj2" fmla="val 25000"/>
            <a:gd name="adj3" fmla="val 35780"/>
          </a:avLst>
        </a:prstGeom>
        <a:solidFill>
          <a:schemeClr val="accent2">
            <a:tint val="50000"/>
            <a:hueOff val="-6585582"/>
            <a:satOff val="-38183"/>
            <a:lumOff val="38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9F485F8-F450-4DD2-97DC-5D099D9E9B95}">
      <dsp:nvSpPr>
        <dsp:cNvPr id="0" name=""/>
        <dsp:cNvSpPr/>
      </dsp:nvSpPr>
      <dsp:spPr>
        <a:xfrm>
          <a:off x="3914385" y="2784911"/>
          <a:ext cx="1750966" cy="1225619"/>
        </a:xfrm>
        <a:prstGeom prst="roundRect">
          <a:avLst>
            <a:gd name="adj" fmla="val 16670"/>
          </a:avLst>
        </a:prstGeom>
        <a:solidFill>
          <a:schemeClr val="accent2">
            <a:hueOff val="-4714835"/>
            <a:satOff val="-7183"/>
            <a:lumOff val="-1973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ru-RU" sz="1200" kern="1200" dirty="0">
              <a:solidFill>
                <a:schemeClr val="tx2"/>
              </a:solidFill>
              <a:latin typeface="Times New Roman" panose="02020603050405020304" pitchFamily="18" charset="0"/>
              <a:cs typeface="Times New Roman" panose="02020603050405020304" pitchFamily="18" charset="0"/>
            </a:rPr>
            <a:t>Дать представление о пользе овощей и фруктов</a:t>
          </a:r>
        </a:p>
      </dsp:txBody>
      <dsp:txXfrm>
        <a:off x="3914385" y="2784911"/>
        <a:ext cx="1750966" cy="1225619"/>
      </dsp:txXfrm>
    </dsp:sp>
    <dsp:sp modelId="{B47C07EA-5BCE-4E2F-B454-20FD1E7CE578}">
      <dsp:nvSpPr>
        <dsp:cNvPr id="0" name=""/>
        <dsp:cNvSpPr/>
      </dsp:nvSpPr>
      <dsp:spPr>
        <a:xfrm>
          <a:off x="5665352" y="2901802"/>
          <a:ext cx="1273486" cy="990600"/>
        </a:xfrm>
        <a:prstGeom prst="rect">
          <a:avLst/>
        </a:prstGeom>
        <a:noFill/>
        <a:ln>
          <a:noFill/>
        </a:ln>
        <a:effectLst/>
      </dsp:spPr>
      <dsp:style>
        <a:lnRef idx="0">
          <a:scrgbClr r="0" g="0" b="0"/>
        </a:lnRef>
        <a:fillRef idx="0">
          <a:scrgbClr r="0" g="0" b="0"/>
        </a:fillRef>
        <a:effectRef idx="0">
          <a:scrgbClr r="0" g="0" b="0"/>
        </a:effectRef>
        <a:fontRef idx="minor"/>
      </dsp:style>
    </dsp:sp>
    <dsp:sp modelId="{2D04C7A1-8CC4-4CDC-A269-000EAF2C962A}">
      <dsp:nvSpPr>
        <dsp:cNvPr id="0" name=""/>
        <dsp:cNvSpPr/>
      </dsp:nvSpPr>
      <dsp:spPr>
        <a:xfrm>
          <a:off x="5366122" y="4161686"/>
          <a:ext cx="1750966" cy="1225619"/>
        </a:xfrm>
        <a:prstGeom prst="roundRect">
          <a:avLst>
            <a:gd name="adj" fmla="val 16670"/>
          </a:avLst>
        </a:prstGeom>
        <a:solidFill>
          <a:schemeClr val="accent2">
            <a:hueOff val="-7072252"/>
            <a:satOff val="-10775"/>
            <a:lumOff val="-2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ru-RU" sz="1200" kern="1200" dirty="0">
              <a:solidFill>
                <a:schemeClr val="tx2"/>
              </a:solidFill>
              <a:latin typeface="Times New Roman" panose="02020603050405020304" pitchFamily="18" charset="0"/>
              <a:cs typeface="Times New Roman" panose="02020603050405020304" pitchFamily="18" charset="0"/>
            </a:rPr>
            <a:t>Развить эмоционально положительное отношение к объектам природы в процессе общения с ними</a:t>
          </a:r>
        </a:p>
      </dsp:txBody>
      <dsp:txXfrm>
        <a:off x="5366122" y="4161686"/>
        <a:ext cx="1750966" cy="122561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8C7DE5-9441-4D8E-949E-C33116C71544}">
      <dsp:nvSpPr>
        <dsp:cNvPr id="0" name=""/>
        <dsp:cNvSpPr/>
      </dsp:nvSpPr>
      <dsp:spPr>
        <a:xfrm>
          <a:off x="5752049" y="1851952"/>
          <a:ext cx="4746937" cy="529224"/>
        </a:xfrm>
        <a:custGeom>
          <a:avLst/>
          <a:gdLst/>
          <a:ahLst/>
          <a:cxnLst/>
          <a:rect l="0" t="0" r="0" b="0"/>
          <a:pathLst>
            <a:path>
              <a:moveTo>
                <a:pt x="0" y="0"/>
              </a:moveTo>
              <a:lnTo>
                <a:pt x="0" y="315499"/>
              </a:lnTo>
              <a:lnTo>
                <a:pt x="4746937" y="315499"/>
              </a:lnTo>
              <a:lnTo>
                <a:pt x="4746937" y="529224"/>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E2FA5B9-07D5-42E7-A8EC-8FF56E3BD7B5}">
      <dsp:nvSpPr>
        <dsp:cNvPr id="0" name=""/>
        <dsp:cNvSpPr/>
      </dsp:nvSpPr>
      <dsp:spPr>
        <a:xfrm>
          <a:off x="5752049" y="1851952"/>
          <a:ext cx="2373468" cy="529224"/>
        </a:xfrm>
        <a:custGeom>
          <a:avLst/>
          <a:gdLst/>
          <a:ahLst/>
          <a:cxnLst/>
          <a:rect l="0" t="0" r="0" b="0"/>
          <a:pathLst>
            <a:path>
              <a:moveTo>
                <a:pt x="0" y="0"/>
              </a:moveTo>
              <a:lnTo>
                <a:pt x="0" y="315499"/>
              </a:lnTo>
              <a:lnTo>
                <a:pt x="2373468" y="315499"/>
              </a:lnTo>
              <a:lnTo>
                <a:pt x="2373468" y="529224"/>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629B950-010C-4371-931F-9EC552243B73}">
      <dsp:nvSpPr>
        <dsp:cNvPr id="0" name=""/>
        <dsp:cNvSpPr/>
      </dsp:nvSpPr>
      <dsp:spPr>
        <a:xfrm>
          <a:off x="5706329" y="1851952"/>
          <a:ext cx="91440" cy="529224"/>
        </a:xfrm>
        <a:custGeom>
          <a:avLst/>
          <a:gdLst/>
          <a:ahLst/>
          <a:cxnLst/>
          <a:rect l="0" t="0" r="0" b="0"/>
          <a:pathLst>
            <a:path>
              <a:moveTo>
                <a:pt x="45720" y="0"/>
              </a:moveTo>
              <a:lnTo>
                <a:pt x="45720" y="529224"/>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0AA59B3-33E8-4EC3-9288-E00286E0434B}">
      <dsp:nvSpPr>
        <dsp:cNvPr id="0" name=""/>
        <dsp:cNvSpPr/>
      </dsp:nvSpPr>
      <dsp:spPr>
        <a:xfrm>
          <a:off x="3378580" y="1851952"/>
          <a:ext cx="2373468" cy="529224"/>
        </a:xfrm>
        <a:custGeom>
          <a:avLst/>
          <a:gdLst/>
          <a:ahLst/>
          <a:cxnLst/>
          <a:rect l="0" t="0" r="0" b="0"/>
          <a:pathLst>
            <a:path>
              <a:moveTo>
                <a:pt x="2373468" y="0"/>
              </a:moveTo>
              <a:lnTo>
                <a:pt x="2373468" y="315499"/>
              </a:lnTo>
              <a:lnTo>
                <a:pt x="0" y="315499"/>
              </a:lnTo>
              <a:lnTo>
                <a:pt x="0" y="529224"/>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6D910D9-8018-4B7D-B750-85ED34B1392C}">
      <dsp:nvSpPr>
        <dsp:cNvPr id="0" name=""/>
        <dsp:cNvSpPr/>
      </dsp:nvSpPr>
      <dsp:spPr>
        <a:xfrm>
          <a:off x="1005112" y="1851952"/>
          <a:ext cx="4746937" cy="529224"/>
        </a:xfrm>
        <a:custGeom>
          <a:avLst/>
          <a:gdLst/>
          <a:ahLst/>
          <a:cxnLst/>
          <a:rect l="0" t="0" r="0" b="0"/>
          <a:pathLst>
            <a:path>
              <a:moveTo>
                <a:pt x="4746937" y="0"/>
              </a:moveTo>
              <a:lnTo>
                <a:pt x="4746937" y="315499"/>
              </a:lnTo>
              <a:lnTo>
                <a:pt x="0" y="315499"/>
              </a:lnTo>
              <a:lnTo>
                <a:pt x="0" y="529224"/>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F7B8976-F480-4F33-8137-57C2958EB9F5}">
      <dsp:nvSpPr>
        <dsp:cNvPr id="0" name=""/>
        <dsp:cNvSpPr/>
      </dsp:nvSpPr>
      <dsp:spPr>
        <a:xfrm>
          <a:off x="4867495" y="935987"/>
          <a:ext cx="1769107" cy="915965"/>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29253" numCol="1" spcCol="1270" anchor="ctr" anchorCtr="0">
          <a:noAutofit/>
        </a:bodyPr>
        <a:lstStyle/>
        <a:p>
          <a:pPr marL="0" lvl="0" indent="0" algn="ctr" defTabSz="800100">
            <a:lnSpc>
              <a:spcPct val="90000"/>
            </a:lnSpc>
            <a:spcBef>
              <a:spcPct val="0"/>
            </a:spcBef>
            <a:spcAft>
              <a:spcPct val="35000"/>
            </a:spcAft>
            <a:buNone/>
          </a:pPr>
          <a:r>
            <a:rPr lang="ru-RU" sz="1800" kern="1200" dirty="0"/>
            <a:t>2. Неделя октября </a:t>
          </a:r>
        </a:p>
      </dsp:txBody>
      <dsp:txXfrm>
        <a:off x="4867495" y="935987"/>
        <a:ext cx="1769107" cy="915965"/>
      </dsp:txXfrm>
    </dsp:sp>
    <dsp:sp modelId="{941C460E-9BE8-4728-A738-5A93E3C3EA96}">
      <dsp:nvSpPr>
        <dsp:cNvPr id="0" name=""/>
        <dsp:cNvSpPr/>
      </dsp:nvSpPr>
      <dsp:spPr>
        <a:xfrm>
          <a:off x="5221317" y="1648404"/>
          <a:ext cx="1592196" cy="305321"/>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30480" tIns="7620" rIns="30480" bIns="7620" numCol="1" spcCol="1270" anchor="ctr" anchorCtr="0">
          <a:noAutofit/>
        </a:bodyPr>
        <a:lstStyle/>
        <a:p>
          <a:pPr marL="0" lvl="0" indent="0" algn="r" defTabSz="533400">
            <a:lnSpc>
              <a:spcPct val="90000"/>
            </a:lnSpc>
            <a:spcBef>
              <a:spcPct val="0"/>
            </a:spcBef>
            <a:spcAft>
              <a:spcPct val="35000"/>
            </a:spcAft>
            <a:buNone/>
          </a:pPr>
          <a:r>
            <a:rPr lang="ru-RU" sz="1200" kern="1200" dirty="0"/>
            <a:t>«Огород. Овощи.»</a:t>
          </a:r>
        </a:p>
      </dsp:txBody>
      <dsp:txXfrm>
        <a:off x="5221317" y="1648404"/>
        <a:ext cx="1592196" cy="305321"/>
      </dsp:txXfrm>
    </dsp:sp>
    <dsp:sp modelId="{84134714-2FB2-4BA1-8A33-E309B3D4E1AF}">
      <dsp:nvSpPr>
        <dsp:cNvPr id="0" name=""/>
        <dsp:cNvSpPr/>
      </dsp:nvSpPr>
      <dsp:spPr>
        <a:xfrm>
          <a:off x="120558" y="2381177"/>
          <a:ext cx="1769107" cy="915965"/>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29253" numCol="1" spcCol="1270" anchor="ctr" anchorCtr="0">
          <a:noAutofit/>
        </a:bodyPr>
        <a:lstStyle/>
        <a:p>
          <a:pPr marL="0" lvl="0" indent="0" algn="ctr" defTabSz="800100">
            <a:lnSpc>
              <a:spcPct val="90000"/>
            </a:lnSpc>
            <a:spcBef>
              <a:spcPct val="0"/>
            </a:spcBef>
            <a:spcAft>
              <a:spcPct val="35000"/>
            </a:spcAft>
            <a:buNone/>
          </a:pPr>
          <a:r>
            <a:rPr lang="ru-RU" sz="1800" kern="1200" dirty="0"/>
            <a:t>Понедельник</a:t>
          </a:r>
        </a:p>
      </dsp:txBody>
      <dsp:txXfrm>
        <a:off x="120558" y="2381177"/>
        <a:ext cx="1769107" cy="915965"/>
      </dsp:txXfrm>
    </dsp:sp>
    <dsp:sp modelId="{D61C3003-B001-4B50-BBCF-E6768C31BE11}">
      <dsp:nvSpPr>
        <dsp:cNvPr id="0" name=""/>
        <dsp:cNvSpPr/>
      </dsp:nvSpPr>
      <dsp:spPr>
        <a:xfrm>
          <a:off x="474379" y="3093594"/>
          <a:ext cx="1592196" cy="305321"/>
        </a:xfrm>
        <a:prstGeom prst="rect">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33020" tIns="8255" rIns="33020" bIns="8255" numCol="1" spcCol="1270" anchor="ctr" anchorCtr="0">
          <a:noAutofit/>
        </a:bodyPr>
        <a:lstStyle/>
        <a:p>
          <a:pPr marL="0" lvl="0" indent="0" algn="r" defTabSz="577850">
            <a:lnSpc>
              <a:spcPct val="90000"/>
            </a:lnSpc>
            <a:spcBef>
              <a:spcPct val="0"/>
            </a:spcBef>
            <a:spcAft>
              <a:spcPct val="35000"/>
            </a:spcAft>
            <a:buNone/>
          </a:pPr>
          <a:r>
            <a:rPr lang="ru-RU" sz="1300" kern="1200" dirty="0"/>
            <a:t>«Огород»</a:t>
          </a:r>
        </a:p>
      </dsp:txBody>
      <dsp:txXfrm>
        <a:off x="474379" y="3093594"/>
        <a:ext cx="1592196" cy="305321"/>
      </dsp:txXfrm>
    </dsp:sp>
    <dsp:sp modelId="{0E875121-A633-475A-927D-96EDBBAE1E76}">
      <dsp:nvSpPr>
        <dsp:cNvPr id="0" name=""/>
        <dsp:cNvSpPr/>
      </dsp:nvSpPr>
      <dsp:spPr>
        <a:xfrm>
          <a:off x="2494027" y="2381177"/>
          <a:ext cx="1769107" cy="915965"/>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29253" numCol="1" spcCol="1270" anchor="ctr" anchorCtr="0">
          <a:noAutofit/>
        </a:bodyPr>
        <a:lstStyle/>
        <a:p>
          <a:pPr marL="0" lvl="0" indent="0" algn="ctr" defTabSz="800100">
            <a:lnSpc>
              <a:spcPct val="90000"/>
            </a:lnSpc>
            <a:spcBef>
              <a:spcPct val="0"/>
            </a:spcBef>
            <a:spcAft>
              <a:spcPct val="35000"/>
            </a:spcAft>
            <a:buNone/>
          </a:pPr>
          <a:r>
            <a:rPr lang="ru-RU" sz="1800" kern="1200" dirty="0"/>
            <a:t>Вторник</a:t>
          </a:r>
        </a:p>
      </dsp:txBody>
      <dsp:txXfrm>
        <a:off x="2494027" y="2381177"/>
        <a:ext cx="1769107" cy="915965"/>
      </dsp:txXfrm>
    </dsp:sp>
    <dsp:sp modelId="{99425761-ADAB-47B7-BA72-8726AC0BAD82}">
      <dsp:nvSpPr>
        <dsp:cNvPr id="0" name=""/>
        <dsp:cNvSpPr/>
      </dsp:nvSpPr>
      <dsp:spPr>
        <a:xfrm>
          <a:off x="2847848" y="3093594"/>
          <a:ext cx="1592196" cy="305321"/>
        </a:xfrm>
        <a:prstGeom prst="rect">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33020" tIns="8255" rIns="33020" bIns="8255" numCol="1" spcCol="1270" anchor="ctr" anchorCtr="0">
          <a:noAutofit/>
        </a:bodyPr>
        <a:lstStyle/>
        <a:p>
          <a:pPr marL="0" lvl="0" indent="0" algn="r" defTabSz="577850">
            <a:lnSpc>
              <a:spcPct val="90000"/>
            </a:lnSpc>
            <a:spcBef>
              <a:spcPct val="0"/>
            </a:spcBef>
            <a:spcAft>
              <a:spcPct val="35000"/>
            </a:spcAft>
            <a:buNone/>
          </a:pPr>
          <a:r>
            <a:rPr lang="ru-RU" sz="1300" kern="1200" dirty="0"/>
            <a:t>«Дары осени»</a:t>
          </a:r>
        </a:p>
      </dsp:txBody>
      <dsp:txXfrm>
        <a:off x="2847848" y="3093594"/>
        <a:ext cx="1592196" cy="305321"/>
      </dsp:txXfrm>
    </dsp:sp>
    <dsp:sp modelId="{86910641-0804-4FED-99A8-786498F034A5}">
      <dsp:nvSpPr>
        <dsp:cNvPr id="0" name=""/>
        <dsp:cNvSpPr/>
      </dsp:nvSpPr>
      <dsp:spPr>
        <a:xfrm>
          <a:off x="4867495" y="2381177"/>
          <a:ext cx="1769107" cy="915965"/>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29253" numCol="1" spcCol="1270" anchor="ctr" anchorCtr="0">
          <a:noAutofit/>
        </a:bodyPr>
        <a:lstStyle/>
        <a:p>
          <a:pPr marL="0" lvl="0" indent="0" algn="ctr" defTabSz="800100">
            <a:lnSpc>
              <a:spcPct val="90000"/>
            </a:lnSpc>
            <a:spcBef>
              <a:spcPct val="0"/>
            </a:spcBef>
            <a:spcAft>
              <a:spcPct val="35000"/>
            </a:spcAft>
            <a:buNone/>
          </a:pPr>
          <a:r>
            <a:rPr lang="ru-RU" sz="1800" kern="1200" dirty="0"/>
            <a:t>Среда</a:t>
          </a:r>
        </a:p>
      </dsp:txBody>
      <dsp:txXfrm>
        <a:off x="4867495" y="2381177"/>
        <a:ext cx="1769107" cy="915965"/>
      </dsp:txXfrm>
    </dsp:sp>
    <dsp:sp modelId="{9BD0AA08-1E61-4A6B-B40D-B2F19E7B9FA6}">
      <dsp:nvSpPr>
        <dsp:cNvPr id="0" name=""/>
        <dsp:cNvSpPr/>
      </dsp:nvSpPr>
      <dsp:spPr>
        <a:xfrm>
          <a:off x="5221317" y="3093594"/>
          <a:ext cx="1592196" cy="305321"/>
        </a:xfrm>
        <a:prstGeom prst="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33020" tIns="8255" rIns="33020" bIns="8255" numCol="1" spcCol="1270" anchor="ctr" anchorCtr="0">
          <a:noAutofit/>
        </a:bodyPr>
        <a:lstStyle/>
        <a:p>
          <a:pPr marL="0" lvl="0" indent="0" algn="r" defTabSz="577850">
            <a:lnSpc>
              <a:spcPct val="90000"/>
            </a:lnSpc>
            <a:spcBef>
              <a:spcPct val="0"/>
            </a:spcBef>
            <a:spcAft>
              <a:spcPct val="35000"/>
            </a:spcAft>
            <a:buNone/>
          </a:pPr>
          <a:r>
            <a:rPr lang="ru-RU" sz="1300" kern="1200" dirty="0"/>
            <a:t>«Витамины»</a:t>
          </a:r>
        </a:p>
      </dsp:txBody>
      <dsp:txXfrm>
        <a:off x="5221317" y="3093594"/>
        <a:ext cx="1592196" cy="305321"/>
      </dsp:txXfrm>
    </dsp:sp>
    <dsp:sp modelId="{084EB143-8980-4DA2-8DF0-9E4BE57280A3}">
      <dsp:nvSpPr>
        <dsp:cNvPr id="0" name=""/>
        <dsp:cNvSpPr/>
      </dsp:nvSpPr>
      <dsp:spPr>
        <a:xfrm>
          <a:off x="7240964" y="2381177"/>
          <a:ext cx="1769107" cy="915965"/>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29253" numCol="1" spcCol="1270" anchor="ctr" anchorCtr="0">
          <a:noAutofit/>
        </a:bodyPr>
        <a:lstStyle/>
        <a:p>
          <a:pPr marL="0" lvl="0" indent="0" algn="ctr" defTabSz="800100">
            <a:lnSpc>
              <a:spcPct val="90000"/>
            </a:lnSpc>
            <a:spcBef>
              <a:spcPct val="0"/>
            </a:spcBef>
            <a:spcAft>
              <a:spcPct val="35000"/>
            </a:spcAft>
            <a:buNone/>
          </a:pPr>
          <a:r>
            <a:rPr lang="ru-RU" sz="1800" kern="1200" dirty="0"/>
            <a:t>Четверг</a:t>
          </a:r>
        </a:p>
      </dsp:txBody>
      <dsp:txXfrm>
        <a:off x="7240964" y="2381177"/>
        <a:ext cx="1769107" cy="915965"/>
      </dsp:txXfrm>
    </dsp:sp>
    <dsp:sp modelId="{A93876EF-1820-4049-A383-78517E0B590A}">
      <dsp:nvSpPr>
        <dsp:cNvPr id="0" name=""/>
        <dsp:cNvSpPr/>
      </dsp:nvSpPr>
      <dsp:spPr>
        <a:xfrm>
          <a:off x="7594786" y="3093594"/>
          <a:ext cx="1592196" cy="305321"/>
        </a:xfrm>
        <a:prstGeom prst="rect">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33020" tIns="8255" rIns="33020" bIns="8255" numCol="1" spcCol="1270" anchor="ctr" anchorCtr="0">
          <a:noAutofit/>
        </a:bodyPr>
        <a:lstStyle/>
        <a:p>
          <a:pPr marL="0" lvl="0" indent="0" algn="r" defTabSz="577850">
            <a:lnSpc>
              <a:spcPct val="90000"/>
            </a:lnSpc>
            <a:spcBef>
              <a:spcPct val="0"/>
            </a:spcBef>
            <a:spcAft>
              <a:spcPct val="35000"/>
            </a:spcAft>
            <a:buNone/>
          </a:pPr>
          <a:r>
            <a:rPr lang="ru-RU" sz="1300" kern="1200" dirty="0"/>
            <a:t>«Питание»</a:t>
          </a:r>
        </a:p>
      </dsp:txBody>
      <dsp:txXfrm>
        <a:off x="7594786" y="3093594"/>
        <a:ext cx="1592196" cy="305321"/>
      </dsp:txXfrm>
    </dsp:sp>
    <dsp:sp modelId="{6E5E4BB0-BF54-4914-8E0E-2BE72E5C898F}">
      <dsp:nvSpPr>
        <dsp:cNvPr id="0" name=""/>
        <dsp:cNvSpPr/>
      </dsp:nvSpPr>
      <dsp:spPr>
        <a:xfrm>
          <a:off x="9614433" y="2381177"/>
          <a:ext cx="1769107" cy="915965"/>
        </a:xfrm>
        <a:prstGeom prst="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29253" numCol="1" spcCol="1270" anchor="ctr" anchorCtr="0">
          <a:noAutofit/>
        </a:bodyPr>
        <a:lstStyle/>
        <a:p>
          <a:pPr marL="0" lvl="0" indent="0" algn="ctr" defTabSz="800100">
            <a:lnSpc>
              <a:spcPct val="90000"/>
            </a:lnSpc>
            <a:spcBef>
              <a:spcPct val="0"/>
            </a:spcBef>
            <a:spcAft>
              <a:spcPct val="35000"/>
            </a:spcAft>
            <a:buNone/>
          </a:pPr>
          <a:r>
            <a:rPr lang="ru-RU" sz="1800" kern="1200" dirty="0"/>
            <a:t>Пятница</a:t>
          </a:r>
        </a:p>
      </dsp:txBody>
      <dsp:txXfrm>
        <a:off x="9614433" y="2381177"/>
        <a:ext cx="1769107" cy="915965"/>
      </dsp:txXfrm>
    </dsp:sp>
    <dsp:sp modelId="{AC0ECECC-4473-4EAE-92E1-2FDF03881CD8}">
      <dsp:nvSpPr>
        <dsp:cNvPr id="0" name=""/>
        <dsp:cNvSpPr/>
      </dsp:nvSpPr>
      <dsp:spPr>
        <a:xfrm>
          <a:off x="9968254" y="3093594"/>
          <a:ext cx="1592196" cy="305321"/>
        </a:xfrm>
        <a:prstGeom prst="rect">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33020" tIns="8255" rIns="33020" bIns="8255" numCol="1" spcCol="1270" anchor="ctr" anchorCtr="0">
          <a:noAutofit/>
        </a:bodyPr>
        <a:lstStyle/>
        <a:p>
          <a:pPr marL="0" lvl="0" indent="0" algn="r" defTabSz="577850">
            <a:lnSpc>
              <a:spcPct val="90000"/>
            </a:lnSpc>
            <a:spcBef>
              <a:spcPct val="0"/>
            </a:spcBef>
            <a:spcAft>
              <a:spcPct val="35000"/>
            </a:spcAft>
            <a:buNone/>
          </a:pPr>
          <a:r>
            <a:rPr lang="ru-RU" sz="1300" kern="1200" dirty="0"/>
            <a:t>«Фрукты»</a:t>
          </a:r>
        </a:p>
      </dsp:txBody>
      <dsp:txXfrm>
        <a:off x="9968254" y="3093594"/>
        <a:ext cx="1592196" cy="30532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8C7DE5-9441-4D8E-949E-C33116C71544}">
      <dsp:nvSpPr>
        <dsp:cNvPr id="0" name=""/>
        <dsp:cNvSpPr/>
      </dsp:nvSpPr>
      <dsp:spPr>
        <a:xfrm>
          <a:off x="5752049" y="1851952"/>
          <a:ext cx="4746937" cy="529224"/>
        </a:xfrm>
        <a:custGeom>
          <a:avLst/>
          <a:gdLst/>
          <a:ahLst/>
          <a:cxnLst/>
          <a:rect l="0" t="0" r="0" b="0"/>
          <a:pathLst>
            <a:path>
              <a:moveTo>
                <a:pt x="0" y="0"/>
              </a:moveTo>
              <a:lnTo>
                <a:pt x="0" y="315499"/>
              </a:lnTo>
              <a:lnTo>
                <a:pt x="4746937" y="315499"/>
              </a:lnTo>
              <a:lnTo>
                <a:pt x="4746937" y="529224"/>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E2FA5B9-07D5-42E7-A8EC-8FF56E3BD7B5}">
      <dsp:nvSpPr>
        <dsp:cNvPr id="0" name=""/>
        <dsp:cNvSpPr/>
      </dsp:nvSpPr>
      <dsp:spPr>
        <a:xfrm>
          <a:off x="5752049" y="1851952"/>
          <a:ext cx="2373468" cy="529224"/>
        </a:xfrm>
        <a:custGeom>
          <a:avLst/>
          <a:gdLst/>
          <a:ahLst/>
          <a:cxnLst/>
          <a:rect l="0" t="0" r="0" b="0"/>
          <a:pathLst>
            <a:path>
              <a:moveTo>
                <a:pt x="0" y="0"/>
              </a:moveTo>
              <a:lnTo>
                <a:pt x="0" y="315499"/>
              </a:lnTo>
              <a:lnTo>
                <a:pt x="2373468" y="315499"/>
              </a:lnTo>
              <a:lnTo>
                <a:pt x="2373468" y="529224"/>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629B950-010C-4371-931F-9EC552243B73}">
      <dsp:nvSpPr>
        <dsp:cNvPr id="0" name=""/>
        <dsp:cNvSpPr/>
      </dsp:nvSpPr>
      <dsp:spPr>
        <a:xfrm>
          <a:off x="5706329" y="1851952"/>
          <a:ext cx="91440" cy="529224"/>
        </a:xfrm>
        <a:custGeom>
          <a:avLst/>
          <a:gdLst/>
          <a:ahLst/>
          <a:cxnLst/>
          <a:rect l="0" t="0" r="0" b="0"/>
          <a:pathLst>
            <a:path>
              <a:moveTo>
                <a:pt x="45720" y="0"/>
              </a:moveTo>
              <a:lnTo>
                <a:pt x="45720" y="529224"/>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0AA59B3-33E8-4EC3-9288-E00286E0434B}">
      <dsp:nvSpPr>
        <dsp:cNvPr id="0" name=""/>
        <dsp:cNvSpPr/>
      </dsp:nvSpPr>
      <dsp:spPr>
        <a:xfrm>
          <a:off x="3378580" y="1851952"/>
          <a:ext cx="2373468" cy="529224"/>
        </a:xfrm>
        <a:custGeom>
          <a:avLst/>
          <a:gdLst/>
          <a:ahLst/>
          <a:cxnLst/>
          <a:rect l="0" t="0" r="0" b="0"/>
          <a:pathLst>
            <a:path>
              <a:moveTo>
                <a:pt x="2373468" y="0"/>
              </a:moveTo>
              <a:lnTo>
                <a:pt x="2373468" y="315499"/>
              </a:lnTo>
              <a:lnTo>
                <a:pt x="0" y="315499"/>
              </a:lnTo>
              <a:lnTo>
                <a:pt x="0" y="529224"/>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6D910D9-8018-4B7D-B750-85ED34B1392C}">
      <dsp:nvSpPr>
        <dsp:cNvPr id="0" name=""/>
        <dsp:cNvSpPr/>
      </dsp:nvSpPr>
      <dsp:spPr>
        <a:xfrm>
          <a:off x="1005112" y="1851952"/>
          <a:ext cx="4746937" cy="529224"/>
        </a:xfrm>
        <a:custGeom>
          <a:avLst/>
          <a:gdLst/>
          <a:ahLst/>
          <a:cxnLst/>
          <a:rect l="0" t="0" r="0" b="0"/>
          <a:pathLst>
            <a:path>
              <a:moveTo>
                <a:pt x="4746937" y="0"/>
              </a:moveTo>
              <a:lnTo>
                <a:pt x="4746937" y="315499"/>
              </a:lnTo>
              <a:lnTo>
                <a:pt x="0" y="315499"/>
              </a:lnTo>
              <a:lnTo>
                <a:pt x="0" y="529224"/>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F7B8976-F480-4F33-8137-57C2958EB9F5}">
      <dsp:nvSpPr>
        <dsp:cNvPr id="0" name=""/>
        <dsp:cNvSpPr/>
      </dsp:nvSpPr>
      <dsp:spPr>
        <a:xfrm>
          <a:off x="4867495" y="935987"/>
          <a:ext cx="1769107" cy="915965"/>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29253" numCol="1" spcCol="1270" anchor="ctr" anchorCtr="0">
          <a:noAutofit/>
        </a:bodyPr>
        <a:lstStyle/>
        <a:p>
          <a:pPr marL="0" lvl="0" indent="0" algn="ctr" defTabSz="800100">
            <a:lnSpc>
              <a:spcPct val="90000"/>
            </a:lnSpc>
            <a:spcBef>
              <a:spcPct val="0"/>
            </a:spcBef>
            <a:spcAft>
              <a:spcPct val="35000"/>
            </a:spcAft>
            <a:buNone/>
          </a:pPr>
          <a:r>
            <a:rPr lang="ru-RU" sz="1800" kern="1200" dirty="0"/>
            <a:t>3. Неделя октября</a:t>
          </a:r>
        </a:p>
      </dsp:txBody>
      <dsp:txXfrm>
        <a:off x="4867495" y="935987"/>
        <a:ext cx="1769107" cy="915965"/>
      </dsp:txXfrm>
    </dsp:sp>
    <dsp:sp modelId="{941C460E-9BE8-4728-A738-5A93E3C3EA96}">
      <dsp:nvSpPr>
        <dsp:cNvPr id="0" name=""/>
        <dsp:cNvSpPr/>
      </dsp:nvSpPr>
      <dsp:spPr>
        <a:xfrm>
          <a:off x="5221317" y="1648404"/>
          <a:ext cx="1592196" cy="305321"/>
        </a:xfrm>
        <a:prstGeom prst="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33020" tIns="8255" rIns="33020" bIns="8255" numCol="1" spcCol="1270" anchor="ctr" anchorCtr="0">
          <a:noAutofit/>
        </a:bodyPr>
        <a:lstStyle/>
        <a:p>
          <a:pPr marL="0" lvl="0" indent="0" algn="r" defTabSz="577850">
            <a:lnSpc>
              <a:spcPct val="90000"/>
            </a:lnSpc>
            <a:spcBef>
              <a:spcPct val="0"/>
            </a:spcBef>
            <a:spcAft>
              <a:spcPct val="35000"/>
            </a:spcAft>
            <a:buNone/>
          </a:pPr>
          <a:r>
            <a:rPr lang="ru-RU" sz="1300" kern="1200" dirty="0"/>
            <a:t>«Фрукты, сад.»</a:t>
          </a:r>
        </a:p>
      </dsp:txBody>
      <dsp:txXfrm>
        <a:off x="5221317" y="1648404"/>
        <a:ext cx="1592196" cy="305321"/>
      </dsp:txXfrm>
    </dsp:sp>
    <dsp:sp modelId="{84134714-2FB2-4BA1-8A33-E309B3D4E1AF}">
      <dsp:nvSpPr>
        <dsp:cNvPr id="0" name=""/>
        <dsp:cNvSpPr/>
      </dsp:nvSpPr>
      <dsp:spPr>
        <a:xfrm>
          <a:off x="120558" y="2381177"/>
          <a:ext cx="1769107" cy="915965"/>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29253" numCol="1" spcCol="1270" anchor="ctr" anchorCtr="0">
          <a:noAutofit/>
        </a:bodyPr>
        <a:lstStyle/>
        <a:p>
          <a:pPr marL="0" lvl="0" indent="0" algn="ctr" defTabSz="800100">
            <a:lnSpc>
              <a:spcPct val="90000"/>
            </a:lnSpc>
            <a:spcBef>
              <a:spcPct val="0"/>
            </a:spcBef>
            <a:spcAft>
              <a:spcPct val="35000"/>
            </a:spcAft>
            <a:buNone/>
          </a:pPr>
          <a:r>
            <a:rPr lang="ru-RU" sz="1800" kern="1200" dirty="0"/>
            <a:t>Понедельник</a:t>
          </a:r>
        </a:p>
      </dsp:txBody>
      <dsp:txXfrm>
        <a:off x="120558" y="2381177"/>
        <a:ext cx="1769107" cy="915965"/>
      </dsp:txXfrm>
    </dsp:sp>
    <dsp:sp modelId="{D61C3003-B001-4B50-BBCF-E6768C31BE11}">
      <dsp:nvSpPr>
        <dsp:cNvPr id="0" name=""/>
        <dsp:cNvSpPr/>
      </dsp:nvSpPr>
      <dsp:spPr>
        <a:xfrm>
          <a:off x="474379" y="3093594"/>
          <a:ext cx="1592196" cy="305321"/>
        </a:xfrm>
        <a:prstGeom prst="rect">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33020" tIns="8255" rIns="33020" bIns="8255" numCol="1" spcCol="1270" anchor="ctr" anchorCtr="0">
          <a:noAutofit/>
        </a:bodyPr>
        <a:lstStyle/>
        <a:p>
          <a:pPr marL="0" lvl="0" indent="0" algn="r" defTabSz="577850">
            <a:lnSpc>
              <a:spcPct val="90000"/>
            </a:lnSpc>
            <a:spcBef>
              <a:spcPct val="0"/>
            </a:spcBef>
            <a:spcAft>
              <a:spcPct val="35000"/>
            </a:spcAft>
            <a:buNone/>
          </a:pPr>
          <a:r>
            <a:rPr lang="ru-RU" sz="1300" kern="1200" dirty="0"/>
            <a:t>«Сад и Огород»</a:t>
          </a:r>
        </a:p>
      </dsp:txBody>
      <dsp:txXfrm>
        <a:off x="474379" y="3093594"/>
        <a:ext cx="1592196" cy="305321"/>
      </dsp:txXfrm>
    </dsp:sp>
    <dsp:sp modelId="{0E875121-A633-475A-927D-96EDBBAE1E76}">
      <dsp:nvSpPr>
        <dsp:cNvPr id="0" name=""/>
        <dsp:cNvSpPr/>
      </dsp:nvSpPr>
      <dsp:spPr>
        <a:xfrm>
          <a:off x="2494027" y="2381177"/>
          <a:ext cx="1769107" cy="915965"/>
        </a:xfrm>
        <a:prstGeom prst="rect">
          <a:avLst/>
        </a:prstGeom>
        <a:gradFill rotWithShape="0">
          <a:gsLst>
            <a:gs pos="0">
              <a:schemeClr val="accent5">
                <a:hueOff val="4288381"/>
                <a:satOff val="-6150"/>
                <a:lumOff val="3039"/>
                <a:alphaOff val="0"/>
                <a:satMod val="103000"/>
                <a:lumMod val="102000"/>
                <a:tint val="94000"/>
              </a:schemeClr>
            </a:gs>
            <a:gs pos="50000">
              <a:schemeClr val="accent5">
                <a:hueOff val="4288381"/>
                <a:satOff val="-6150"/>
                <a:lumOff val="3039"/>
                <a:alphaOff val="0"/>
                <a:satMod val="110000"/>
                <a:lumMod val="100000"/>
                <a:shade val="100000"/>
              </a:schemeClr>
            </a:gs>
            <a:gs pos="100000">
              <a:schemeClr val="accent5">
                <a:hueOff val="4288381"/>
                <a:satOff val="-6150"/>
                <a:lumOff val="303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29253" numCol="1" spcCol="1270" anchor="ctr" anchorCtr="0">
          <a:noAutofit/>
        </a:bodyPr>
        <a:lstStyle/>
        <a:p>
          <a:pPr marL="0" lvl="0" indent="0" algn="ctr" defTabSz="800100">
            <a:lnSpc>
              <a:spcPct val="90000"/>
            </a:lnSpc>
            <a:spcBef>
              <a:spcPct val="0"/>
            </a:spcBef>
            <a:spcAft>
              <a:spcPct val="35000"/>
            </a:spcAft>
            <a:buNone/>
          </a:pPr>
          <a:r>
            <a:rPr lang="ru-RU" sz="1800" kern="1200" dirty="0"/>
            <a:t>Вторник</a:t>
          </a:r>
        </a:p>
      </dsp:txBody>
      <dsp:txXfrm>
        <a:off x="2494027" y="2381177"/>
        <a:ext cx="1769107" cy="915965"/>
      </dsp:txXfrm>
    </dsp:sp>
    <dsp:sp modelId="{99425761-ADAB-47B7-BA72-8726AC0BAD82}">
      <dsp:nvSpPr>
        <dsp:cNvPr id="0" name=""/>
        <dsp:cNvSpPr/>
      </dsp:nvSpPr>
      <dsp:spPr>
        <a:xfrm>
          <a:off x="2847848" y="3093594"/>
          <a:ext cx="1592196" cy="305321"/>
        </a:xfrm>
        <a:prstGeom prst="rect">
          <a:avLst/>
        </a:prstGeom>
        <a:solidFill>
          <a:schemeClr val="lt1">
            <a:alpha val="90000"/>
            <a:hueOff val="0"/>
            <a:satOff val="0"/>
            <a:lumOff val="0"/>
            <a:alphaOff val="0"/>
          </a:schemeClr>
        </a:solidFill>
        <a:ln w="6350" cap="flat" cmpd="sng" algn="ctr">
          <a:solidFill>
            <a:schemeClr val="accent5">
              <a:hueOff val="4288381"/>
              <a:satOff val="-6150"/>
              <a:lumOff val="3039"/>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33020" tIns="8255" rIns="33020" bIns="8255" numCol="1" spcCol="1270" anchor="ctr" anchorCtr="0">
          <a:noAutofit/>
        </a:bodyPr>
        <a:lstStyle/>
        <a:p>
          <a:pPr marL="0" lvl="0" indent="0" algn="r" defTabSz="577850">
            <a:lnSpc>
              <a:spcPct val="90000"/>
            </a:lnSpc>
            <a:spcBef>
              <a:spcPct val="0"/>
            </a:spcBef>
            <a:spcAft>
              <a:spcPct val="35000"/>
            </a:spcAft>
            <a:buNone/>
          </a:pPr>
          <a:r>
            <a:rPr lang="ru-RU" sz="1300" kern="1200" dirty="0"/>
            <a:t>«Магазин»</a:t>
          </a:r>
        </a:p>
      </dsp:txBody>
      <dsp:txXfrm>
        <a:off x="2847848" y="3093594"/>
        <a:ext cx="1592196" cy="305321"/>
      </dsp:txXfrm>
    </dsp:sp>
    <dsp:sp modelId="{86910641-0804-4FED-99A8-786498F034A5}">
      <dsp:nvSpPr>
        <dsp:cNvPr id="0" name=""/>
        <dsp:cNvSpPr/>
      </dsp:nvSpPr>
      <dsp:spPr>
        <a:xfrm>
          <a:off x="4867495" y="2381177"/>
          <a:ext cx="1769107" cy="915965"/>
        </a:xfrm>
        <a:prstGeom prst="rect">
          <a:avLst/>
        </a:prstGeom>
        <a:gradFill rotWithShape="0">
          <a:gsLst>
            <a:gs pos="0">
              <a:schemeClr val="accent5">
                <a:hueOff val="8576763"/>
                <a:satOff val="-12300"/>
                <a:lumOff val="6078"/>
                <a:alphaOff val="0"/>
                <a:satMod val="103000"/>
                <a:lumMod val="102000"/>
                <a:tint val="94000"/>
              </a:schemeClr>
            </a:gs>
            <a:gs pos="50000">
              <a:schemeClr val="accent5">
                <a:hueOff val="8576763"/>
                <a:satOff val="-12300"/>
                <a:lumOff val="6078"/>
                <a:alphaOff val="0"/>
                <a:satMod val="110000"/>
                <a:lumMod val="100000"/>
                <a:shade val="100000"/>
              </a:schemeClr>
            </a:gs>
            <a:gs pos="100000">
              <a:schemeClr val="accent5">
                <a:hueOff val="8576763"/>
                <a:satOff val="-12300"/>
                <a:lumOff val="6078"/>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29253" numCol="1" spcCol="1270" anchor="ctr" anchorCtr="0">
          <a:noAutofit/>
        </a:bodyPr>
        <a:lstStyle/>
        <a:p>
          <a:pPr marL="0" lvl="0" indent="0" algn="ctr" defTabSz="800100">
            <a:lnSpc>
              <a:spcPct val="90000"/>
            </a:lnSpc>
            <a:spcBef>
              <a:spcPct val="0"/>
            </a:spcBef>
            <a:spcAft>
              <a:spcPct val="35000"/>
            </a:spcAft>
            <a:buNone/>
          </a:pPr>
          <a:r>
            <a:rPr lang="ru-RU" sz="1800" kern="1200" dirty="0"/>
            <a:t>Среда</a:t>
          </a:r>
        </a:p>
      </dsp:txBody>
      <dsp:txXfrm>
        <a:off x="4867495" y="2381177"/>
        <a:ext cx="1769107" cy="915965"/>
      </dsp:txXfrm>
    </dsp:sp>
    <dsp:sp modelId="{9BD0AA08-1E61-4A6B-B40D-B2F19E7B9FA6}">
      <dsp:nvSpPr>
        <dsp:cNvPr id="0" name=""/>
        <dsp:cNvSpPr/>
      </dsp:nvSpPr>
      <dsp:spPr>
        <a:xfrm>
          <a:off x="5221317" y="3093594"/>
          <a:ext cx="1592196" cy="305321"/>
        </a:xfrm>
        <a:prstGeom prst="rect">
          <a:avLst/>
        </a:prstGeom>
        <a:solidFill>
          <a:schemeClr val="lt1">
            <a:alpha val="90000"/>
            <a:hueOff val="0"/>
            <a:satOff val="0"/>
            <a:lumOff val="0"/>
            <a:alphaOff val="0"/>
          </a:schemeClr>
        </a:solidFill>
        <a:ln w="6350" cap="flat" cmpd="sng" algn="ctr">
          <a:solidFill>
            <a:schemeClr val="accent5">
              <a:hueOff val="8576763"/>
              <a:satOff val="-12300"/>
              <a:lumOff val="6078"/>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27940" tIns="6985" rIns="27940" bIns="6985" numCol="1" spcCol="1270" anchor="ctr" anchorCtr="0">
          <a:noAutofit/>
        </a:bodyPr>
        <a:lstStyle/>
        <a:p>
          <a:pPr marL="0" lvl="0" indent="0" algn="r" defTabSz="488950">
            <a:lnSpc>
              <a:spcPct val="90000"/>
            </a:lnSpc>
            <a:spcBef>
              <a:spcPct val="0"/>
            </a:spcBef>
            <a:spcAft>
              <a:spcPct val="35000"/>
            </a:spcAft>
            <a:buNone/>
          </a:pPr>
          <a:r>
            <a:rPr lang="ru-RU" sz="1100" kern="1200" dirty="0"/>
            <a:t>«Польза фруктов»</a:t>
          </a:r>
        </a:p>
      </dsp:txBody>
      <dsp:txXfrm>
        <a:off x="5221317" y="3093594"/>
        <a:ext cx="1592196" cy="305321"/>
      </dsp:txXfrm>
    </dsp:sp>
    <dsp:sp modelId="{084EB143-8980-4DA2-8DF0-9E4BE57280A3}">
      <dsp:nvSpPr>
        <dsp:cNvPr id="0" name=""/>
        <dsp:cNvSpPr/>
      </dsp:nvSpPr>
      <dsp:spPr>
        <a:xfrm>
          <a:off x="7240964" y="2381177"/>
          <a:ext cx="1769107" cy="915965"/>
        </a:xfrm>
        <a:prstGeom prst="rect">
          <a:avLst/>
        </a:prstGeom>
        <a:gradFill rotWithShape="0">
          <a:gsLst>
            <a:gs pos="0">
              <a:schemeClr val="accent5">
                <a:hueOff val="12865144"/>
                <a:satOff val="-18449"/>
                <a:lumOff val="9118"/>
                <a:alphaOff val="0"/>
                <a:satMod val="103000"/>
                <a:lumMod val="102000"/>
                <a:tint val="94000"/>
              </a:schemeClr>
            </a:gs>
            <a:gs pos="50000">
              <a:schemeClr val="accent5">
                <a:hueOff val="12865144"/>
                <a:satOff val="-18449"/>
                <a:lumOff val="9118"/>
                <a:alphaOff val="0"/>
                <a:satMod val="110000"/>
                <a:lumMod val="100000"/>
                <a:shade val="100000"/>
              </a:schemeClr>
            </a:gs>
            <a:gs pos="100000">
              <a:schemeClr val="accent5">
                <a:hueOff val="12865144"/>
                <a:satOff val="-18449"/>
                <a:lumOff val="9118"/>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29253" numCol="1" spcCol="1270" anchor="ctr" anchorCtr="0">
          <a:noAutofit/>
        </a:bodyPr>
        <a:lstStyle/>
        <a:p>
          <a:pPr marL="0" lvl="0" indent="0" algn="ctr" defTabSz="800100">
            <a:lnSpc>
              <a:spcPct val="90000"/>
            </a:lnSpc>
            <a:spcBef>
              <a:spcPct val="0"/>
            </a:spcBef>
            <a:spcAft>
              <a:spcPct val="35000"/>
            </a:spcAft>
            <a:buNone/>
          </a:pPr>
          <a:r>
            <a:rPr lang="ru-RU" sz="1800" kern="1200" dirty="0"/>
            <a:t>Четверг</a:t>
          </a:r>
        </a:p>
      </dsp:txBody>
      <dsp:txXfrm>
        <a:off x="7240964" y="2381177"/>
        <a:ext cx="1769107" cy="915965"/>
      </dsp:txXfrm>
    </dsp:sp>
    <dsp:sp modelId="{A93876EF-1820-4049-A383-78517E0B590A}">
      <dsp:nvSpPr>
        <dsp:cNvPr id="0" name=""/>
        <dsp:cNvSpPr/>
      </dsp:nvSpPr>
      <dsp:spPr>
        <a:xfrm>
          <a:off x="7594786" y="3093594"/>
          <a:ext cx="1592196" cy="305321"/>
        </a:xfrm>
        <a:prstGeom prst="rect">
          <a:avLst/>
        </a:prstGeom>
        <a:solidFill>
          <a:schemeClr val="lt1">
            <a:alpha val="90000"/>
            <a:hueOff val="0"/>
            <a:satOff val="0"/>
            <a:lumOff val="0"/>
            <a:alphaOff val="0"/>
          </a:schemeClr>
        </a:solidFill>
        <a:ln w="6350" cap="flat" cmpd="sng" algn="ctr">
          <a:solidFill>
            <a:schemeClr val="accent5">
              <a:hueOff val="12865144"/>
              <a:satOff val="-18449"/>
              <a:lumOff val="9118"/>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30480" tIns="7620" rIns="30480" bIns="7620" numCol="1" spcCol="1270" anchor="ctr" anchorCtr="0">
          <a:noAutofit/>
        </a:bodyPr>
        <a:lstStyle/>
        <a:p>
          <a:pPr marL="0" lvl="0" indent="0" algn="r" defTabSz="533400">
            <a:lnSpc>
              <a:spcPct val="90000"/>
            </a:lnSpc>
            <a:spcBef>
              <a:spcPct val="0"/>
            </a:spcBef>
            <a:spcAft>
              <a:spcPct val="35000"/>
            </a:spcAft>
            <a:buNone/>
          </a:pPr>
          <a:r>
            <a:rPr lang="ru-RU" sz="1200" kern="1200" dirty="0"/>
            <a:t>«Цветочный сад»</a:t>
          </a:r>
        </a:p>
      </dsp:txBody>
      <dsp:txXfrm>
        <a:off x="7594786" y="3093594"/>
        <a:ext cx="1592196" cy="305321"/>
      </dsp:txXfrm>
    </dsp:sp>
    <dsp:sp modelId="{6E5E4BB0-BF54-4914-8E0E-2BE72E5C898F}">
      <dsp:nvSpPr>
        <dsp:cNvPr id="0" name=""/>
        <dsp:cNvSpPr/>
      </dsp:nvSpPr>
      <dsp:spPr>
        <a:xfrm>
          <a:off x="9614433" y="2381177"/>
          <a:ext cx="1769107" cy="915965"/>
        </a:xfrm>
        <a:prstGeom prst="rect">
          <a:avLst/>
        </a:prstGeom>
        <a:gradFill rotWithShape="0">
          <a:gsLst>
            <a:gs pos="0">
              <a:schemeClr val="accent5">
                <a:hueOff val="17153525"/>
                <a:satOff val="-24599"/>
                <a:lumOff val="12157"/>
                <a:alphaOff val="0"/>
                <a:satMod val="103000"/>
                <a:lumMod val="102000"/>
                <a:tint val="94000"/>
              </a:schemeClr>
            </a:gs>
            <a:gs pos="50000">
              <a:schemeClr val="accent5">
                <a:hueOff val="17153525"/>
                <a:satOff val="-24599"/>
                <a:lumOff val="12157"/>
                <a:alphaOff val="0"/>
                <a:satMod val="110000"/>
                <a:lumMod val="100000"/>
                <a:shade val="100000"/>
              </a:schemeClr>
            </a:gs>
            <a:gs pos="100000">
              <a:schemeClr val="accent5">
                <a:hueOff val="17153525"/>
                <a:satOff val="-24599"/>
                <a:lumOff val="12157"/>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29253" numCol="1" spcCol="1270" anchor="ctr" anchorCtr="0">
          <a:noAutofit/>
        </a:bodyPr>
        <a:lstStyle/>
        <a:p>
          <a:pPr marL="0" lvl="0" indent="0" algn="ctr" defTabSz="800100">
            <a:lnSpc>
              <a:spcPct val="90000"/>
            </a:lnSpc>
            <a:spcBef>
              <a:spcPct val="0"/>
            </a:spcBef>
            <a:spcAft>
              <a:spcPct val="35000"/>
            </a:spcAft>
            <a:buNone/>
          </a:pPr>
          <a:r>
            <a:rPr lang="ru-RU" sz="1800" kern="1200" dirty="0"/>
            <a:t>Пятница</a:t>
          </a:r>
        </a:p>
      </dsp:txBody>
      <dsp:txXfrm>
        <a:off x="9614433" y="2381177"/>
        <a:ext cx="1769107" cy="915965"/>
      </dsp:txXfrm>
    </dsp:sp>
    <dsp:sp modelId="{AC0ECECC-4473-4EAE-92E1-2FDF03881CD8}">
      <dsp:nvSpPr>
        <dsp:cNvPr id="0" name=""/>
        <dsp:cNvSpPr/>
      </dsp:nvSpPr>
      <dsp:spPr>
        <a:xfrm>
          <a:off x="9968254" y="3093594"/>
          <a:ext cx="1592196" cy="305321"/>
        </a:xfrm>
        <a:prstGeom prst="rect">
          <a:avLst/>
        </a:prstGeom>
        <a:solidFill>
          <a:schemeClr val="lt1">
            <a:alpha val="90000"/>
            <a:hueOff val="0"/>
            <a:satOff val="0"/>
            <a:lumOff val="0"/>
            <a:alphaOff val="0"/>
          </a:schemeClr>
        </a:solidFill>
        <a:ln w="6350" cap="flat" cmpd="sng" algn="ctr">
          <a:solidFill>
            <a:schemeClr val="accent5">
              <a:hueOff val="17153525"/>
              <a:satOff val="-24599"/>
              <a:lumOff val="12157"/>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27940" tIns="6985" rIns="27940" bIns="6985" numCol="1" spcCol="1270" anchor="ctr" anchorCtr="0">
          <a:noAutofit/>
        </a:bodyPr>
        <a:lstStyle/>
        <a:p>
          <a:pPr marL="0" lvl="0" indent="0" algn="r" defTabSz="488950">
            <a:lnSpc>
              <a:spcPct val="90000"/>
            </a:lnSpc>
            <a:spcBef>
              <a:spcPct val="0"/>
            </a:spcBef>
            <a:spcAft>
              <a:spcPct val="35000"/>
            </a:spcAft>
            <a:buNone/>
          </a:pPr>
          <a:r>
            <a:rPr lang="ru-RU" sz="1100" kern="1200" dirty="0"/>
            <a:t>«Овощи и фрукты»</a:t>
          </a:r>
        </a:p>
      </dsp:txBody>
      <dsp:txXfrm>
        <a:off x="9968254" y="3093594"/>
        <a:ext cx="1592196" cy="30532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1D83D1-F7A1-40FB-B92E-503BC44B29D3}">
      <dsp:nvSpPr>
        <dsp:cNvPr id="0" name=""/>
        <dsp:cNvSpPr/>
      </dsp:nvSpPr>
      <dsp:spPr>
        <a:xfrm>
          <a:off x="0" y="478341"/>
          <a:ext cx="8534400" cy="130221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l" defTabSz="1866900" rtl="0">
            <a:lnSpc>
              <a:spcPct val="90000"/>
            </a:lnSpc>
            <a:spcBef>
              <a:spcPct val="0"/>
            </a:spcBef>
            <a:spcAft>
              <a:spcPct val="35000"/>
            </a:spcAft>
            <a:buNone/>
          </a:pPr>
          <a:r>
            <a:rPr lang="ru-RU" sz="4200" b="1" kern="1200"/>
            <a:t>СПАСИБО ЗА ВНИМАНИЕ!</a:t>
          </a:r>
          <a:endParaRPr lang="ru-RU" sz="4200" kern="1200"/>
        </a:p>
      </dsp:txBody>
      <dsp:txXfrm>
        <a:off x="63569" y="541910"/>
        <a:ext cx="8407262" cy="117507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3A45BA1-980A-4507-BE5A-5C1E7C2FFD8F}" type="datetimeFigureOut">
              <a:rPr lang="ru-RU" smtClean="0"/>
              <a:pPr/>
              <a:t>10.12.2017</a:t>
            </a:fld>
            <a:endParaRPr lang="ru-RU" dirty="0"/>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dirty="0"/>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E03411-58E2-43FD-AE1D-AD77DFF8CB20}" type="slidenum">
              <a:rPr lang="ru-RU" smtClean="0"/>
              <a:pPr/>
              <a:t>‹#›</a:t>
            </a:fld>
            <a:endParaRPr lang="ru-RU" dirty="0"/>
          </a:p>
        </p:txBody>
      </p:sp>
    </p:spTree>
    <p:extLst>
      <p:ext uri="{BB962C8B-B14F-4D97-AF65-F5344CB8AC3E}">
        <p14:creationId xmlns:p14="http://schemas.microsoft.com/office/powerpoint/2010/main" val="188191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A3416D-7FED-43BC-AA7C-D92DBA01ED64}" type="datetimeFigureOut">
              <a:rPr lang="ru-RU" smtClean="0"/>
              <a:pPr/>
              <a:t>10.12.2017</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DC57A8-AE18-4654-B6AF-04B3577165BE}" type="slidenum">
              <a:rPr lang="ru-RU" smtClean="0"/>
              <a:pPr/>
              <a:t>‹#›</a:t>
            </a:fld>
            <a:endParaRPr lang="ru-RU" dirty="0"/>
          </a:p>
        </p:txBody>
      </p:sp>
    </p:spTree>
    <p:extLst>
      <p:ext uri="{BB962C8B-B14F-4D97-AF65-F5344CB8AC3E}">
        <p14:creationId xmlns:p14="http://schemas.microsoft.com/office/powerpoint/2010/main" val="2581397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65611" y="1752600"/>
            <a:ext cx="6858002" cy="1828800"/>
          </a:xfrm>
        </p:spPr>
        <p:txBody>
          <a:bodyPr anchor="b">
            <a:normAutofit/>
          </a:bodyPr>
          <a:lstStyle>
            <a:lvl1pPr algn="l">
              <a:defRPr sz="5400"/>
            </a:lvl1pPr>
          </a:lstStyle>
          <a:p>
            <a:r>
              <a:rPr lang="ru-RU"/>
              <a:t>Образец заголовка</a:t>
            </a:r>
            <a:endParaRPr lang="ru-RU" dirty="0"/>
          </a:p>
        </p:txBody>
      </p:sp>
      <p:sp>
        <p:nvSpPr>
          <p:cNvPr id="3" name="Подзаголовок 2"/>
          <p:cNvSpPr>
            <a:spLocks noGrp="1"/>
          </p:cNvSpPr>
          <p:nvPr>
            <p:ph type="subTitle" idx="1"/>
          </p:nvPr>
        </p:nvSpPr>
        <p:spPr>
          <a:xfrm>
            <a:off x="4265610" y="3733800"/>
            <a:ext cx="6858002" cy="914400"/>
          </a:xfrm>
        </p:spPr>
        <p:txBody>
          <a:bodyPr/>
          <a:lstStyle>
            <a:lvl1pPr marL="0" indent="0" algn="l">
              <a:spcBef>
                <a:spcPts val="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ru-RU" dirty="0"/>
          </a:p>
        </p:txBody>
      </p:sp>
    </p:spTree>
    <p:extLst>
      <p:ext uri="{BB962C8B-B14F-4D97-AF65-F5344CB8AC3E}">
        <p14:creationId xmlns:p14="http://schemas.microsoft.com/office/powerpoint/2010/main" val="2981203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Три картинки с подписями">
    <p:spTree>
      <p:nvGrpSpPr>
        <p:cNvPr id="1" name=""/>
        <p:cNvGrpSpPr/>
        <p:nvPr/>
      </p:nvGrpSpPr>
      <p:grpSpPr>
        <a:xfrm>
          <a:off x="0" y="0"/>
          <a:ext cx="0" cy="0"/>
          <a:chOff x="0" y="0"/>
          <a:chExt cx="0" cy="0"/>
        </a:xfrm>
      </p:grpSpPr>
      <p:sp>
        <p:nvSpPr>
          <p:cNvPr id="6" name="Дата 5"/>
          <p:cNvSpPr>
            <a:spLocks noGrp="1"/>
          </p:cNvSpPr>
          <p:nvPr>
            <p:ph type="dt" sz="half" idx="10"/>
          </p:nvPr>
        </p:nvSpPr>
        <p:spPr/>
        <p:txBody>
          <a:bodyPr/>
          <a:lstStyle/>
          <a:p>
            <a:fld id="{4CF99945-0A15-4715-AB6C-F5E56CF20F70}" type="datetimeFigureOut">
              <a:rPr lang="ru-RU" smtClean="0"/>
              <a:pPr/>
              <a:t>10.12.2017</a:t>
            </a:fld>
            <a:endParaRPr lang="ru-RU" dirty="0"/>
          </a:p>
        </p:txBody>
      </p:sp>
      <p:sp>
        <p:nvSpPr>
          <p:cNvPr id="7" name="Нижний колонтитул 6"/>
          <p:cNvSpPr>
            <a:spLocks noGrp="1"/>
          </p:cNvSpPr>
          <p:nvPr>
            <p:ph type="ftr" sz="quarter" idx="11"/>
          </p:nvPr>
        </p:nvSpPr>
        <p:spPr/>
        <p:txBody>
          <a:bodyPr/>
          <a:lstStyle/>
          <a:p>
            <a:endParaRPr lang="ru-RU" dirty="0"/>
          </a:p>
        </p:txBody>
      </p:sp>
      <p:sp>
        <p:nvSpPr>
          <p:cNvPr id="8" name="Номер слайда 7"/>
          <p:cNvSpPr>
            <a:spLocks noGrp="1"/>
          </p:cNvSpPr>
          <p:nvPr>
            <p:ph type="sldNum" sz="quarter" idx="12"/>
          </p:nvPr>
        </p:nvSpPr>
        <p:spPr/>
        <p:txBody>
          <a:bodyPr/>
          <a:lstStyle/>
          <a:p>
            <a:fld id="{022B156B-59AE-415F-B24B-8756D48BB977}" type="slidenum">
              <a:rPr lang="ru-RU" smtClean="0"/>
              <a:pPr/>
              <a:t>‹#›</a:t>
            </a:fld>
            <a:endParaRPr lang="ru-RU" dirty="0"/>
          </a:p>
        </p:txBody>
      </p:sp>
      <p:grpSp>
        <p:nvGrpSpPr>
          <p:cNvPr id="84" name="Группа 83"/>
          <p:cNvGrpSpPr>
            <a:grpSpLocks noChangeAspect="1"/>
          </p:cNvGrpSpPr>
          <p:nvPr/>
        </p:nvGrpSpPr>
        <p:grpSpPr>
          <a:xfrm rot="16200000" flipV="1">
            <a:off x="274315" y="1102304"/>
            <a:ext cx="5053664" cy="4411852"/>
            <a:chOff x="895350" y="3313113"/>
            <a:chExt cx="3613151" cy="2790825"/>
          </a:xfrm>
          <a:solidFill>
            <a:schemeClr val="tx1">
              <a:lumMod val="50000"/>
            </a:schemeClr>
          </a:solidFill>
        </p:grpSpPr>
        <p:sp>
          <p:nvSpPr>
            <p:cNvPr id="85" name="Полилиния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86" name="Полилиния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87" name="Полилиния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88" name="Полилиния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89" name="Полилиния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90" name="Полилиния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91" name="Полилиния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92" name="Полилиния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93" name="Полилиния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94" name="Полилиния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95" name="Полилиния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96" name="Полилиния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grpSp>
      <p:sp>
        <p:nvSpPr>
          <p:cNvPr id="97" name="Рисунок 33"/>
          <p:cNvSpPr>
            <a:spLocks noGrp="1"/>
          </p:cNvSpPr>
          <p:nvPr>
            <p:ph type="pic" sz="quarter" idx="17"/>
          </p:nvPr>
        </p:nvSpPr>
        <p:spPr>
          <a:xfrm>
            <a:off x="840795" y="1020193"/>
            <a:ext cx="3886200" cy="4572000"/>
          </a:xfrm>
          <a:solidFill>
            <a:schemeClr val="bg2"/>
          </a:solidFill>
          <a:ln w="38100">
            <a:solidFill>
              <a:schemeClr val="bg1"/>
            </a:solidFill>
          </a:ln>
        </p:spPr>
        <p:txBody>
          <a:bodyPr/>
          <a:lstStyle>
            <a:lvl1pPr marL="0" indent="0" algn="ctr">
              <a:buNone/>
              <a:defRPr/>
            </a:lvl1pPr>
          </a:lstStyle>
          <a:p>
            <a:r>
              <a:rPr lang="ru-RU"/>
              <a:t>Вставка рисунка</a:t>
            </a:r>
            <a:endParaRPr lang="ru-RU" dirty="0"/>
          </a:p>
        </p:txBody>
      </p:sp>
      <p:grpSp>
        <p:nvGrpSpPr>
          <p:cNvPr id="98" name="Группа 97"/>
          <p:cNvGrpSpPr/>
          <p:nvPr/>
        </p:nvGrpSpPr>
        <p:grpSpPr>
          <a:xfrm>
            <a:off x="5322489" y="319177"/>
            <a:ext cx="3389607" cy="2710838"/>
            <a:chOff x="895350" y="3313113"/>
            <a:chExt cx="3613151" cy="2790825"/>
          </a:xfrm>
          <a:solidFill>
            <a:schemeClr val="tx1">
              <a:lumMod val="50000"/>
            </a:schemeClr>
          </a:solidFill>
        </p:grpSpPr>
        <p:sp>
          <p:nvSpPr>
            <p:cNvPr id="99" name="Полилиния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00" name="Полилиния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01" name="Полилиния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02" name="Полилиния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03" name="Полилиния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04" name="Полилиния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05" name="Полилиния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06" name="Полилиния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07" name="Полилиния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08" name="Полилиния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09" name="Полилиния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10" name="Полилиния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grpSp>
      <p:sp>
        <p:nvSpPr>
          <p:cNvPr id="111" name="Рисунок 33"/>
          <p:cNvSpPr>
            <a:spLocks noGrp="1" noChangeAspect="1"/>
          </p:cNvSpPr>
          <p:nvPr>
            <p:ph type="pic" sz="quarter" idx="18"/>
          </p:nvPr>
        </p:nvSpPr>
        <p:spPr>
          <a:xfrm>
            <a:off x="5546780" y="529603"/>
            <a:ext cx="2993366" cy="2305338"/>
          </a:xfrm>
          <a:solidFill>
            <a:schemeClr val="bg2"/>
          </a:solidFill>
          <a:ln w="38100">
            <a:solidFill>
              <a:schemeClr val="bg1"/>
            </a:solidFill>
          </a:ln>
        </p:spPr>
        <p:txBody>
          <a:bodyPr/>
          <a:lstStyle>
            <a:lvl1pPr marL="0" indent="0" algn="ctr">
              <a:buNone/>
              <a:defRPr/>
            </a:lvl1pPr>
          </a:lstStyle>
          <a:p>
            <a:r>
              <a:rPr lang="ru-RU"/>
              <a:t>Вставка рисунка</a:t>
            </a:r>
            <a:endParaRPr lang="ru-RU" dirty="0"/>
          </a:p>
        </p:txBody>
      </p:sp>
      <p:grpSp>
        <p:nvGrpSpPr>
          <p:cNvPr id="112" name="Группа 111"/>
          <p:cNvGrpSpPr/>
          <p:nvPr/>
        </p:nvGrpSpPr>
        <p:grpSpPr>
          <a:xfrm>
            <a:off x="5322489" y="3436140"/>
            <a:ext cx="3389607" cy="2710838"/>
            <a:chOff x="895350" y="3313113"/>
            <a:chExt cx="3613151" cy="2790825"/>
          </a:xfrm>
          <a:solidFill>
            <a:schemeClr val="tx1">
              <a:lumMod val="50000"/>
            </a:schemeClr>
          </a:solidFill>
        </p:grpSpPr>
        <p:sp>
          <p:nvSpPr>
            <p:cNvPr id="113" name="Полилиния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14" name="Полилиния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15" name="Полилиния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16" name="Полилиния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17" name="Полилиния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18" name="Полилиния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19" name="Полилиния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20" name="Полилиния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21" name="Полилиния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22" name="Полилиния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23" name="Полилиния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24" name="Полилиния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grpSp>
      <p:sp>
        <p:nvSpPr>
          <p:cNvPr id="125" name="Рисунок 33"/>
          <p:cNvSpPr>
            <a:spLocks noGrp="1" noChangeAspect="1"/>
          </p:cNvSpPr>
          <p:nvPr>
            <p:ph type="pic" sz="quarter" idx="19"/>
          </p:nvPr>
        </p:nvSpPr>
        <p:spPr>
          <a:xfrm>
            <a:off x="5546780" y="3646566"/>
            <a:ext cx="2993366" cy="2305338"/>
          </a:xfrm>
          <a:solidFill>
            <a:schemeClr val="bg2"/>
          </a:solidFill>
          <a:ln w="38100">
            <a:solidFill>
              <a:schemeClr val="bg1"/>
            </a:solidFill>
          </a:ln>
        </p:spPr>
        <p:txBody>
          <a:bodyPr/>
          <a:lstStyle>
            <a:lvl1pPr marL="0" indent="0" algn="ctr">
              <a:buNone/>
              <a:defRPr/>
            </a:lvl1pPr>
          </a:lstStyle>
          <a:p>
            <a:r>
              <a:rPr lang="ru-RU"/>
              <a:t>Вставка рисунка</a:t>
            </a:r>
            <a:endParaRPr lang="ru-RU" dirty="0"/>
          </a:p>
        </p:txBody>
      </p:sp>
      <p:sp>
        <p:nvSpPr>
          <p:cNvPr id="126" name="Текст 3"/>
          <p:cNvSpPr>
            <a:spLocks noGrp="1"/>
          </p:cNvSpPr>
          <p:nvPr>
            <p:ph type="body" sz="half" idx="21"/>
          </p:nvPr>
        </p:nvSpPr>
        <p:spPr>
          <a:xfrm>
            <a:off x="9066214" y="2048893"/>
            <a:ext cx="2286000" cy="2514599"/>
          </a:xfrm>
        </p:spPr>
        <p:txBody>
          <a:bodyPr anchor="ct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Tree>
    <p:extLst>
      <p:ext uri="{BB962C8B-B14F-4D97-AF65-F5344CB8AC3E}">
        <p14:creationId xmlns:p14="http://schemas.microsoft.com/office/powerpoint/2010/main" val="78742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11732" y="1330347"/>
            <a:ext cx="3840480" cy="2103120"/>
          </a:xfrm>
        </p:spPr>
        <p:txBody>
          <a:bodyPr anchor="b">
            <a:normAutofit/>
          </a:bodyPr>
          <a:lstStyle>
            <a:lvl1pPr>
              <a:defRPr sz="3600"/>
            </a:lvl1pPr>
          </a:lstStyle>
          <a:p>
            <a:r>
              <a:rPr lang="ru-RU"/>
              <a:t>Образец заголовка</a:t>
            </a:r>
            <a:endParaRPr lang="ru-RU" dirty="0"/>
          </a:p>
        </p:txBody>
      </p:sp>
      <p:sp>
        <p:nvSpPr>
          <p:cNvPr id="3" name="Объект 2"/>
          <p:cNvSpPr>
            <a:spLocks noGrp="1"/>
          </p:cNvSpPr>
          <p:nvPr>
            <p:ph idx="1"/>
          </p:nvPr>
        </p:nvSpPr>
        <p:spPr>
          <a:xfrm>
            <a:off x="836613" y="914400"/>
            <a:ext cx="6172201" cy="5029200"/>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Текст 3"/>
          <p:cNvSpPr>
            <a:spLocks noGrp="1"/>
          </p:cNvSpPr>
          <p:nvPr>
            <p:ph type="body" sz="half" idx="2"/>
          </p:nvPr>
        </p:nvSpPr>
        <p:spPr>
          <a:xfrm>
            <a:off x="7511732" y="3555523"/>
            <a:ext cx="3840480" cy="2388077"/>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a:xfrm>
            <a:off x="8075611" y="6019801"/>
            <a:ext cx="1396260" cy="228600"/>
          </a:xfrm>
        </p:spPr>
        <p:txBody>
          <a:bodyPr/>
          <a:lstStyle/>
          <a:p>
            <a:fld id="{4CF99945-0A15-4715-AB6C-F5E56CF20F70}" type="datetimeFigureOut">
              <a:rPr lang="ru-RU" smtClean="0"/>
              <a:pPr/>
              <a:t>10.12.2017</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a:xfrm>
            <a:off x="1065213" y="6019801"/>
            <a:ext cx="762000" cy="228600"/>
          </a:xfrm>
        </p:spPr>
        <p:txBody>
          <a:bodyPr/>
          <a:lstStyle>
            <a:lvl1pPr algn="l">
              <a:defRPr/>
            </a:lvl1pPr>
          </a:lstStyle>
          <a:p>
            <a:fld id="{022B156B-59AE-415F-B24B-8756D48BB977}" type="slidenum">
              <a:rPr lang="ru-RU" smtClean="0"/>
              <a:pPr/>
              <a:t>‹#›</a:t>
            </a:fld>
            <a:endParaRPr lang="ru-RU" dirty="0"/>
          </a:p>
        </p:txBody>
      </p:sp>
    </p:spTree>
    <p:extLst>
      <p:ext uri="{BB962C8B-B14F-4D97-AF65-F5344CB8AC3E}">
        <p14:creationId xmlns:p14="http://schemas.microsoft.com/office/powerpoint/2010/main" val="1239762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grpSp>
        <p:nvGrpSpPr>
          <p:cNvPr id="8" name="Группа 7"/>
          <p:cNvGrpSpPr/>
          <p:nvPr/>
        </p:nvGrpSpPr>
        <p:grpSpPr>
          <a:xfrm>
            <a:off x="595546" y="781398"/>
            <a:ext cx="6433398" cy="5053665"/>
            <a:chOff x="5162444" y="781398"/>
            <a:chExt cx="6433398" cy="5053665"/>
          </a:xfrm>
        </p:grpSpPr>
        <p:sp>
          <p:nvSpPr>
            <p:cNvPr id="9" name="Полилиния 42"/>
            <p:cNvSpPr>
              <a:spLocks/>
            </p:cNvSpPr>
            <p:nvPr/>
          </p:nvSpPr>
          <p:spPr bwMode="auto">
            <a:xfrm rot="16200000" flipV="1">
              <a:off x="3342557" y="3275021"/>
              <a:ext cx="3827994" cy="17568"/>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10" name="Полилиния 43"/>
            <p:cNvSpPr>
              <a:spLocks/>
            </p:cNvSpPr>
            <p:nvPr/>
          </p:nvSpPr>
          <p:spPr bwMode="auto">
            <a:xfrm rot="16200000" flipV="1">
              <a:off x="9565728" y="3299447"/>
              <a:ext cx="3836876" cy="17568"/>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lang="ru-RU" dirty="0"/>
            </a:p>
          </p:txBody>
        </p:sp>
        <p:grpSp>
          <p:nvGrpSpPr>
            <p:cNvPr id="11" name="Группа 10"/>
            <p:cNvGrpSpPr/>
            <p:nvPr/>
          </p:nvGrpSpPr>
          <p:grpSpPr>
            <a:xfrm>
              <a:off x="5814205" y="859113"/>
              <a:ext cx="5129146" cy="4880471"/>
              <a:chOff x="7856559" y="859113"/>
              <a:chExt cx="3086791" cy="4880471"/>
            </a:xfrm>
          </p:grpSpPr>
          <p:sp>
            <p:nvSpPr>
              <p:cNvPr id="20" name="Полилиния 41"/>
              <p:cNvSpPr>
                <a:spLocks/>
              </p:cNvSpPr>
              <p:nvPr/>
            </p:nvSpPr>
            <p:spPr bwMode="auto">
              <a:xfrm rot="16200000" flipV="1">
                <a:off x="9392183" y="4188416"/>
                <a:ext cx="15544" cy="3086791"/>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21" name="Полилиния 44"/>
              <p:cNvSpPr>
                <a:spLocks/>
              </p:cNvSpPr>
              <p:nvPr/>
            </p:nvSpPr>
            <p:spPr bwMode="auto">
              <a:xfrm rot="16200000" flipV="1">
                <a:off x="9366943" y="-651271"/>
                <a:ext cx="13322" cy="3034090"/>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lang="ru-RU" dirty="0"/>
              </a:p>
            </p:txBody>
          </p:sp>
        </p:grpSp>
        <p:sp>
          <p:nvSpPr>
            <p:cNvPr id="12" name="Полилиния 45"/>
            <p:cNvSpPr>
              <a:spLocks noEditPoints="1"/>
            </p:cNvSpPr>
            <p:nvPr/>
          </p:nvSpPr>
          <p:spPr bwMode="auto">
            <a:xfrm rot="16200000" flipV="1">
              <a:off x="5186001" y="5323012"/>
              <a:ext cx="477390" cy="524504"/>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13" name="Полилиния 46"/>
            <p:cNvSpPr>
              <a:spLocks noEditPoints="1"/>
            </p:cNvSpPr>
            <p:nvPr/>
          </p:nvSpPr>
          <p:spPr bwMode="auto">
            <a:xfrm rot="16200000" flipV="1">
              <a:off x="5197295" y="5324846"/>
              <a:ext cx="477390" cy="511956"/>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14" name="Полилиния 47"/>
            <p:cNvSpPr>
              <a:spLocks noEditPoints="1"/>
            </p:cNvSpPr>
            <p:nvPr/>
          </p:nvSpPr>
          <p:spPr bwMode="auto">
            <a:xfrm rot="16200000" flipV="1">
              <a:off x="11076843" y="5321082"/>
              <a:ext cx="508476" cy="519485"/>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15" name="Полилиния 48"/>
            <p:cNvSpPr>
              <a:spLocks noEditPoints="1"/>
            </p:cNvSpPr>
            <p:nvPr/>
          </p:nvSpPr>
          <p:spPr bwMode="auto">
            <a:xfrm rot="16200000" flipV="1">
              <a:off x="11093207" y="5321324"/>
              <a:ext cx="470728" cy="534543"/>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16" name="Полилиния 49"/>
            <p:cNvSpPr>
              <a:spLocks noEditPoints="1"/>
            </p:cNvSpPr>
            <p:nvPr/>
          </p:nvSpPr>
          <p:spPr bwMode="auto">
            <a:xfrm rot="16200000" flipV="1">
              <a:off x="11051654" y="771453"/>
              <a:ext cx="468508" cy="519485"/>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17" name="Полилиния 50"/>
            <p:cNvSpPr>
              <a:spLocks noEditPoints="1"/>
            </p:cNvSpPr>
            <p:nvPr/>
          </p:nvSpPr>
          <p:spPr bwMode="auto">
            <a:xfrm rot="16200000" flipV="1">
              <a:off x="11044126" y="786511"/>
              <a:ext cx="468508" cy="489370"/>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18" name="Полилиния 51"/>
            <p:cNvSpPr>
              <a:spLocks noEditPoints="1"/>
            </p:cNvSpPr>
            <p:nvPr/>
          </p:nvSpPr>
          <p:spPr bwMode="auto">
            <a:xfrm rot="16200000" flipV="1">
              <a:off x="5232723" y="721157"/>
              <a:ext cx="424100" cy="544581"/>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19" name="Полилиния 52"/>
            <p:cNvSpPr>
              <a:spLocks noEditPoints="1"/>
            </p:cNvSpPr>
            <p:nvPr/>
          </p:nvSpPr>
          <p:spPr bwMode="auto">
            <a:xfrm rot="16200000" flipV="1">
              <a:off x="5241796" y="749729"/>
              <a:ext cx="428541" cy="491879"/>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lang="ru-RU" dirty="0"/>
            </a:p>
          </p:txBody>
        </p:sp>
      </p:grpSp>
      <p:sp>
        <p:nvSpPr>
          <p:cNvPr id="2" name="Заголовок 1"/>
          <p:cNvSpPr>
            <a:spLocks noGrp="1"/>
          </p:cNvSpPr>
          <p:nvPr>
            <p:ph type="title"/>
          </p:nvPr>
        </p:nvSpPr>
        <p:spPr>
          <a:xfrm>
            <a:off x="7492891" y="1330347"/>
            <a:ext cx="3840480" cy="2103120"/>
          </a:xfrm>
        </p:spPr>
        <p:txBody>
          <a:bodyPr anchor="b">
            <a:normAutofit/>
          </a:bodyPr>
          <a:lstStyle>
            <a:lvl1pPr>
              <a:defRPr sz="3600"/>
            </a:lvl1pPr>
          </a:lstStyle>
          <a:p>
            <a:r>
              <a:rPr lang="ru-RU"/>
              <a:t>Образец заголовка</a:t>
            </a:r>
            <a:endParaRPr lang="ru-RU" dirty="0"/>
          </a:p>
        </p:txBody>
      </p:sp>
      <p:sp>
        <p:nvSpPr>
          <p:cNvPr id="3" name="Рисунок 2"/>
          <p:cNvSpPr>
            <a:spLocks noGrp="1"/>
          </p:cNvSpPr>
          <p:nvPr>
            <p:ph type="pic" idx="1"/>
          </p:nvPr>
        </p:nvSpPr>
        <p:spPr>
          <a:xfrm>
            <a:off x="836613" y="1031195"/>
            <a:ext cx="5943600" cy="4572000"/>
          </a:xfrm>
          <a:solidFill>
            <a:schemeClr val="accent2">
              <a:lumMod val="40000"/>
              <a:lumOff val="60000"/>
            </a:schemeClr>
          </a:solidFill>
          <a:ln w="38100">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ru-RU" dirty="0"/>
          </a:p>
        </p:txBody>
      </p:sp>
      <p:sp>
        <p:nvSpPr>
          <p:cNvPr id="4" name="Текст 3"/>
          <p:cNvSpPr>
            <a:spLocks noGrp="1"/>
          </p:cNvSpPr>
          <p:nvPr>
            <p:ph type="body" sz="half" idx="2"/>
          </p:nvPr>
        </p:nvSpPr>
        <p:spPr>
          <a:xfrm>
            <a:off x="7492891" y="3555521"/>
            <a:ext cx="3840480" cy="2168517"/>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4CF99945-0A15-4715-AB6C-F5E56CF20F70}" type="datetimeFigureOut">
              <a:rPr lang="ru-RU" smtClean="0"/>
              <a:pPr/>
              <a:t>10.12.2017</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22B156B-59AE-415F-B24B-8756D48BB977}" type="slidenum">
              <a:rPr lang="ru-RU" smtClean="0"/>
              <a:pPr/>
              <a:t>‹#›</a:t>
            </a:fld>
            <a:endParaRPr lang="ru-RU" dirty="0"/>
          </a:p>
        </p:txBody>
      </p:sp>
    </p:spTree>
    <p:extLst>
      <p:ext uri="{BB962C8B-B14F-4D97-AF65-F5344CB8AC3E}">
        <p14:creationId xmlns:p14="http://schemas.microsoft.com/office/powerpoint/2010/main" val="265957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ru-RU" dirty="0"/>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Дата 3"/>
          <p:cNvSpPr>
            <a:spLocks noGrp="1"/>
          </p:cNvSpPr>
          <p:nvPr>
            <p:ph type="dt" sz="half" idx="10"/>
          </p:nvPr>
        </p:nvSpPr>
        <p:spPr/>
        <p:txBody>
          <a:bodyPr/>
          <a:lstStyle/>
          <a:p>
            <a:fld id="{4CF99945-0A15-4715-AB6C-F5E56CF20F70}" type="datetimeFigureOut">
              <a:rPr lang="ru-RU" smtClean="0"/>
              <a:pPr/>
              <a:t>10.12.2017</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22B156B-59AE-415F-B24B-8756D48BB977}" type="slidenum">
              <a:rPr lang="ru-RU" smtClean="0"/>
              <a:pPr/>
              <a:t>‹#›</a:t>
            </a:fld>
            <a:endParaRPr lang="ru-RU" dirty="0"/>
          </a:p>
        </p:txBody>
      </p:sp>
    </p:spTree>
    <p:extLst>
      <p:ext uri="{BB962C8B-B14F-4D97-AF65-F5344CB8AC3E}">
        <p14:creationId xmlns:p14="http://schemas.microsoft.com/office/powerpoint/2010/main" val="2447936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extLst mod="1">
    <p:ext uri="{DCECCB84-F9BA-43D5-87BE-67443E8EF086}">
      <p15:sldGuideLst xmlns:p15="http://schemas.microsoft.com/office/powerpoint/2012/main">
        <p15:guide id="1" orient="horz" pos="21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624268" y="304800"/>
            <a:ext cx="1729531" cy="5676900"/>
          </a:xfrm>
        </p:spPr>
        <p:txBody>
          <a:bodyPr vert="eaVert"/>
          <a:lstStyle/>
          <a:p>
            <a:r>
              <a:rPr lang="ru-RU"/>
              <a:t>Образец заголовка</a:t>
            </a:r>
            <a:endParaRPr lang="ru-RU" dirty="0"/>
          </a:p>
        </p:txBody>
      </p:sp>
      <p:sp>
        <p:nvSpPr>
          <p:cNvPr id="3" name="Вертикальный текст 2"/>
          <p:cNvSpPr>
            <a:spLocks noGrp="1"/>
          </p:cNvSpPr>
          <p:nvPr>
            <p:ph type="body" orient="vert" idx="1"/>
          </p:nvPr>
        </p:nvSpPr>
        <p:spPr>
          <a:xfrm>
            <a:off x="838199" y="304800"/>
            <a:ext cx="8633671" cy="567690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Дата 3"/>
          <p:cNvSpPr>
            <a:spLocks noGrp="1"/>
          </p:cNvSpPr>
          <p:nvPr>
            <p:ph type="dt" sz="half" idx="10"/>
          </p:nvPr>
        </p:nvSpPr>
        <p:spPr/>
        <p:txBody>
          <a:bodyPr/>
          <a:lstStyle/>
          <a:p>
            <a:fld id="{4CF99945-0A15-4715-AB6C-F5E56CF20F70}" type="datetimeFigureOut">
              <a:rPr lang="ru-RU" smtClean="0"/>
              <a:pPr/>
              <a:t>10.12.2017</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22B156B-59AE-415F-B24B-8756D48BB977}" type="slidenum">
              <a:rPr lang="ru-RU" smtClean="0"/>
              <a:pPr/>
              <a:t>‹#›</a:t>
            </a:fld>
            <a:endParaRPr lang="ru-RU" dirty="0"/>
          </a:p>
        </p:txBody>
      </p:sp>
    </p:spTree>
    <p:extLst>
      <p:ext uri="{BB962C8B-B14F-4D97-AF65-F5344CB8AC3E}">
        <p14:creationId xmlns:p14="http://schemas.microsoft.com/office/powerpoint/2010/main" val="4205803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ru-RU" dirty="0"/>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Дата 3"/>
          <p:cNvSpPr>
            <a:spLocks noGrp="1"/>
          </p:cNvSpPr>
          <p:nvPr>
            <p:ph type="dt" sz="half" idx="10"/>
          </p:nvPr>
        </p:nvSpPr>
        <p:spPr/>
        <p:txBody>
          <a:bodyPr/>
          <a:lstStyle/>
          <a:p>
            <a:fld id="{4CF99945-0A15-4715-AB6C-F5E56CF20F70}" type="datetimeFigureOut">
              <a:rPr lang="ru-RU" smtClean="0"/>
              <a:pPr/>
              <a:t>10.12.2017</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22B156B-59AE-415F-B24B-8756D48BB977}" type="slidenum">
              <a:rPr lang="ru-RU" smtClean="0"/>
              <a:pPr/>
              <a:t>‹#›</a:t>
            </a:fld>
            <a:endParaRPr lang="ru-RU" dirty="0"/>
          </a:p>
        </p:txBody>
      </p:sp>
    </p:spTree>
    <p:extLst>
      <p:ext uri="{BB962C8B-B14F-4D97-AF65-F5344CB8AC3E}">
        <p14:creationId xmlns:p14="http://schemas.microsoft.com/office/powerpoint/2010/main" val="339630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65613" y="1828800"/>
            <a:ext cx="6858002" cy="1828800"/>
          </a:xfrm>
        </p:spPr>
        <p:txBody>
          <a:bodyPr anchor="b">
            <a:normAutofit/>
          </a:bodyPr>
          <a:lstStyle>
            <a:lvl1pPr>
              <a:defRPr sz="4400"/>
            </a:lvl1pPr>
          </a:lstStyle>
          <a:p>
            <a:r>
              <a:rPr lang="ru-RU"/>
              <a:t>Образец заголовка</a:t>
            </a:r>
            <a:endParaRPr lang="ru-RU" dirty="0"/>
          </a:p>
        </p:txBody>
      </p:sp>
      <p:sp>
        <p:nvSpPr>
          <p:cNvPr id="3" name="Текст 2"/>
          <p:cNvSpPr>
            <a:spLocks noGrp="1"/>
          </p:cNvSpPr>
          <p:nvPr>
            <p:ph type="body" idx="1"/>
          </p:nvPr>
        </p:nvSpPr>
        <p:spPr>
          <a:xfrm>
            <a:off x="4265610" y="3733800"/>
            <a:ext cx="6858002" cy="914400"/>
          </a:xfrm>
        </p:spPr>
        <p:txBody>
          <a:bodyPr/>
          <a:lstStyle>
            <a:lvl1pPr marL="0" indent="0">
              <a:spcBef>
                <a:spcPts val="0"/>
              </a:spcBef>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Tree>
    <p:extLst>
      <p:ext uri="{BB962C8B-B14F-4D97-AF65-F5344CB8AC3E}">
        <p14:creationId xmlns:p14="http://schemas.microsoft.com/office/powerpoint/2010/main" val="1229257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ru-RU" dirty="0"/>
          </a:p>
        </p:txBody>
      </p:sp>
      <p:sp>
        <p:nvSpPr>
          <p:cNvPr id="3" name="Объект 2"/>
          <p:cNvSpPr>
            <a:spLocks noGrp="1"/>
          </p:cNvSpPr>
          <p:nvPr>
            <p:ph sz="half" idx="1"/>
          </p:nvPr>
        </p:nvSpPr>
        <p:spPr>
          <a:xfrm>
            <a:off x="1065212" y="1825625"/>
            <a:ext cx="4954588" cy="418795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Объект 3"/>
          <p:cNvSpPr>
            <a:spLocks noGrp="1"/>
          </p:cNvSpPr>
          <p:nvPr>
            <p:ph sz="half" idx="2"/>
          </p:nvPr>
        </p:nvSpPr>
        <p:spPr>
          <a:xfrm>
            <a:off x="6172200" y="1825625"/>
            <a:ext cx="4951414" cy="418795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5" name="Дата 4"/>
          <p:cNvSpPr>
            <a:spLocks noGrp="1"/>
          </p:cNvSpPr>
          <p:nvPr>
            <p:ph type="dt" sz="half" idx="10"/>
          </p:nvPr>
        </p:nvSpPr>
        <p:spPr/>
        <p:txBody>
          <a:bodyPr/>
          <a:lstStyle/>
          <a:p>
            <a:fld id="{4CF99945-0A15-4715-AB6C-F5E56CF20F70}" type="datetimeFigureOut">
              <a:rPr lang="ru-RU" smtClean="0"/>
              <a:pPr/>
              <a:t>10.12.2017</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22B156B-59AE-415F-B24B-8756D48BB977}" type="slidenum">
              <a:rPr lang="ru-RU" smtClean="0"/>
              <a:pPr/>
              <a:t>‹#›</a:t>
            </a:fld>
            <a:endParaRPr lang="ru-RU" dirty="0"/>
          </a:p>
        </p:txBody>
      </p:sp>
    </p:spTree>
    <p:extLst>
      <p:ext uri="{BB962C8B-B14F-4D97-AF65-F5344CB8AC3E}">
        <p14:creationId xmlns:p14="http://schemas.microsoft.com/office/powerpoint/2010/main" val="297275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ru-RU" dirty="0"/>
          </a:p>
        </p:txBody>
      </p:sp>
      <p:sp>
        <p:nvSpPr>
          <p:cNvPr id="3" name="Текст 2"/>
          <p:cNvSpPr>
            <a:spLocks noGrp="1"/>
          </p:cNvSpPr>
          <p:nvPr>
            <p:ph type="body" idx="1"/>
          </p:nvPr>
        </p:nvSpPr>
        <p:spPr>
          <a:xfrm>
            <a:off x="1069848" y="1681163"/>
            <a:ext cx="4956048"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1069848" y="2505075"/>
            <a:ext cx="4956048" cy="34766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5" name="Текст 4"/>
          <p:cNvSpPr>
            <a:spLocks noGrp="1"/>
          </p:cNvSpPr>
          <p:nvPr>
            <p:ph type="body" sz="quarter" idx="3"/>
          </p:nvPr>
        </p:nvSpPr>
        <p:spPr>
          <a:xfrm>
            <a:off x="6172200" y="1681163"/>
            <a:ext cx="4956048"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4956048" cy="34766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7" name="Дата 6"/>
          <p:cNvSpPr>
            <a:spLocks noGrp="1"/>
          </p:cNvSpPr>
          <p:nvPr>
            <p:ph type="dt" sz="half" idx="10"/>
          </p:nvPr>
        </p:nvSpPr>
        <p:spPr/>
        <p:txBody>
          <a:bodyPr/>
          <a:lstStyle/>
          <a:p>
            <a:fld id="{4CF99945-0A15-4715-AB6C-F5E56CF20F70}" type="datetimeFigureOut">
              <a:rPr lang="ru-RU" smtClean="0"/>
              <a:pPr/>
              <a:t>10.12.2017</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022B156B-59AE-415F-B24B-8756D48BB977}" type="slidenum">
              <a:rPr lang="ru-RU" smtClean="0"/>
              <a:pPr/>
              <a:t>‹#›</a:t>
            </a:fld>
            <a:endParaRPr lang="ru-RU" dirty="0"/>
          </a:p>
        </p:txBody>
      </p:sp>
    </p:spTree>
    <p:extLst>
      <p:ext uri="{BB962C8B-B14F-4D97-AF65-F5344CB8AC3E}">
        <p14:creationId xmlns:p14="http://schemas.microsoft.com/office/powerpoint/2010/main" val="2318571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ru-RU" dirty="0"/>
          </a:p>
        </p:txBody>
      </p:sp>
      <p:sp>
        <p:nvSpPr>
          <p:cNvPr id="3" name="Дата 2"/>
          <p:cNvSpPr>
            <a:spLocks noGrp="1"/>
          </p:cNvSpPr>
          <p:nvPr>
            <p:ph type="dt" sz="half" idx="10"/>
          </p:nvPr>
        </p:nvSpPr>
        <p:spPr/>
        <p:txBody>
          <a:bodyPr/>
          <a:lstStyle/>
          <a:p>
            <a:fld id="{4CF99945-0A15-4715-AB6C-F5E56CF20F70}" type="datetimeFigureOut">
              <a:rPr lang="ru-RU" smtClean="0"/>
              <a:pPr/>
              <a:t>10.12.2017</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022B156B-59AE-415F-B24B-8756D48BB977}" type="slidenum">
              <a:rPr lang="ru-RU" smtClean="0"/>
              <a:pPr/>
              <a:t>‹#›</a:t>
            </a:fld>
            <a:endParaRPr lang="ru-RU" dirty="0"/>
          </a:p>
        </p:txBody>
      </p:sp>
    </p:spTree>
    <p:extLst>
      <p:ext uri="{BB962C8B-B14F-4D97-AF65-F5344CB8AC3E}">
        <p14:creationId xmlns:p14="http://schemas.microsoft.com/office/powerpoint/2010/main" val="3512816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CF99945-0A15-4715-AB6C-F5E56CF20F70}" type="datetimeFigureOut">
              <a:rPr lang="ru-RU" smtClean="0"/>
              <a:pPr/>
              <a:t>10.12.2017</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022B156B-59AE-415F-B24B-8756D48BB977}" type="slidenum">
              <a:rPr lang="ru-RU" smtClean="0"/>
              <a:pPr/>
              <a:t>‹#›</a:t>
            </a:fld>
            <a:endParaRPr lang="ru-RU" dirty="0"/>
          </a:p>
        </p:txBody>
      </p:sp>
    </p:spTree>
    <p:extLst>
      <p:ext uri="{BB962C8B-B14F-4D97-AF65-F5344CB8AC3E}">
        <p14:creationId xmlns:p14="http://schemas.microsoft.com/office/powerpoint/2010/main" val="847874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Две картинки с подписями">
    <p:spTree>
      <p:nvGrpSpPr>
        <p:cNvPr id="1" name=""/>
        <p:cNvGrpSpPr/>
        <p:nvPr/>
      </p:nvGrpSpPr>
      <p:grpSpPr>
        <a:xfrm>
          <a:off x="0" y="0"/>
          <a:ext cx="0" cy="0"/>
          <a:chOff x="0" y="0"/>
          <a:chExt cx="0" cy="0"/>
        </a:xfrm>
      </p:grpSpPr>
      <p:sp>
        <p:nvSpPr>
          <p:cNvPr id="6" name="Дата 5"/>
          <p:cNvSpPr>
            <a:spLocks noGrp="1"/>
          </p:cNvSpPr>
          <p:nvPr>
            <p:ph type="dt" sz="half" idx="10"/>
          </p:nvPr>
        </p:nvSpPr>
        <p:spPr/>
        <p:txBody>
          <a:bodyPr/>
          <a:lstStyle/>
          <a:p>
            <a:fld id="{4CF99945-0A15-4715-AB6C-F5E56CF20F70}" type="datetimeFigureOut">
              <a:rPr lang="ru-RU" smtClean="0"/>
              <a:pPr/>
              <a:t>10.12.2017</a:t>
            </a:fld>
            <a:endParaRPr lang="ru-RU" dirty="0"/>
          </a:p>
        </p:txBody>
      </p:sp>
      <p:sp>
        <p:nvSpPr>
          <p:cNvPr id="7" name="Нижний колонтитул 6"/>
          <p:cNvSpPr>
            <a:spLocks noGrp="1"/>
          </p:cNvSpPr>
          <p:nvPr>
            <p:ph type="ftr" sz="quarter" idx="11"/>
          </p:nvPr>
        </p:nvSpPr>
        <p:spPr/>
        <p:txBody>
          <a:bodyPr/>
          <a:lstStyle/>
          <a:p>
            <a:endParaRPr lang="ru-RU" dirty="0"/>
          </a:p>
        </p:txBody>
      </p:sp>
      <p:sp>
        <p:nvSpPr>
          <p:cNvPr id="8" name="Номер слайда 7"/>
          <p:cNvSpPr>
            <a:spLocks noGrp="1"/>
          </p:cNvSpPr>
          <p:nvPr>
            <p:ph type="sldNum" sz="quarter" idx="12"/>
          </p:nvPr>
        </p:nvSpPr>
        <p:spPr/>
        <p:txBody>
          <a:bodyPr/>
          <a:lstStyle/>
          <a:p>
            <a:fld id="{022B156B-59AE-415F-B24B-8756D48BB977}" type="slidenum">
              <a:rPr lang="ru-RU" smtClean="0"/>
              <a:pPr/>
              <a:t>‹#›</a:t>
            </a:fld>
            <a:endParaRPr lang="ru-RU" dirty="0"/>
          </a:p>
        </p:txBody>
      </p:sp>
      <p:grpSp>
        <p:nvGrpSpPr>
          <p:cNvPr id="9" name="Группа 8"/>
          <p:cNvGrpSpPr/>
          <p:nvPr/>
        </p:nvGrpSpPr>
        <p:grpSpPr>
          <a:xfrm>
            <a:off x="574431" y="724619"/>
            <a:ext cx="5318979" cy="3795623"/>
            <a:chOff x="895350" y="3313113"/>
            <a:chExt cx="3613151" cy="2790825"/>
          </a:xfrm>
          <a:solidFill>
            <a:schemeClr val="tx1">
              <a:lumMod val="50000"/>
            </a:schemeClr>
          </a:solidFill>
        </p:grpSpPr>
        <p:sp>
          <p:nvSpPr>
            <p:cNvPr id="10" name="Полилиния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1" name="Полилиния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2" name="Полилиния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3" name="Полилиния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4" name="Полилиния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5" name="Полилиния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6" name="Полилиния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7" name="Полилиния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8" name="Полилиния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19" name="Полилиния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20" name="Полилиния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21" name="Полилиния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grpSp>
      <p:grpSp>
        <p:nvGrpSpPr>
          <p:cNvPr id="22" name="Группа 21"/>
          <p:cNvGrpSpPr/>
          <p:nvPr/>
        </p:nvGrpSpPr>
        <p:grpSpPr>
          <a:xfrm>
            <a:off x="6285120" y="724619"/>
            <a:ext cx="5318979" cy="3795623"/>
            <a:chOff x="895350" y="3313113"/>
            <a:chExt cx="3613151" cy="2790825"/>
          </a:xfrm>
          <a:solidFill>
            <a:schemeClr val="tx1">
              <a:lumMod val="50000"/>
            </a:schemeClr>
          </a:solidFill>
        </p:grpSpPr>
        <p:sp>
          <p:nvSpPr>
            <p:cNvPr id="23" name="Полилиния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24" name="Полилиния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25" name="Полилиния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26" name="Полилиния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27" name="Полилиния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28" name="Полилиния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29" name="Полилиния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30" name="Полилиния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31" name="Полилиния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32" name="Полилиния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33" name="Полилиния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34" name="Полилиния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grpSp>
      <p:sp>
        <p:nvSpPr>
          <p:cNvPr id="36" name="Рисунок 33"/>
          <p:cNvSpPr>
            <a:spLocks noGrp="1" noChangeAspect="1"/>
          </p:cNvSpPr>
          <p:nvPr>
            <p:ph type="pic" sz="quarter" idx="17"/>
          </p:nvPr>
        </p:nvSpPr>
        <p:spPr>
          <a:xfrm>
            <a:off x="833620" y="1020195"/>
            <a:ext cx="4800601" cy="3200400"/>
          </a:xfrm>
          <a:solidFill>
            <a:schemeClr val="bg2"/>
          </a:solidFill>
          <a:ln w="38100">
            <a:solidFill>
              <a:schemeClr val="bg1"/>
            </a:solidFill>
          </a:ln>
        </p:spPr>
        <p:txBody>
          <a:bodyPr/>
          <a:lstStyle>
            <a:lvl1pPr marL="0" indent="0" algn="ctr">
              <a:buNone/>
              <a:defRPr/>
            </a:lvl1pPr>
          </a:lstStyle>
          <a:p>
            <a:r>
              <a:rPr lang="ru-RU"/>
              <a:t>Вставка рисунка</a:t>
            </a:r>
            <a:endParaRPr lang="ru-RU" dirty="0"/>
          </a:p>
        </p:txBody>
      </p:sp>
      <p:sp>
        <p:nvSpPr>
          <p:cNvPr id="37" name="Рисунок 33"/>
          <p:cNvSpPr>
            <a:spLocks noGrp="1" noChangeAspect="1"/>
          </p:cNvSpPr>
          <p:nvPr>
            <p:ph type="pic" sz="quarter" idx="18"/>
          </p:nvPr>
        </p:nvSpPr>
        <p:spPr>
          <a:xfrm>
            <a:off x="6544309" y="1020195"/>
            <a:ext cx="4800601" cy="3200400"/>
          </a:xfrm>
          <a:solidFill>
            <a:schemeClr val="bg2"/>
          </a:solidFill>
          <a:ln w="38100">
            <a:solidFill>
              <a:schemeClr val="bg1"/>
            </a:solidFill>
          </a:ln>
        </p:spPr>
        <p:txBody>
          <a:bodyPr/>
          <a:lstStyle>
            <a:lvl1pPr marL="0" indent="0" algn="ctr">
              <a:buNone/>
              <a:defRPr/>
            </a:lvl1pPr>
          </a:lstStyle>
          <a:p>
            <a:r>
              <a:rPr lang="ru-RU"/>
              <a:t>Вставка рисунка</a:t>
            </a:r>
            <a:endParaRPr lang="ru-RU" dirty="0"/>
          </a:p>
        </p:txBody>
      </p:sp>
      <p:sp>
        <p:nvSpPr>
          <p:cNvPr id="39" name="Текст 3"/>
          <p:cNvSpPr>
            <a:spLocks noGrp="1"/>
          </p:cNvSpPr>
          <p:nvPr>
            <p:ph type="body" sz="half" idx="2"/>
          </p:nvPr>
        </p:nvSpPr>
        <p:spPr>
          <a:xfrm>
            <a:off x="1052423" y="4648200"/>
            <a:ext cx="4368980" cy="1295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40" name="Текст 3"/>
          <p:cNvSpPr>
            <a:spLocks noGrp="1"/>
          </p:cNvSpPr>
          <p:nvPr>
            <p:ph type="body" sz="half" idx="19"/>
          </p:nvPr>
        </p:nvSpPr>
        <p:spPr>
          <a:xfrm>
            <a:off x="6742908" y="4648200"/>
            <a:ext cx="4368980" cy="1295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Tree>
    <p:extLst>
      <p:ext uri="{BB962C8B-B14F-4D97-AF65-F5344CB8AC3E}">
        <p14:creationId xmlns:p14="http://schemas.microsoft.com/office/powerpoint/2010/main" val="1168274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Три картинки с подписямиs">
    <p:spTree>
      <p:nvGrpSpPr>
        <p:cNvPr id="1" name=""/>
        <p:cNvGrpSpPr/>
        <p:nvPr/>
      </p:nvGrpSpPr>
      <p:grpSpPr>
        <a:xfrm>
          <a:off x="0" y="0"/>
          <a:ext cx="0" cy="0"/>
          <a:chOff x="0" y="0"/>
          <a:chExt cx="0" cy="0"/>
        </a:xfrm>
      </p:grpSpPr>
      <p:sp>
        <p:nvSpPr>
          <p:cNvPr id="6" name="Дата 5"/>
          <p:cNvSpPr>
            <a:spLocks noGrp="1"/>
          </p:cNvSpPr>
          <p:nvPr>
            <p:ph type="dt" sz="half" idx="10"/>
          </p:nvPr>
        </p:nvSpPr>
        <p:spPr/>
        <p:txBody>
          <a:bodyPr/>
          <a:lstStyle/>
          <a:p>
            <a:fld id="{4CF99945-0A15-4715-AB6C-F5E56CF20F70}" type="datetimeFigureOut">
              <a:rPr lang="ru-RU" smtClean="0"/>
              <a:pPr/>
              <a:t>10.12.2017</a:t>
            </a:fld>
            <a:endParaRPr lang="ru-RU" dirty="0"/>
          </a:p>
        </p:txBody>
      </p:sp>
      <p:sp>
        <p:nvSpPr>
          <p:cNvPr id="7" name="Нижний колонтитул 6"/>
          <p:cNvSpPr>
            <a:spLocks noGrp="1"/>
          </p:cNvSpPr>
          <p:nvPr>
            <p:ph type="ftr" sz="quarter" idx="11"/>
          </p:nvPr>
        </p:nvSpPr>
        <p:spPr/>
        <p:txBody>
          <a:bodyPr/>
          <a:lstStyle/>
          <a:p>
            <a:endParaRPr lang="ru-RU" dirty="0"/>
          </a:p>
        </p:txBody>
      </p:sp>
      <p:sp>
        <p:nvSpPr>
          <p:cNvPr id="8" name="Номер слайда 7"/>
          <p:cNvSpPr>
            <a:spLocks noGrp="1"/>
          </p:cNvSpPr>
          <p:nvPr>
            <p:ph type="sldNum" sz="quarter" idx="12"/>
          </p:nvPr>
        </p:nvSpPr>
        <p:spPr/>
        <p:txBody>
          <a:bodyPr/>
          <a:lstStyle/>
          <a:p>
            <a:fld id="{022B156B-59AE-415F-B24B-8756D48BB977}" type="slidenum">
              <a:rPr lang="ru-RU" smtClean="0"/>
              <a:pPr/>
              <a:t>‹#›</a:t>
            </a:fld>
            <a:endParaRPr lang="ru-RU" dirty="0"/>
          </a:p>
        </p:txBody>
      </p:sp>
      <p:grpSp>
        <p:nvGrpSpPr>
          <p:cNvPr id="35" name="Группа 34"/>
          <p:cNvGrpSpPr>
            <a:grpSpLocks noChangeAspect="1"/>
          </p:cNvGrpSpPr>
          <p:nvPr/>
        </p:nvGrpSpPr>
        <p:grpSpPr>
          <a:xfrm rot="5400000">
            <a:off x="4030971" y="647727"/>
            <a:ext cx="4116828" cy="3383280"/>
            <a:chOff x="895350" y="3313113"/>
            <a:chExt cx="3613151" cy="2790825"/>
          </a:xfrm>
          <a:solidFill>
            <a:schemeClr val="tx1">
              <a:lumMod val="50000"/>
            </a:schemeClr>
          </a:solidFill>
        </p:grpSpPr>
        <p:sp>
          <p:nvSpPr>
            <p:cNvPr id="38" name="Полилиния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41" name="Полилиния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42" name="Полилиния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43" name="Полилиния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44" name="Полилиния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45" name="Полилиния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46" name="Полилиния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47" name="Полилиния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48" name="Полилиния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49" name="Полилиния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50" name="Полилиния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51" name="Полилиния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grpSp>
      <p:grpSp>
        <p:nvGrpSpPr>
          <p:cNvPr id="52" name="Группа 51"/>
          <p:cNvGrpSpPr>
            <a:grpSpLocks noChangeAspect="1"/>
          </p:cNvGrpSpPr>
          <p:nvPr/>
        </p:nvGrpSpPr>
        <p:grpSpPr>
          <a:xfrm rot="5400000">
            <a:off x="263071" y="1127733"/>
            <a:ext cx="4114800" cy="3381614"/>
            <a:chOff x="895350" y="3313113"/>
            <a:chExt cx="3613151" cy="2790825"/>
          </a:xfrm>
          <a:solidFill>
            <a:schemeClr val="tx1">
              <a:lumMod val="50000"/>
            </a:schemeClr>
          </a:solidFill>
        </p:grpSpPr>
        <p:sp>
          <p:nvSpPr>
            <p:cNvPr id="53" name="Полилиния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54" name="Полилиния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55" name="Полилиния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56" name="Полилиния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57" name="Полилиния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58" name="Полилиния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59" name="Полилиния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60" name="Полилиния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61" name="Полилиния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62" name="Полилиния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63" name="Полилиния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64" name="Полилиния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grpSp>
      <p:grpSp>
        <p:nvGrpSpPr>
          <p:cNvPr id="65" name="Группа 64"/>
          <p:cNvGrpSpPr>
            <a:grpSpLocks noChangeAspect="1"/>
          </p:cNvGrpSpPr>
          <p:nvPr/>
        </p:nvGrpSpPr>
        <p:grpSpPr>
          <a:xfrm rot="5400000">
            <a:off x="7803905" y="1127738"/>
            <a:ext cx="4114800" cy="3381613"/>
            <a:chOff x="895350" y="3313113"/>
            <a:chExt cx="3613151" cy="2790825"/>
          </a:xfrm>
          <a:solidFill>
            <a:schemeClr val="tx1">
              <a:lumMod val="50000"/>
            </a:schemeClr>
          </a:solidFill>
        </p:grpSpPr>
        <p:sp>
          <p:nvSpPr>
            <p:cNvPr id="66" name="Полилиния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67" name="Полилиния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68" name="Полилиния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69" name="Полилиния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70" name="Полилиния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71" name="Полилиния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72" name="Полилиния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73" name="Полилиния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74" name="Полилиния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75" name="Полилиния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76" name="Полилиния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sp>
          <p:nvSpPr>
            <p:cNvPr id="77" name="Полилиния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ru-RU" dirty="0"/>
            </a:p>
          </p:txBody>
        </p:sp>
      </p:grpSp>
      <p:sp>
        <p:nvSpPr>
          <p:cNvPr id="78" name="Рисунок 33"/>
          <p:cNvSpPr>
            <a:spLocks noGrp="1"/>
          </p:cNvSpPr>
          <p:nvPr>
            <p:ph type="pic" sz="quarter" idx="18"/>
          </p:nvPr>
        </p:nvSpPr>
        <p:spPr>
          <a:xfrm>
            <a:off x="4599885" y="533400"/>
            <a:ext cx="2971800" cy="3657600"/>
          </a:xfrm>
          <a:solidFill>
            <a:schemeClr val="bg2"/>
          </a:solidFill>
          <a:ln w="38100">
            <a:solidFill>
              <a:schemeClr val="bg1"/>
            </a:solidFill>
          </a:ln>
        </p:spPr>
        <p:txBody>
          <a:bodyPr/>
          <a:lstStyle>
            <a:lvl1pPr marL="0" indent="0" algn="ctr">
              <a:buNone/>
              <a:defRPr/>
            </a:lvl1pPr>
          </a:lstStyle>
          <a:p>
            <a:r>
              <a:rPr lang="ru-RU"/>
              <a:t>Вставка рисунка</a:t>
            </a:r>
            <a:endParaRPr lang="ru-RU" dirty="0"/>
          </a:p>
        </p:txBody>
      </p:sp>
      <p:sp>
        <p:nvSpPr>
          <p:cNvPr id="79" name="Рисунок 33"/>
          <p:cNvSpPr>
            <a:spLocks noGrp="1"/>
          </p:cNvSpPr>
          <p:nvPr>
            <p:ph type="pic" sz="quarter" idx="19"/>
          </p:nvPr>
        </p:nvSpPr>
        <p:spPr>
          <a:xfrm>
            <a:off x="834571" y="1013590"/>
            <a:ext cx="2971800" cy="3657600"/>
          </a:xfrm>
          <a:solidFill>
            <a:schemeClr val="bg2"/>
          </a:solidFill>
          <a:ln w="38100">
            <a:solidFill>
              <a:schemeClr val="bg1"/>
            </a:solidFill>
          </a:ln>
        </p:spPr>
        <p:txBody>
          <a:bodyPr/>
          <a:lstStyle>
            <a:lvl1pPr marL="0" indent="0" algn="ctr">
              <a:buNone/>
              <a:defRPr/>
            </a:lvl1pPr>
          </a:lstStyle>
          <a:p>
            <a:r>
              <a:rPr lang="ru-RU"/>
              <a:t>Вставка рисунка</a:t>
            </a:r>
            <a:endParaRPr lang="ru-RU" dirty="0"/>
          </a:p>
        </p:txBody>
      </p:sp>
      <p:sp>
        <p:nvSpPr>
          <p:cNvPr id="80" name="Рисунок 33"/>
          <p:cNvSpPr>
            <a:spLocks noGrp="1"/>
          </p:cNvSpPr>
          <p:nvPr>
            <p:ph type="pic" sz="quarter" idx="20"/>
          </p:nvPr>
        </p:nvSpPr>
        <p:spPr>
          <a:xfrm>
            <a:off x="8375405" y="1013591"/>
            <a:ext cx="2971800" cy="3657600"/>
          </a:xfrm>
          <a:solidFill>
            <a:schemeClr val="bg2"/>
          </a:solidFill>
          <a:ln w="38100">
            <a:solidFill>
              <a:schemeClr val="bg1"/>
            </a:solidFill>
          </a:ln>
        </p:spPr>
        <p:txBody>
          <a:bodyPr/>
          <a:lstStyle>
            <a:lvl1pPr marL="0" indent="0" algn="ctr">
              <a:buNone/>
              <a:defRPr/>
            </a:lvl1pPr>
          </a:lstStyle>
          <a:p>
            <a:r>
              <a:rPr lang="ru-RU"/>
              <a:t>Вставка рисунка</a:t>
            </a:r>
            <a:endParaRPr lang="ru-RU" dirty="0"/>
          </a:p>
        </p:txBody>
      </p:sp>
      <p:sp>
        <p:nvSpPr>
          <p:cNvPr id="81" name="Текст 3"/>
          <p:cNvSpPr>
            <a:spLocks noGrp="1"/>
          </p:cNvSpPr>
          <p:nvPr>
            <p:ph type="body" sz="half" idx="2"/>
          </p:nvPr>
        </p:nvSpPr>
        <p:spPr>
          <a:xfrm>
            <a:off x="948871" y="5018002"/>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82" name="Текст 3"/>
          <p:cNvSpPr>
            <a:spLocks noGrp="1"/>
          </p:cNvSpPr>
          <p:nvPr>
            <p:ph type="body" sz="half" idx="21"/>
          </p:nvPr>
        </p:nvSpPr>
        <p:spPr>
          <a:xfrm>
            <a:off x="4707208" y="4582378"/>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83" name="Текст 3"/>
          <p:cNvSpPr>
            <a:spLocks noGrp="1"/>
          </p:cNvSpPr>
          <p:nvPr>
            <p:ph type="body" sz="half" idx="22"/>
          </p:nvPr>
        </p:nvSpPr>
        <p:spPr>
          <a:xfrm>
            <a:off x="8489705" y="5018002"/>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Tree>
    <p:extLst>
      <p:ext uri="{BB962C8B-B14F-4D97-AF65-F5344CB8AC3E}">
        <p14:creationId xmlns:p14="http://schemas.microsoft.com/office/powerpoint/2010/main" val="16819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5212" y="304800"/>
            <a:ext cx="10058402" cy="1219200"/>
          </a:xfrm>
          <a:prstGeom prst="rect">
            <a:avLst/>
          </a:prstGeom>
        </p:spPr>
        <p:txBody>
          <a:bodyPr vert="horz" lIns="91440" tIns="45720" rIns="91440" bIns="45720" rtlCol="0" anchor="b">
            <a:normAutofit/>
          </a:bodyPr>
          <a:lstStyle/>
          <a:p>
            <a:r>
              <a:rPr lang="ru-RU" dirty="0"/>
              <a:t>Образец заголовка</a:t>
            </a:r>
          </a:p>
        </p:txBody>
      </p:sp>
      <p:sp>
        <p:nvSpPr>
          <p:cNvPr id="3" name="Текст 2"/>
          <p:cNvSpPr>
            <a:spLocks noGrp="1"/>
          </p:cNvSpPr>
          <p:nvPr>
            <p:ph type="body" idx="1"/>
          </p:nvPr>
        </p:nvSpPr>
        <p:spPr>
          <a:xfrm>
            <a:off x="1065214" y="1752600"/>
            <a:ext cx="10058400" cy="4229100"/>
          </a:xfrm>
          <a:prstGeom prst="rect">
            <a:avLst/>
          </a:prstGeom>
        </p:spPr>
        <p:txBody>
          <a:bodyPr vert="horz" lIns="91440" tIns="45720" rIns="91440" bIns="4572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Дата 3"/>
          <p:cNvSpPr>
            <a:spLocks noGrp="1"/>
          </p:cNvSpPr>
          <p:nvPr>
            <p:ph type="dt" sz="half" idx="2"/>
          </p:nvPr>
        </p:nvSpPr>
        <p:spPr>
          <a:xfrm>
            <a:off x="8075611" y="6019801"/>
            <a:ext cx="1396260" cy="228600"/>
          </a:xfrm>
          <a:prstGeom prst="rect">
            <a:avLst/>
          </a:prstGeom>
        </p:spPr>
        <p:txBody>
          <a:bodyPr vert="horz" lIns="91440" tIns="45720" rIns="91440" bIns="45720" rtlCol="0" anchor="ctr"/>
          <a:lstStyle>
            <a:lvl1pPr algn="l">
              <a:defRPr sz="1000">
                <a:solidFill>
                  <a:schemeClr val="tx1"/>
                </a:solidFill>
              </a:defRPr>
            </a:lvl1pPr>
          </a:lstStyle>
          <a:p>
            <a:fld id="{4CF99945-0A15-4715-AB6C-F5E56CF20F70}" type="datetimeFigureOut">
              <a:rPr lang="ru-RU" smtClean="0"/>
              <a:pPr/>
              <a:t>10.12.2017</a:t>
            </a:fld>
            <a:endParaRPr lang="ru-RU" dirty="0"/>
          </a:p>
        </p:txBody>
      </p:sp>
      <p:sp>
        <p:nvSpPr>
          <p:cNvPr id="5" name="Нижний колонтитул 4"/>
          <p:cNvSpPr>
            <a:spLocks noGrp="1"/>
          </p:cNvSpPr>
          <p:nvPr>
            <p:ph type="ftr" sz="quarter" idx="3"/>
          </p:nvPr>
        </p:nvSpPr>
        <p:spPr>
          <a:xfrm>
            <a:off x="1979613" y="6019801"/>
            <a:ext cx="5943600" cy="228600"/>
          </a:xfrm>
          <a:prstGeom prst="rect">
            <a:avLst/>
          </a:prstGeom>
        </p:spPr>
        <p:txBody>
          <a:bodyPr vert="horz" lIns="91440" tIns="45720" rIns="91440" bIns="45720" rtlCol="0" anchor="ctr"/>
          <a:lstStyle>
            <a:lvl1pPr algn="l">
              <a:defRPr sz="1000">
                <a:solidFill>
                  <a:schemeClr val="tx1"/>
                </a:solidFill>
              </a:defRPr>
            </a:lvl1pPr>
          </a:lstStyle>
          <a:p>
            <a:endParaRPr lang="ru-RU" dirty="0"/>
          </a:p>
        </p:txBody>
      </p:sp>
      <p:sp>
        <p:nvSpPr>
          <p:cNvPr id="6" name="Номер слайда 5"/>
          <p:cNvSpPr>
            <a:spLocks noGrp="1"/>
          </p:cNvSpPr>
          <p:nvPr>
            <p:ph type="sldNum" sz="quarter" idx="4"/>
          </p:nvPr>
        </p:nvSpPr>
        <p:spPr>
          <a:xfrm>
            <a:off x="1065213" y="6019801"/>
            <a:ext cx="762000" cy="228600"/>
          </a:xfrm>
          <a:prstGeom prst="rect">
            <a:avLst/>
          </a:prstGeom>
        </p:spPr>
        <p:txBody>
          <a:bodyPr vert="horz" lIns="91440" tIns="45720" rIns="91440" bIns="45720" rtlCol="0" anchor="ctr"/>
          <a:lstStyle>
            <a:lvl1pPr algn="l">
              <a:defRPr sz="1000">
                <a:solidFill>
                  <a:schemeClr val="tx1"/>
                </a:solidFill>
              </a:defRPr>
            </a:lvl1pPr>
          </a:lstStyle>
          <a:p>
            <a:fld id="{022B156B-59AE-415F-B24B-8756D48BB977}" type="slidenum">
              <a:rPr lang="ru-RU" smtClean="0"/>
              <a:pPr/>
              <a:t>‹#›</a:t>
            </a:fld>
            <a:endParaRPr lang="ru-RU" dirty="0"/>
          </a:p>
        </p:txBody>
      </p:sp>
    </p:spTree>
    <p:extLst>
      <p:ext uri="{BB962C8B-B14F-4D97-AF65-F5344CB8AC3E}">
        <p14:creationId xmlns:p14="http://schemas.microsoft.com/office/powerpoint/2010/main" val="13006304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 id="2147483656" r:id="rId11"/>
    <p:sldLayoutId id="2147483657" r:id="rId12"/>
    <p:sldLayoutId id="2147483658" r:id="rId13"/>
    <p:sldLayoutId id="2147483659" r:id="rId14"/>
  </p:sldLayoutIdLst>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xStyles>
    <p:title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p:titleStyle>
    <p:body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diagramColors" Target="../diagrams/colors5.xml"/><Relationship Id="rId11" Type="http://schemas.openxmlformats.org/officeDocument/2006/relationships/image" Target="../media/image22.jpeg"/><Relationship Id="rId5" Type="http://schemas.openxmlformats.org/officeDocument/2006/relationships/diagramQuickStyle" Target="../diagrams/quickStyle5.xml"/><Relationship Id="rId10" Type="http://schemas.openxmlformats.org/officeDocument/2006/relationships/image" Target="../media/image21.jpeg"/><Relationship Id="rId4" Type="http://schemas.openxmlformats.org/officeDocument/2006/relationships/diagramLayout" Target="../diagrams/layout5.xml"/><Relationship Id="rId9" Type="http://schemas.openxmlformats.org/officeDocument/2006/relationships/image" Target="../media/image20.png"/></Relationships>
</file>

<file path=ppt/slides/_rels/slide11.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5.jpeg"/><Relationship Id="rId7" Type="http://schemas.openxmlformats.org/officeDocument/2006/relationships/diagramColors" Target="../diagrams/colors6.xml"/><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diagramQuickStyle" Target="../diagrams/quickStyle6.xml"/><Relationship Id="rId11" Type="http://schemas.openxmlformats.org/officeDocument/2006/relationships/image" Target="../media/image28.png"/><Relationship Id="rId5" Type="http://schemas.openxmlformats.org/officeDocument/2006/relationships/diagramLayout" Target="../diagrams/layout6.xml"/><Relationship Id="rId10" Type="http://schemas.openxmlformats.org/officeDocument/2006/relationships/image" Target="../media/image27.png"/><Relationship Id="rId4" Type="http://schemas.openxmlformats.org/officeDocument/2006/relationships/diagramData" Target="../diagrams/data6.xml"/><Relationship Id="rId9" Type="http://schemas.openxmlformats.org/officeDocument/2006/relationships/image" Target="../media/image26.png"/></Relationships>
</file>

<file path=ppt/slides/_rels/slide1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1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2.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6.xml"/><Relationship Id="rId4" Type="http://schemas.openxmlformats.org/officeDocument/2006/relationships/image" Target="../media/image48.png"/></Relationships>
</file>

<file path=ppt/slides/_rels/slide2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3.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3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3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6.xml"/><Relationship Id="rId4" Type="http://schemas.openxmlformats.org/officeDocument/2006/relationships/image" Target="../media/image66.jpeg"/></Relationships>
</file>

<file path=ppt/slides/_rels/slide3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6.xml"/><Relationship Id="rId4" Type="http://schemas.openxmlformats.org/officeDocument/2006/relationships/image" Target="../media/image69.jpeg"/></Relationships>
</file>

<file path=ppt/slides/_rels/slide39.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74.jpeg"/><Relationship Id="rId4" Type="http://schemas.openxmlformats.org/officeDocument/2006/relationships/image" Target="../media/image73.jpeg"/></Relationships>
</file>

<file path=ppt/slides/_rels/slide41.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6.xml"/><Relationship Id="rId4" Type="http://schemas.openxmlformats.org/officeDocument/2006/relationships/image" Target="../media/image8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91.gif"/><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16.png"/><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Облако 16"/>
          <p:cNvSpPr/>
          <p:nvPr/>
        </p:nvSpPr>
        <p:spPr>
          <a:xfrm>
            <a:off x="2855742" y="1744394"/>
            <a:ext cx="7821635" cy="2658793"/>
          </a:xfrm>
          <a:prstGeom prst="cloud">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ru-RU"/>
          </a:p>
        </p:txBody>
      </p:sp>
      <p:sp>
        <p:nvSpPr>
          <p:cNvPr id="2" name="Заголовок 1"/>
          <p:cNvSpPr>
            <a:spLocks noGrp="1"/>
          </p:cNvSpPr>
          <p:nvPr>
            <p:ph type="ctrTitle"/>
          </p:nvPr>
        </p:nvSpPr>
        <p:spPr>
          <a:xfrm>
            <a:off x="3784209" y="2671640"/>
            <a:ext cx="6668086" cy="1538013"/>
          </a:xfrm>
        </p:spPr>
        <p:txBody>
          <a:bodyPr>
            <a:normAutofit fontScale="90000"/>
          </a:bodyPr>
          <a:lstStyle/>
          <a:p>
            <a:pPr algn="l" defTabSz="914400">
              <a:spcBef>
                <a:spcPts val="1"/>
              </a:spcBef>
              <a:buNone/>
            </a:pPr>
            <a:r>
              <a:rPr lang="ru-RU" dirty="0">
                <a:solidFill>
                  <a:schemeClr val="bg2">
                    <a:lumMod val="50000"/>
                  </a:schemeClr>
                </a:solidFill>
                <a:latin typeface="Segoe Print"/>
              </a:rPr>
              <a:t>Проект «</a:t>
            </a:r>
            <a:r>
              <a:rPr lang="ru-RU" dirty="0" err="1">
                <a:solidFill>
                  <a:schemeClr val="bg2">
                    <a:lumMod val="50000"/>
                  </a:schemeClr>
                </a:solidFill>
                <a:latin typeface="Segoe Print"/>
              </a:rPr>
              <a:t>К</a:t>
            </a:r>
            <a:r>
              <a:rPr lang="ru-RU" sz="5400" b="0" i="0" dirty="0" err="1">
                <a:solidFill>
                  <a:schemeClr val="bg2">
                    <a:lumMod val="50000"/>
                  </a:schemeClr>
                </a:solidFill>
                <a:latin typeface="Segoe Print"/>
                <a:ea typeface="+mj-ea"/>
                <a:cs typeface="+mj-cs"/>
              </a:rPr>
              <a:t>опатыч</a:t>
            </a:r>
            <a:r>
              <a:rPr lang="ru-RU" sz="5400" b="0" i="0" dirty="0">
                <a:solidFill>
                  <a:schemeClr val="bg2">
                    <a:lumMod val="50000"/>
                  </a:schemeClr>
                </a:solidFill>
                <a:latin typeface="Segoe Print"/>
                <a:ea typeface="+mj-ea"/>
                <a:cs typeface="+mj-cs"/>
              </a:rPr>
              <a:t> и его ферма»</a:t>
            </a:r>
          </a:p>
        </p:txBody>
      </p:sp>
      <p:pic>
        <p:nvPicPr>
          <p:cNvPr id="7" name="Рисунок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863" y="4482479"/>
            <a:ext cx="1640975" cy="1595180"/>
          </a:xfrm>
          <a:prstGeom prst="rect">
            <a:avLst/>
          </a:prstGeom>
        </p:spPr>
      </p:pic>
      <p:pic>
        <p:nvPicPr>
          <p:cNvPr id="9" name="Рисунок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03717" y="4557875"/>
            <a:ext cx="2715028" cy="2243627"/>
          </a:xfrm>
          <a:prstGeom prst="rect">
            <a:avLst/>
          </a:prstGeom>
        </p:spPr>
      </p:pic>
      <p:pic>
        <p:nvPicPr>
          <p:cNvPr id="11" name="Рисунок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3159" y="4392717"/>
            <a:ext cx="1049665" cy="1049665"/>
          </a:xfrm>
          <a:prstGeom prst="rect">
            <a:avLst/>
          </a:prstGeom>
        </p:spPr>
      </p:pic>
      <p:pic>
        <p:nvPicPr>
          <p:cNvPr id="13" name="Рисунок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82452" y="4991481"/>
            <a:ext cx="1101592" cy="1500566"/>
          </a:xfrm>
          <a:prstGeom prst="rect">
            <a:avLst/>
          </a:prstGeom>
        </p:spPr>
      </p:pic>
      <p:pic>
        <p:nvPicPr>
          <p:cNvPr id="14" name="Рисунок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81536" y="4334821"/>
            <a:ext cx="1196230" cy="1165459"/>
          </a:xfrm>
          <a:prstGeom prst="rect">
            <a:avLst/>
          </a:prstGeom>
        </p:spPr>
      </p:pic>
      <p:pic>
        <p:nvPicPr>
          <p:cNvPr id="15" name="Рисунок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61697" y="4755303"/>
            <a:ext cx="1405208" cy="1684638"/>
          </a:xfrm>
          <a:prstGeom prst="rect">
            <a:avLst/>
          </a:prstGeom>
        </p:spPr>
      </p:pic>
      <p:pic>
        <p:nvPicPr>
          <p:cNvPr id="18" name="Рисунок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36386" y="4924194"/>
            <a:ext cx="804400" cy="947908"/>
          </a:xfrm>
          <a:prstGeom prst="rect">
            <a:avLst/>
          </a:prstGeom>
        </p:spPr>
      </p:pic>
      <p:sp>
        <p:nvSpPr>
          <p:cNvPr id="3" name="Подзаголовок 2"/>
          <p:cNvSpPr>
            <a:spLocks noGrp="1"/>
          </p:cNvSpPr>
          <p:nvPr>
            <p:ph type="subTitle" idx="1"/>
          </p:nvPr>
        </p:nvSpPr>
        <p:spPr>
          <a:xfrm>
            <a:off x="9635315" y="3607592"/>
            <a:ext cx="2280218" cy="684070"/>
          </a:xfrm>
          <a:noFill/>
          <a:ln>
            <a:noFill/>
          </a:ln>
        </p:spPr>
        <p:style>
          <a:lnRef idx="2">
            <a:schemeClr val="accent4"/>
          </a:lnRef>
          <a:fillRef idx="1">
            <a:schemeClr val="lt1"/>
          </a:fillRef>
          <a:effectRef idx="0">
            <a:schemeClr val="accent4"/>
          </a:effectRef>
          <a:fontRef idx="minor">
            <a:schemeClr val="dk1"/>
          </a:fontRef>
        </p:style>
        <p:txBody>
          <a:bodyPr>
            <a:noAutofit/>
          </a:bodyPr>
          <a:lstStyle/>
          <a:p>
            <a:pPr marL="0" indent="0" algn="r">
              <a:spcBef>
                <a:spcPts val="0"/>
              </a:spcBef>
              <a:buNone/>
            </a:pPr>
            <a:r>
              <a:rPr lang="ru-RU" sz="1600" dirty="0">
                <a:solidFill>
                  <a:schemeClr val="tx2"/>
                </a:solidFill>
                <a:latin typeface="Times New Roman" panose="02020603050405020304" pitchFamily="18" charset="0"/>
                <a:cs typeface="Times New Roman" panose="02020603050405020304" pitchFamily="18" charset="0"/>
              </a:rPr>
              <a:t>Автор проекта</a:t>
            </a:r>
            <a:r>
              <a:rPr lang="ru-RU" sz="1600">
                <a:solidFill>
                  <a:schemeClr val="tx2"/>
                </a:solidFill>
                <a:latin typeface="Times New Roman" panose="02020603050405020304" pitchFamily="18" charset="0"/>
                <a:cs typeface="Times New Roman" panose="02020603050405020304" pitchFamily="18" charset="0"/>
              </a:rPr>
              <a:t>: воспитатель </a:t>
            </a:r>
            <a:r>
              <a:rPr lang="ru-RU" sz="1600" dirty="0">
                <a:solidFill>
                  <a:schemeClr val="tx2"/>
                </a:solidFill>
                <a:latin typeface="Times New Roman" panose="02020603050405020304" pitchFamily="18" charset="0"/>
                <a:cs typeface="Times New Roman" panose="02020603050405020304" pitchFamily="18" charset="0"/>
              </a:rPr>
              <a:t>младшей группы «Зайчата»</a:t>
            </a:r>
            <a:endParaRPr lang="ru-RU" sz="1600" i="0" dirty="0">
              <a:solidFill>
                <a:schemeClr val="tx2"/>
              </a:solidFill>
              <a:latin typeface="Times New Roman" panose="02020603050405020304" pitchFamily="18" charset="0"/>
              <a:cs typeface="Times New Roman" panose="02020603050405020304" pitchFamily="18" charset="0"/>
            </a:endParaRPr>
          </a:p>
          <a:p>
            <a:pPr marL="0" indent="0" algn="r">
              <a:spcBef>
                <a:spcPts val="0"/>
              </a:spcBef>
              <a:buNone/>
            </a:pPr>
            <a:r>
              <a:rPr lang="ru-RU" sz="1600" dirty="0">
                <a:solidFill>
                  <a:schemeClr val="tx2"/>
                </a:solidFill>
                <a:latin typeface="Times New Roman" panose="02020603050405020304" pitchFamily="18" charset="0"/>
                <a:cs typeface="Times New Roman" panose="02020603050405020304" pitchFamily="18" charset="0"/>
              </a:rPr>
              <a:t>Смык Н.С.</a:t>
            </a:r>
          </a:p>
        </p:txBody>
      </p:sp>
      <p:sp>
        <p:nvSpPr>
          <p:cNvPr id="16" name="TextBox 15"/>
          <p:cNvSpPr txBox="1"/>
          <p:nvPr/>
        </p:nvSpPr>
        <p:spPr>
          <a:xfrm>
            <a:off x="3530989" y="225083"/>
            <a:ext cx="6766561" cy="1200329"/>
          </a:xfrm>
          <a:prstGeom prst="rect">
            <a:avLst/>
          </a:prstGeom>
          <a:noFill/>
        </p:spPr>
        <p:txBody>
          <a:bodyPr wrap="square" rtlCol="0">
            <a:spAutoFit/>
          </a:bodyPr>
          <a:lstStyle/>
          <a:p>
            <a:r>
              <a:rPr lang="ru-RU" dirty="0"/>
              <a:t>Муниципальное казенное дошкольное образовательное учреждение Новосибирского района Новосибирской области – детский сад комбинированного </a:t>
            </a:r>
            <a:r>
              <a:rPr lang="ru-RU"/>
              <a:t>вида «Елочка</a:t>
            </a:r>
            <a:r>
              <a:rPr lang="ru-RU" dirty="0"/>
              <a:t>»</a:t>
            </a:r>
          </a:p>
        </p:txBody>
      </p:sp>
    </p:spTree>
    <p:extLst>
      <p:ext uri="{BB962C8B-B14F-4D97-AF65-F5344CB8AC3E}">
        <p14:creationId xmlns:p14="http://schemas.microsoft.com/office/powerpoint/2010/main" val="769675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7" name="Picture 3" descr="http://cliparts.co/cliparts/8cE/4gG/8cE4gGRca.jpg"/>
          <p:cNvPicPr>
            <a:picLocks noChangeAspect="1" noChangeArrowheads="1"/>
          </p:cNvPicPr>
          <p:nvPr/>
        </p:nvPicPr>
        <p:blipFill>
          <a:blip r:embed="rId2" cstate="print"/>
          <a:srcRect/>
          <a:stretch>
            <a:fillRect/>
          </a:stretch>
        </p:blipFill>
        <p:spPr bwMode="auto">
          <a:xfrm rot="20543242">
            <a:off x="10270248" y="4346919"/>
            <a:ext cx="983907" cy="983907"/>
          </a:xfrm>
          <a:prstGeom prst="rect">
            <a:avLst/>
          </a:prstGeom>
          <a:noFill/>
        </p:spPr>
      </p:pic>
      <p:graphicFrame>
        <p:nvGraphicFramePr>
          <p:cNvPr id="5" name="Объект 4"/>
          <p:cNvGraphicFramePr>
            <a:graphicFrameLocks noGrp="1"/>
          </p:cNvGraphicFramePr>
          <p:nvPr>
            <p:ph idx="1"/>
            <p:extLst>
              <p:ext uri="{D42A27DB-BD31-4B8C-83A1-F6EECF244321}">
                <p14:modId xmlns:p14="http://schemas.microsoft.com/office/powerpoint/2010/main" val="138100559"/>
              </p:ext>
            </p:extLst>
          </p:nvPr>
        </p:nvGraphicFramePr>
        <p:xfrm>
          <a:off x="197225" y="1"/>
          <a:ext cx="11681010" cy="43349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3" name="Рисунок 2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9673" y="4042325"/>
            <a:ext cx="1874604" cy="1178918"/>
          </a:xfrm>
          <a:prstGeom prst="ellipse">
            <a:avLst/>
          </a:prstGeom>
          <a:ln>
            <a:noFill/>
          </a:ln>
          <a:effectLst>
            <a:softEdge rad="112500"/>
          </a:effectLst>
        </p:spPr>
      </p:pic>
      <p:pic>
        <p:nvPicPr>
          <p:cNvPr id="6" name="Рисунок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938230" y="3943848"/>
            <a:ext cx="1188783" cy="1060760"/>
          </a:xfrm>
          <a:prstGeom prst="rect">
            <a:avLst/>
          </a:prstGeom>
        </p:spPr>
      </p:pic>
      <p:sp>
        <p:nvSpPr>
          <p:cNvPr id="7" name="TextBox 6"/>
          <p:cNvSpPr txBox="1"/>
          <p:nvPr/>
        </p:nvSpPr>
        <p:spPr>
          <a:xfrm>
            <a:off x="5042221" y="3631374"/>
            <a:ext cx="2371453" cy="646331"/>
          </a:xfrm>
          <a:prstGeom prst="rect">
            <a:avLst/>
          </a:prstGeom>
          <a:noFill/>
        </p:spPr>
        <p:txBody>
          <a:bodyPr wrap="square" rtlCol="0">
            <a:spAutoFit/>
          </a:bodyPr>
          <a:lstStyle/>
          <a:p>
            <a:r>
              <a:rPr lang="ru-RU" dirty="0"/>
              <a:t>«просмотр мультфильма»</a:t>
            </a:r>
          </a:p>
        </p:txBody>
      </p:sp>
      <p:sp>
        <p:nvSpPr>
          <p:cNvPr id="10" name="TextBox 9"/>
          <p:cNvSpPr txBox="1"/>
          <p:nvPr/>
        </p:nvSpPr>
        <p:spPr>
          <a:xfrm>
            <a:off x="10015681" y="3561035"/>
            <a:ext cx="1732910" cy="646331"/>
          </a:xfrm>
          <a:prstGeom prst="rect">
            <a:avLst/>
          </a:prstGeom>
          <a:noFill/>
        </p:spPr>
        <p:txBody>
          <a:bodyPr wrap="square" rtlCol="0">
            <a:spAutoFit/>
          </a:bodyPr>
          <a:lstStyle/>
          <a:p>
            <a:r>
              <a:rPr lang="ru-RU" dirty="0"/>
              <a:t>«Лепка морковки»</a:t>
            </a:r>
          </a:p>
        </p:txBody>
      </p:sp>
      <p:pic>
        <p:nvPicPr>
          <p:cNvPr id="11" name="Рисунок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523333" y="3989942"/>
            <a:ext cx="1057556" cy="1262753"/>
          </a:xfrm>
          <a:prstGeom prst="rect">
            <a:avLst/>
          </a:prstGeom>
        </p:spPr>
      </p:pic>
      <p:sp>
        <p:nvSpPr>
          <p:cNvPr id="12" name="TextBox 11"/>
          <p:cNvSpPr txBox="1"/>
          <p:nvPr/>
        </p:nvSpPr>
        <p:spPr>
          <a:xfrm>
            <a:off x="7582899" y="3561035"/>
            <a:ext cx="2194148" cy="646331"/>
          </a:xfrm>
          <a:prstGeom prst="rect">
            <a:avLst/>
          </a:prstGeom>
          <a:noFill/>
        </p:spPr>
        <p:txBody>
          <a:bodyPr wrap="square" rtlCol="0">
            <a:spAutoFit/>
          </a:bodyPr>
          <a:lstStyle/>
          <a:p>
            <a:r>
              <a:rPr lang="ru-RU" dirty="0"/>
              <a:t>«Знакомство с </a:t>
            </a:r>
            <a:r>
              <a:rPr lang="ru-RU" dirty="0" err="1"/>
              <a:t>экотестером</a:t>
            </a:r>
            <a:r>
              <a:rPr lang="ru-RU" dirty="0"/>
              <a:t>»</a:t>
            </a:r>
          </a:p>
        </p:txBody>
      </p:sp>
      <p:sp>
        <p:nvSpPr>
          <p:cNvPr id="13" name="TextBox 12"/>
          <p:cNvSpPr txBox="1"/>
          <p:nvPr/>
        </p:nvSpPr>
        <p:spPr>
          <a:xfrm>
            <a:off x="188507" y="3634463"/>
            <a:ext cx="1534703" cy="1533587"/>
          </a:xfrm>
          <a:prstGeom prst="rect">
            <a:avLst/>
          </a:prstGeom>
          <a:noFill/>
        </p:spPr>
        <p:txBody>
          <a:bodyPr wrap="square" rtlCol="0">
            <a:spAutoFit/>
          </a:bodyPr>
          <a:lstStyle/>
          <a:p>
            <a:r>
              <a:rPr lang="ru-RU" dirty="0"/>
              <a:t>Нетрадиционные техники рисования овощами</a:t>
            </a:r>
          </a:p>
        </p:txBody>
      </p:sp>
      <p:sp>
        <p:nvSpPr>
          <p:cNvPr id="21" name="TextBox 20"/>
          <p:cNvSpPr txBox="1"/>
          <p:nvPr/>
        </p:nvSpPr>
        <p:spPr>
          <a:xfrm>
            <a:off x="2536477" y="3665694"/>
            <a:ext cx="1523058" cy="646331"/>
          </a:xfrm>
          <a:prstGeom prst="rect">
            <a:avLst/>
          </a:prstGeom>
          <a:noFill/>
        </p:spPr>
        <p:txBody>
          <a:bodyPr wrap="square" rtlCol="0">
            <a:spAutoFit/>
          </a:bodyPr>
          <a:lstStyle/>
          <a:p>
            <a:r>
              <a:rPr lang="ru-RU" dirty="0"/>
              <a:t>Поделки из овощей</a:t>
            </a:r>
          </a:p>
        </p:txBody>
      </p:sp>
      <p:pic>
        <p:nvPicPr>
          <p:cNvPr id="22" name="Рисунок 21"/>
          <p:cNvPicPr>
            <a:picLocks noChangeAspect="1"/>
          </p:cNvPicPr>
          <p:nvPr/>
        </p:nvPicPr>
        <p:blipFill rotWithShape="1">
          <a:blip r:embed="rId11" cstate="print">
            <a:extLst>
              <a:ext uri="{28A0092B-C50C-407E-A947-70E740481C1C}">
                <a14:useLocalDpi xmlns:a14="http://schemas.microsoft.com/office/drawing/2010/main" val="0"/>
              </a:ext>
            </a:extLst>
          </a:blip>
          <a:srcRect l="8089" t="5048" r="45294" b="4550"/>
          <a:stretch/>
        </p:blipFill>
        <p:spPr>
          <a:xfrm>
            <a:off x="3650751" y="3967410"/>
            <a:ext cx="1116261" cy="1285285"/>
          </a:xfrm>
          <a:prstGeom prst="rect">
            <a:avLst/>
          </a:prstGeom>
          <a:ln>
            <a:noFill/>
          </a:ln>
          <a:effectLst>
            <a:outerShdw blurRad="190500" algn="tl" rotWithShape="0">
              <a:srgbClr val="000000">
                <a:alpha val="70000"/>
              </a:srgbClr>
            </a:outerShdw>
          </a:effectLst>
        </p:spPr>
      </p:pic>
      <p:pic>
        <p:nvPicPr>
          <p:cNvPr id="9" name="Рисунок 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21078330">
            <a:off x="10791746" y="4056392"/>
            <a:ext cx="1308847" cy="1308847"/>
          </a:xfrm>
          <a:prstGeom prst="ellipse">
            <a:avLst/>
          </a:prstGeom>
          <a:ln>
            <a:noFill/>
          </a:ln>
          <a:effectLst>
            <a:softEdge rad="112500"/>
          </a:effectLst>
        </p:spPr>
      </p:pic>
    </p:spTree>
    <p:extLst>
      <p:ext uri="{BB962C8B-B14F-4D97-AF65-F5344CB8AC3E}">
        <p14:creationId xmlns:p14="http://schemas.microsoft.com/office/powerpoint/2010/main" val="722092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20" name="Picture 4" descr="https://www.look.com.ua/download.php?file=201209/2560x1440/look.com.ua-14980.jpg"/>
          <p:cNvPicPr>
            <a:picLocks noChangeAspect="1" noChangeArrowheads="1"/>
          </p:cNvPicPr>
          <p:nvPr/>
        </p:nvPicPr>
        <p:blipFill>
          <a:blip r:embed="rId2" cstate="print"/>
          <a:srcRect/>
          <a:stretch>
            <a:fillRect/>
          </a:stretch>
        </p:blipFill>
        <p:spPr bwMode="auto">
          <a:xfrm>
            <a:off x="5571966" y="4212206"/>
            <a:ext cx="1715033" cy="964706"/>
          </a:xfrm>
          <a:prstGeom prst="rect">
            <a:avLst/>
          </a:prstGeom>
          <a:noFill/>
        </p:spPr>
      </p:pic>
      <p:pic>
        <p:nvPicPr>
          <p:cNvPr id="86018" name="Picture 2" descr="http://cdn01.ru/files/users/images/06/7a/067ae9570662aa9170832a7e00e9433f.jpg"/>
          <p:cNvPicPr>
            <a:picLocks noChangeAspect="1" noChangeArrowheads="1"/>
          </p:cNvPicPr>
          <p:nvPr/>
        </p:nvPicPr>
        <p:blipFill>
          <a:blip r:embed="rId3" cstate="print"/>
          <a:srcRect/>
          <a:stretch>
            <a:fillRect/>
          </a:stretch>
        </p:blipFill>
        <p:spPr bwMode="auto">
          <a:xfrm>
            <a:off x="0" y="3629464"/>
            <a:ext cx="2705100" cy="1905000"/>
          </a:xfrm>
          <a:prstGeom prst="rect">
            <a:avLst/>
          </a:prstGeom>
          <a:noFill/>
        </p:spPr>
      </p:pic>
      <p:graphicFrame>
        <p:nvGraphicFramePr>
          <p:cNvPr id="5" name="Объект 4"/>
          <p:cNvGraphicFramePr>
            <a:graphicFrameLocks noGrp="1"/>
          </p:cNvGraphicFramePr>
          <p:nvPr>
            <p:ph idx="1"/>
            <p:extLst>
              <p:ext uri="{D42A27DB-BD31-4B8C-83A1-F6EECF244321}">
                <p14:modId xmlns:p14="http://schemas.microsoft.com/office/powerpoint/2010/main" val="148395419"/>
              </p:ext>
            </p:extLst>
          </p:nvPr>
        </p:nvGraphicFramePr>
        <p:xfrm>
          <a:off x="197225" y="1"/>
          <a:ext cx="11681010" cy="43349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TextBox 2"/>
          <p:cNvSpPr txBox="1"/>
          <p:nvPr/>
        </p:nvSpPr>
        <p:spPr>
          <a:xfrm>
            <a:off x="0" y="3671667"/>
            <a:ext cx="2208629" cy="1477328"/>
          </a:xfrm>
          <a:prstGeom prst="rect">
            <a:avLst/>
          </a:prstGeom>
          <a:solidFill>
            <a:schemeClr val="lt1">
              <a:alpha val="41000"/>
            </a:schemeClr>
          </a:solidFill>
        </p:spPr>
        <p:style>
          <a:lnRef idx="2">
            <a:schemeClr val="accent2"/>
          </a:lnRef>
          <a:fillRef idx="1">
            <a:schemeClr val="lt1"/>
          </a:fillRef>
          <a:effectRef idx="0">
            <a:schemeClr val="accent2"/>
          </a:effectRef>
          <a:fontRef idx="minor">
            <a:schemeClr val="dk1"/>
          </a:fontRef>
        </p:style>
        <p:txBody>
          <a:bodyPr wrap="square" rtlCol="0">
            <a:spAutoFit/>
          </a:bodyPr>
          <a:lstStyle/>
          <a:p>
            <a:r>
              <a:rPr lang="ru-RU" dirty="0">
                <a:ln>
                  <a:solidFill>
                    <a:schemeClr val="accent5">
                      <a:lumMod val="60000"/>
                      <a:lumOff val="40000"/>
                    </a:schemeClr>
                  </a:solidFill>
                </a:ln>
                <a:solidFill>
                  <a:schemeClr val="tx2"/>
                </a:solidFill>
              </a:rPr>
              <a:t> «нетрадиционная техника рисования точками»</a:t>
            </a:r>
          </a:p>
        </p:txBody>
      </p:sp>
      <p:pic>
        <p:nvPicPr>
          <p:cNvPr id="18" name="Рисунок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997382" y="3227414"/>
            <a:ext cx="1503092" cy="1503092"/>
          </a:xfrm>
          <a:prstGeom prst="rect">
            <a:avLst/>
          </a:prstGeom>
        </p:spPr>
      </p:pic>
      <p:pic>
        <p:nvPicPr>
          <p:cNvPr id="20" name="Рисунок 1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423700" y="3741519"/>
            <a:ext cx="1391783" cy="1150133"/>
          </a:xfrm>
          <a:prstGeom prst="rect">
            <a:avLst/>
          </a:prstGeom>
        </p:spPr>
      </p:pic>
      <p:sp>
        <p:nvSpPr>
          <p:cNvPr id="21" name="TextBox 20"/>
          <p:cNvSpPr txBox="1"/>
          <p:nvPr/>
        </p:nvSpPr>
        <p:spPr>
          <a:xfrm>
            <a:off x="9554123" y="3741519"/>
            <a:ext cx="1739153" cy="646331"/>
          </a:xfrm>
          <a:prstGeom prst="rect">
            <a:avLst/>
          </a:prstGeom>
          <a:noFill/>
        </p:spPr>
        <p:txBody>
          <a:bodyPr wrap="square" rtlCol="0">
            <a:spAutoFit/>
          </a:bodyPr>
          <a:lstStyle/>
          <a:p>
            <a:r>
              <a:rPr lang="ru-RU" dirty="0"/>
              <a:t>«Праздник картошки»</a:t>
            </a:r>
          </a:p>
        </p:txBody>
      </p:sp>
      <p:pic>
        <p:nvPicPr>
          <p:cNvPr id="12" name="Рисунок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913492" y="3613148"/>
            <a:ext cx="1524003" cy="1306305"/>
          </a:xfrm>
          <a:prstGeom prst="rect">
            <a:avLst/>
          </a:prstGeom>
        </p:spPr>
      </p:pic>
      <p:sp>
        <p:nvSpPr>
          <p:cNvPr id="13" name="TextBox 12"/>
          <p:cNvSpPr txBox="1"/>
          <p:nvPr/>
        </p:nvSpPr>
        <p:spPr>
          <a:xfrm>
            <a:off x="7206996" y="3844043"/>
            <a:ext cx="1651377" cy="923330"/>
          </a:xfrm>
          <a:prstGeom prst="rect">
            <a:avLst/>
          </a:prstGeom>
          <a:noFill/>
        </p:spPr>
        <p:txBody>
          <a:bodyPr wrap="square" rtlCol="0">
            <a:spAutoFit/>
          </a:bodyPr>
          <a:lstStyle/>
          <a:p>
            <a:r>
              <a:rPr lang="ru-RU" dirty="0"/>
              <a:t>Осеннее дерево настроения</a:t>
            </a:r>
          </a:p>
        </p:txBody>
      </p:sp>
      <p:sp>
        <p:nvSpPr>
          <p:cNvPr id="14" name="TextBox 13"/>
          <p:cNvSpPr txBox="1"/>
          <p:nvPr/>
        </p:nvSpPr>
        <p:spPr>
          <a:xfrm>
            <a:off x="5416060" y="3784210"/>
            <a:ext cx="1659989" cy="923330"/>
          </a:xfrm>
          <a:prstGeom prst="rect">
            <a:avLst/>
          </a:prstGeom>
          <a:noFill/>
        </p:spPr>
        <p:txBody>
          <a:bodyPr wrap="square" rtlCol="0">
            <a:spAutoFit/>
          </a:bodyPr>
          <a:lstStyle/>
          <a:p>
            <a:r>
              <a:rPr lang="ru-RU" dirty="0"/>
              <a:t>«Корзинка овощей»</a:t>
            </a:r>
          </a:p>
          <a:p>
            <a:endParaRPr lang="ru-RU" dirty="0"/>
          </a:p>
        </p:txBody>
      </p:sp>
      <p:sp>
        <p:nvSpPr>
          <p:cNvPr id="15" name="TextBox 14"/>
          <p:cNvSpPr txBox="1"/>
          <p:nvPr/>
        </p:nvSpPr>
        <p:spPr>
          <a:xfrm>
            <a:off x="3080825" y="4065563"/>
            <a:ext cx="2264898" cy="738664"/>
          </a:xfrm>
          <a:prstGeom prst="rect">
            <a:avLst/>
          </a:prstGeom>
          <a:noFill/>
        </p:spPr>
        <p:txBody>
          <a:bodyPr wrap="square" rtlCol="0">
            <a:spAutoFit/>
          </a:bodyPr>
          <a:lstStyle/>
          <a:p>
            <a:r>
              <a:rPr lang="ru-RU" sz="1400" dirty="0"/>
              <a:t>Алгоритм приготовление салата</a:t>
            </a:r>
          </a:p>
        </p:txBody>
      </p:sp>
    </p:spTree>
    <p:extLst>
      <p:ext uri="{BB962C8B-B14F-4D97-AF65-F5344CB8AC3E}">
        <p14:creationId xmlns:p14="http://schemas.microsoft.com/office/powerpoint/2010/main" val="2487133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5565" y="206189"/>
            <a:ext cx="10058402" cy="1219200"/>
          </a:xfrm>
        </p:spPr>
        <p:txBody>
          <a:bodyPr/>
          <a:lstStyle/>
          <a:p>
            <a:pPr algn="ctr"/>
            <a:r>
              <a:rPr lang="ru-RU" b="1" dirty="0">
                <a:ln w="22225">
                  <a:solidFill>
                    <a:srgbClr val="C00000"/>
                  </a:solidFill>
                  <a:prstDash val="solid"/>
                </a:ln>
                <a:solidFill>
                  <a:srgbClr val="FF0000"/>
                </a:solidFill>
              </a:rPr>
              <a:t>5. План мероприятий и ожидаемые результаты</a:t>
            </a: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85244" y="1346920"/>
            <a:ext cx="7994937" cy="5601392"/>
          </a:xfrm>
          <a:prstGeom prst="rect">
            <a:avLst/>
          </a:prstGeom>
          <a:ln>
            <a:noFill/>
          </a:ln>
          <a:effectLst>
            <a:softEdge rad="112500"/>
          </a:effectLst>
        </p:spPr>
      </p:pic>
    </p:spTree>
    <p:extLst>
      <p:ext uri="{BB962C8B-B14F-4D97-AF65-F5344CB8AC3E}">
        <p14:creationId xmlns:p14="http://schemas.microsoft.com/office/powerpoint/2010/main" val="1006433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cstate="print">
            <a:extLst>
              <a:ext uri="{28A0092B-C50C-407E-A947-70E740481C1C}">
                <a14:useLocalDpi xmlns:a14="http://schemas.microsoft.com/office/drawing/2010/main" val="0"/>
              </a:ext>
            </a:extLst>
          </a:blip>
          <a:srcRect t="4073" b="5092"/>
          <a:stretch/>
        </p:blipFill>
        <p:spPr>
          <a:xfrm>
            <a:off x="1416786" y="1041606"/>
            <a:ext cx="8946293" cy="5816394"/>
          </a:xfrm>
          <a:prstGeom prst="rect">
            <a:avLst/>
          </a:prstGeom>
          <a:ln>
            <a:noFill/>
          </a:ln>
          <a:effectLst>
            <a:softEdge rad="112500"/>
          </a:effectLst>
        </p:spPr>
      </p:pic>
      <p:sp>
        <p:nvSpPr>
          <p:cNvPr id="3" name="Овальная выноска 2"/>
          <p:cNvSpPr/>
          <p:nvPr/>
        </p:nvSpPr>
        <p:spPr>
          <a:xfrm>
            <a:off x="7817224" y="2205318"/>
            <a:ext cx="1801907" cy="1497107"/>
          </a:xfrm>
          <a:prstGeom prst="wedgeEllipse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sz="1400" dirty="0">
                <a:solidFill>
                  <a:schemeClr val="tx2"/>
                </a:solidFill>
              </a:rPr>
              <a:t>Копатыч! Помоги слово отгадать…</a:t>
            </a:r>
          </a:p>
        </p:txBody>
      </p:sp>
      <p:sp>
        <p:nvSpPr>
          <p:cNvPr id="9" name="Овальная выноска 8"/>
          <p:cNvSpPr/>
          <p:nvPr/>
        </p:nvSpPr>
        <p:spPr>
          <a:xfrm rot="20638532" flipH="1">
            <a:off x="1719356" y="4576674"/>
            <a:ext cx="1724376" cy="935706"/>
          </a:xfrm>
          <a:prstGeom prst="wedgeEllipse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sz="1000" dirty="0">
                <a:solidFill>
                  <a:schemeClr val="tx2"/>
                </a:solidFill>
              </a:rPr>
              <a:t>Чем кроссворд сидеть гадать, помог бы огород вскопать!</a:t>
            </a:r>
          </a:p>
        </p:txBody>
      </p:sp>
      <p:sp>
        <p:nvSpPr>
          <p:cNvPr id="10" name="Облако 9"/>
          <p:cNvSpPr/>
          <p:nvPr/>
        </p:nvSpPr>
        <p:spPr>
          <a:xfrm>
            <a:off x="855838" y="959938"/>
            <a:ext cx="3451412" cy="1245380"/>
          </a:xfrm>
          <a:prstGeom prst="cloud">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ru-RU"/>
          </a:p>
        </p:txBody>
      </p:sp>
      <p:sp>
        <p:nvSpPr>
          <p:cNvPr id="11" name="Облако 10"/>
          <p:cNvSpPr/>
          <p:nvPr/>
        </p:nvSpPr>
        <p:spPr>
          <a:xfrm>
            <a:off x="855838" y="2465294"/>
            <a:ext cx="937103" cy="277906"/>
          </a:xfrm>
          <a:prstGeom prst="cloud">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ru-RU"/>
          </a:p>
        </p:txBody>
      </p:sp>
      <p:sp>
        <p:nvSpPr>
          <p:cNvPr id="12" name="Облако 11"/>
          <p:cNvSpPr/>
          <p:nvPr/>
        </p:nvSpPr>
        <p:spPr>
          <a:xfrm>
            <a:off x="2207303" y="-62753"/>
            <a:ext cx="6763871" cy="1167631"/>
          </a:xfrm>
          <a:prstGeom prst="cloud">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sz="2800" b="1" dirty="0">
                <a:ln w="22225">
                  <a:solidFill>
                    <a:schemeClr val="accent3">
                      <a:lumMod val="75000"/>
                    </a:schemeClr>
                  </a:solidFill>
                  <a:prstDash val="solid"/>
                </a:ln>
                <a:solidFill>
                  <a:srgbClr val="00B050"/>
                </a:solidFill>
              </a:rPr>
              <a:t>Понедельник «Огород»</a:t>
            </a:r>
          </a:p>
        </p:txBody>
      </p:sp>
    </p:spTree>
    <p:extLst>
      <p:ext uri="{BB962C8B-B14F-4D97-AF65-F5344CB8AC3E}">
        <p14:creationId xmlns:p14="http://schemas.microsoft.com/office/powerpoint/2010/main" val="1805748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08518" y="5502248"/>
            <a:ext cx="1292866" cy="1355752"/>
          </a:xfrm>
          <a:prstGeom prst="rect">
            <a:avLst/>
          </a:prstGeom>
        </p:spPr>
      </p:pic>
      <p:graphicFrame>
        <p:nvGraphicFramePr>
          <p:cNvPr id="4" name="Таблица 3"/>
          <p:cNvGraphicFramePr>
            <a:graphicFrameLocks noGrp="1"/>
          </p:cNvGraphicFramePr>
          <p:nvPr/>
        </p:nvGraphicFramePr>
        <p:xfrm>
          <a:off x="0" y="0"/>
          <a:ext cx="12192000" cy="7290816"/>
        </p:xfrm>
        <a:graphic>
          <a:graphicData uri="http://schemas.openxmlformats.org/drawingml/2006/table">
            <a:tbl>
              <a:tblPr/>
              <a:tblGrid>
                <a:gridCol w="1497600">
                  <a:extLst>
                    <a:ext uri="{9D8B030D-6E8A-4147-A177-3AD203B41FA5}">
                      <a16:colId xmlns:a16="http://schemas.microsoft.com/office/drawing/2014/main" val="20000"/>
                    </a:ext>
                  </a:extLst>
                </a:gridCol>
                <a:gridCol w="3091199">
                  <a:extLst>
                    <a:ext uri="{9D8B030D-6E8A-4147-A177-3AD203B41FA5}">
                      <a16:colId xmlns:a16="http://schemas.microsoft.com/office/drawing/2014/main" val="20001"/>
                    </a:ext>
                  </a:extLst>
                </a:gridCol>
                <a:gridCol w="7603201">
                  <a:extLst>
                    <a:ext uri="{9D8B030D-6E8A-4147-A177-3AD203B41FA5}">
                      <a16:colId xmlns:a16="http://schemas.microsoft.com/office/drawing/2014/main" val="20002"/>
                    </a:ext>
                  </a:extLst>
                </a:gridCol>
              </a:tblGrid>
              <a:tr h="0">
                <a:tc>
                  <a:txBody>
                    <a:bodyPr/>
                    <a:lstStyle/>
                    <a:p>
                      <a:pPr>
                        <a:lnSpc>
                          <a:spcPct val="115000"/>
                        </a:lnSpc>
                        <a:spcAft>
                          <a:spcPts val="0"/>
                        </a:spcAft>
                      </a:pPr>
                      <a:r>
                        <a:rPr lang="ru-RU" sz="200" dirty="0">
                          <a:latin typeface="Times New Roman"/>
                          <a:ea typeface="Calibri"/>
                          <a:cs typeface="Times New Roman"/>
                        </a:rPr>
                        <a:t>День недели</a:t>
                      </a:r>
                      <a:endParaRPr lang="ru-RU" sz="100" dirty="0">
                        <a:latin typeface="Calibri"/>
                        <a:ea typeface="Calibri"/>
                        <a:cs typeface="Times New Roman"/>
                      </a:endParaRPr>
                    </a:p>
                  </a:txBody>
                  <a:tcPr marL="8509" marR="85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00">
                          <a:latin typeface="Times New Roman"/>
                          <a:ea typeface="Calibri"/>
                          <a:cs typeface="Times New Roman"/>
                        </a:rPr>
                        <a:t>Цель:</a:t>
                      </a:r>
                      <a:endParaRPr lang="ru-RU" sz="100">
                        <a:latin typeface="Calibri"/>
                        <a:ea typeface="Calibri"/>
                        <a:cs typeface="Times New Roman"/>
                      </a:endParaRPr>
                    </a:p>
                  </a:txBody>
                  <a:tcPr marL="8509" marR="85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00">
                          <a:latin typeface="Times New Roman"/>
                          <a:ea typeface="Calibri"/>
                          <a:cs typeface="Times New Roman"/>
                        </a:rPr>
                        <a:t>Содержание:</a:t>
                      </a:r>
                      <a:endParaRPr lang="ru-RU" sz="100">
                        <a:latin typeface="Calibri"/>
                        <a:ea typeface="Calibri"/>
                        <a:cs typeface="Times New Roman"/>
                      </a:endParaRPr>
                    </a:p>
                  </a:txBody>
                  <a:tcPr marL="8509" marR="85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836898">
                <a:tc>
                  <a:txBody>
                    <a:bodyPr/>
                    <a:lstStyle/>
                    <a:p>
                      <a:pPr>
                        <a:lnSpc>
                          <a:spcPct val="115000"/>
                        </a:lnSpc>
                        <a:spcAft>
                          <a:spcPts val="0"/>
                        </a:spcAft>
                      </a:pPr>
                      <a:r>
                        <a:rPr lang="ru-RU" sz="1400" dirty="0">
                          <a:latin typeface="Times New Roman"/>
                          <a:ea typeface="Calibri"/>
                          <a:cs typeface="Times New Roman"/>
                        </a:rPr>
                        <a:t>Понедельник «Огород» </a:t>
                      </a:r>
                      <a:endParaRPr lang="ru-RU" sz="1200" dirty="0">
                        <a:latin typeface="Calibri"/>
                        <a:ea typeface="Calibri"/>
                        <a:cs typeface="Times New Roman"/>
                      </a:endParaRPr>
                    </a:p>
                    <a:p>
                      <a:pPr>
                        <a:lnSpc>
                          <a:spcPct val="115000"/>
                        </a:lnSpc>
                        <a:spcAft>
                          <a:spcPts val="0"/>
                        </a:spcAft>
                      </a:pPr>
                      <a:r>
                        <a:rPr lang="ru-RU" sz="1400" dirty="0">
                          <a:latin typeface="Times New Roman"/>
                          <a:ea typeface="Calibri"/>
                          <a:cs typeface="Times New Roman"/>
                        </a:rPr>
                        <a:t>9 октября</a:t>
                      </a:r>
                      <a:endParaRPr lang="ru-RU" sz="1200" dirty="0">
                        <a:latin typeface="Calibri"/>
                        <a:ea typeface="Calibri"/>
                        <a:cs typeface="Times New Roman"/>
                      </a:endParaRPr>
                    </a:p>
                  </a:txBody>
                  <a:tcPr marL="8509" marR="85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dirty="0">
                          <a:latin typeface="Times New Roman"/>
                          <a:ea typeface="Calibri"/>
                          <a:cs typeface="Times New Roman"/>
                        </a:rPr>
                        <a:t>Развитие мелкой моторики, формировать умения рисовать нетрадиционной техникой (овощами), развитие воображения.</a:t>
                      </a:r>
                      <a:endParaRPr lang="ru-RU" sz="1050" dirty="0">
                        <a:latin typeface="Calibri"/>
                        <a:ea typeface="Calibri"/>
                        <a:cs typeface="Times New Roman"/>
                      </a:endParaRPr>
                    </a:p>
                    <a:p>
                      <a:pPr>
                        <a:lnSpc>
                          <a:spcPct val="115000"/>
                        </a:lnSpc>
                        <a:spcAft>
                          <a:spcPts val="0"/>
                        </a:spcAft>
                      </a:pPr>
                      <a:r>
                        <a:rPr lang="ru-RU" sz="1100" dirty="0">
                          <a:latin typeface="Times New Roman"/>
                          <a:ea typeface="Calibri"/>
                          <a:cs typeface="Times New Roman"/>
                        </a:rPr>
                        <a:t>Формировать знания о овощах и фруктах, что такое салат и как его готовить.</a:t>
                      </a:r>
                      <a:endParaRPr lang="ru-RU" sz="1050" dirty="0">
                        <a:latin typeface="Calibri"/>
                        <a:ea typeface="Calibri"/>
                        <a:cs typeface="Times New Roman"/>
                      </a:endParaRPr>
                    </a:p>
                  </a:txBody>
                  <a:tcPr marL="8509" marR="85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15000"/>
                        </a:lnSpc>
                        <a:spcAft>
                          <a:spcPts val="0"/>
                        </a:spcAft>
                        <a:buFont typeface="+mj-lt"/>
                        <a:buAutoNum type="arabicParenR"/>
                      </a:pPr>
                      <a:r>
                        <a:rPr lang="ru-RU" sz="900" dirty="0">
                          <a:latin typeface="Times New Roman"/>
                          <a:ea typeface="Calibri"/>
                          <a:cs typeface="Times New Roman"/>
                        </a:rPr>
                        <a:t>(нетрадиционная техника рисования овощами)</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Отпечатки картошкой, морковкой, яблоком</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Вкусные овощи и фрукты тоже умеют рисовать. Необходимо только придать им нужную форму, подобрать подходящий цвет краски, кистью окрасить и сделать красивый отпечаток на декорируемой поверхности.</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Материалы: 1.Овощ/фрукт 2.Краска 3.Кисть 4.Бумага 5.Баночка для воды.</a:t>
                      </a:r>
                      <a:endParaRPr lang="ru-RU" sz="800" dirty="0">
                        <a:latin typeface="Calibri"/>
                        <a:ea typeface="Calibri"/>
                        <a:cs typeface="Times New Roman"/>
                      </a:endParaRPr>
                    </a:p>
                    <a:p>
                      <a:pPr algn="ctr">
                        <a:lnSpc>
                          <a:spcPct val="115000"/>
                        </a:lnSpc>
                        <a:spcAft>
                          <a:spcPts val="0"/>
                        </a:spcAft>
                      </a:pPr>
                      <a:r>
                        <a:rPr lang="ru-RU" sz="900" b="1" dirty="0">
                          <a:solidFill>
                            <a:srgbClr val="0D0D0D"/>
                          </a:solidFill>
                          <a:latin typeface="Times New Roman"/>
                          <a:ea typeface="Calibri"/>
                          <a:cs typeface="Times New Roman"/>
                        </a:rPr>
                        <a:t>Конспект НОД для детей второй младшей группы</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Беседа «Польза овощей и фруктов»</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Интеграция областей: «Познание», «Коммуникация», «Социализация».</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Цель. Закрепить знания детей о пользе овощей и фруктов, их значение для здоровья человека</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Задачи: </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Образовательные.: Уточнить знания детей об использование овощей и фруктов в пищу, о приготовлении овощных и фруктовых салатов.. Активизация словаря по теме. </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Развивающие: Развивать умение поддерживать беседу.</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Воспитательные:  Воспитывать у детей осознанное отношение к необходимости закаляться, заниматься спортом, есть овощи и фрукты, чтобы противостоять болезням. </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Оборудование: изображение </a:t>
                      </a:r>
                      <a:r>
                        <a:rPr lang="ru-RU" sz="900" dirty="0" err="1">
                          <a:latin typeface="Times New Roman"/>
                          <a:ea typeface="Calibri"/>
                          <a:cs typeface="Times New Roman"/>
                        </a:rPr>
                        <a:t>Копатыча</a:t>
                      </a:r>
                      <a:r>
                        <a:rPr lang="ru-RU" sz="900" dirty="0">
                          <a:latin typeface="Times New Roman"/>
                          <a:ea typeface="Calibri"/>
                          <a:cs typeface="Times New Roman"/>
                        </a:rPr>
                        <a:t>, картинки с овощами и фруктами, технологическая карта приготовления салата.</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Ход НОД </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Организационный момент.</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 Дети, когда люди встречаются, они обязательно здороваются. Слово «здравствуйте» – означает «будьте здоровы». Вот и мы с вами пожелаем всем здоровья.</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Здравствуй, небо голубое,</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Здравствуй, солнце золотое,</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Здравствуй, матушка - Земля,</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Здравствуйте, мои друзья</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1. — Дети, посмотрите, к нам в гости пришел </a:t>
                      </a:r>
                      <a:r>
                        <a:rPr lang="ru-RU" sz="900" dirty="0" err="1">
                          <a:latin typeface="Times New Roman"/>
                          <a:ea typeface="Calibri"/>
                          <a:cs typeface="Times New Roman"/>
                        </a:rPr>
                        <a:t>Копатыч</a:t>
                      </a:r>
                      <a:r>
                        <a:rPr lang="ru-RU" sz="900" dirty="0">
                          <a:latin typeface="Times New Roman"/>
                          <a:ea typeface="Calibri"/>
                          <a:cs typeface="Times New Roman"/>
                        </a:rPr>
                        <a:t>, Здравствуй, </a:t>
                      </a:r>
                      <a:r>
                        <a:rPr lang="ru-RU" sz="900" dirty="0" err="1">
                          <a:latin typeface="Times New Roman"/>
                          <a:ea typeface="Calibri"/>
                          <a:cs typeface="Times New Roman"/>
                        </a:rPr>
                        <a:t>Копатыч</a:t>
                      </a:r>
                      <a:r>
                        <a:rPr lang="ru-RU" sz="900" dirty="0">
                          <a:latin typeface="Times New Roman"/>
                          <a:ea typeface="Calibri"/>
                          <a:cs typeface="Times New Roman"/>
                        </a:rPr>
                        <a:t>!</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 Дети, </a:t>
                      </a:r>
                      <a:r>
                        <a:rPr lang="ru-RU" sz="900" dirty="0" err="1">
                          <a:latin typeface="Times New Roman"/>
                          <a:ea typeface="Calibri"/>
                          <a:cs typeface="Times New Roman"/>
                        </a:rPr>
                        <a:t>Копатыч</a:t>
                      </a:r>
                      <a:r>
                        <a:rPr lang="ru-RU" sz="900" dirty="0">
                          <a:latin typeface="Times New Roman"/>
                          <a:ea typeface="Calibri"/>
                          <a:cs typeface="Times New Roman"/>
                        </a:rPr>
                        <a:t>  рассказал, что </a:t>
                      </a:r>
                      <a:r>
                        <a:rPr lang="ru-RU" sz="900" dirty="0" err="1">
                          <a:latin typeface="Times New Roman"/>
                          <a:ea typeface="Calibri"/>
                          <a:cs typeface="Times New Roman"/>
                        </a:rPr>
                        <a:t>Крош</a:t>
                      </a:r>
                      <a:r>
                        <a:rPr lang="ru-RU" sz="900" dirty="0">
                          <a:latin typeface="Times New Roman"/>
                          <a:ea typeface="Calibri"/>
                          <a:cs typeface="Times New Roman"/>
                        </a:rPr>
                        <a:t>  выслал ему корзину с неизвестными продуктами. Он просит помочь ему, разобраться, зачем нужны эти продукты, и что с ними делать.</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Что выслал </a:t>
                      </a:r>
                      <a:r>
                        <a:rPr lang="ru-RU" sz="900" dirty="0" err="1">
                          <a:latin typeface="Times New Roman"/>
                          <a:ea typeface="Calibri"/>
                          <a:cs typeface="Times New Roman"/>
                        </a:rPr>
                        <a:t>Крош</a:t>
                      </a:r>
                      <a:r>
                        <a:rPr lang="ru-RU" sz="900" dirty="0">
                          <a:latin typeface="Times New Roman"/>
                          <a:ea typeface="Calibri"/>
                          <a:cs typeface="Times New Roman"/>
                        </a:rPr>
                        <a:t> </a:t>
                      </a:r>
                      <a:r>
                        <a:rPr lang="ru-RU" sz="900" dirty="0" err="1">
                          <a:latin typeface="Times New Roman"/>
                          <a:ea typeface="Calibri"/>
                          <a:cs typeface="Times New Roman"/>
                        </a:rPr>
                        <a:t>Копатычу</a:t>
                      </a:r>
                      <a:r>
                        <a:rPr lang="ru-RU" sz="900" dirty="0">
                          <a:latin typeface="Times New Roman"/>
                          <a:ea typeface="Calibri"/>
                          <a:cs typeface="Times New Roman"/>
                        </a:rPr>
                        <a:t>? (ответы детей)</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	</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Какие овощи вы знаете? (ответы детей)</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	</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Какие фрукты вы знаете? (ответы детей)</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	</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Зачем нужно есть овощи и фрукты? (ответы детей)</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 </a:t>
                      </a:r>
                      <a:r>
                        <a:rPr lang="ru-RU" sz="900" dirty="0" err="1">
                          <a:latin typeface="Times New Roman"/>
                          <a:ea typeface="Calibri"/>
                          <a:cs typeface="Times New Roman"/>
                        </a:rPr>
                        <a:t>Копатыч</a:t>
                      </a:r>
                      <a:r>
                        <a:rPr lang="ru-RU" sz="900" dirty="0">
                          <a:latin typeface="Times New Roman"/>
                          <a:ea typeface="Calibri"/>
                          <a:cs typeface="Times New Roman"/>
                        </a:rPr>
                        <a:t> благодарит вас за помощь. Но он не знает, что можно приготовить из овощей и фруктов.</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	</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Что можно приготовит из овощей? (супы: щи, борщ, салаты)</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	</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А что можно приготовить из фруктов? (соки, компоты, салаты)</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 </a:t>
                      </a:r>
                      <a:r>
                        <a:rPr lang="ru-RU" sz="900" dirty="0" err="1">
                          <a:latin typeface="Times New Roman"/>
                          <a:ea typeface="Calibri"/>
                          <a:cs typeface="Times New Roman"/>
                        </a:rPr>
                        <a:t>Копатыч</a:t>
                      </a:r>
                      <a:r>
                        <a:rPr lang="ru-RU" sz="900" dirty="0">
                          <a:latin typeface="Times New Roman"/>
                          <a:ea typeface="Calibri"/>
                          <a:cs typeface="Times New Roman"/>
                        </a:rPr>
                        <a:t> спрашивает, что такое салаты? (ответы детей)</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 Салат – это холодное блюдо, приготовляемое из разных продуктов. Есть овощные салаты, есть салаты фруктовые, а есть смешанные, из разных продуктов.</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 Посмотрите на технологическую карту приготовления салатов. </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Технологическая карта – это инструкция, в которой рассказано, как приготовить то или иное блюдо. Главное правило: вымыть руки с мылом и помыть все овощи и фрукты. Почему нужно мыть руки, овощи и фрукты? (ответы детей)</a:t>
                      </a:r>
                      <a:endParaRPr lang="ru-RU" sz="800" dirty="0">
                        <a:latin typeface="Calibri"/>
                        <a:ea typeface="Calibri"/>
                        <a:cs typeface="Times New Roman"/>
                      </a:endParaRPr>
                    </a:p>
                    <a:p>
                      <a:pPr>
                        <a:lnSpc>
                          <a:spcPct val="115000"/>
                        </a:lnSpc>
                        <a:spcAft>
                          <a:spcPts val="0"/>
                        </a:spcAft>
                      </a:pPr>
                      <a:r>
                        <a:rPr lang="ru-RU" sz="900" dirty="0">
                          <a:latin typeface="Times New Roman"/>
                          <a:ea typeface="Calibri"/>
                          <a:cs typeface="Times New Roman"/>
                        </a:rPr>
                        <a:t>Значит, нужно это есть!</a:t>
                      </a:r>
                      <a:endParaRPr lang="ru-RU" sz="800" dirty="0">
                        <a:latin typeface="Calibri"/>
                        <a:ea typeface="Calibri"/>
                        <a:cs typeface="Times New Roman"/>
                      </a:endParaRPr>
                    </a:p>
                  </a:txBody>
                  <a:tcPr marL="8509" marR="85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784759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37038" y="232229"/>
            <a:ext cx="3659191" cy="6224396"/>
          </a:xfrm>
          <a:prstGeom prst="rect">
            <a:avLst/>
          </a:prstGeom>
        </p:spPr>
        <p:txBody>
          <a:bodyPr wrap="square">
            <a:spAutoFit/>
          </a:bodyPr>
          <a:lstStyle/>
          <a:p>
            <a:pPr>
              <a:lnSpc>
                <a:spcPct val="115000"/>
              </a:lnSpc>
              <a:spcAft>
                <a:spcPts val="0"/>
              </a:spcAft>
            </a:pPr>
            <a:r>
              <a:rPr lang="ru-RU" sz="1050" dirty="0">
                <a:latin typeface="Times New Roman"/>
                <a:ea typeface="Calibri"/>
                <a:cs typeface="Times New Roman"/>
              </a:rPr>
              <a:t>Дети рассматривают технологическую карту приготовления салата</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Технологическая карта приготовления салата.</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 Подскажем </a:t>
            </a:r>
            <a:r>
              <a:rPr lang="ru-RU" sz="1050" dirty="0" err="1">
                <a:latin typeface="Times New Roman"/>
                <a:ea typeface="Calibri"/>
                <a:cs typeface="Times New Roman"/>
              </a:rPr>
              <a:t>Копатычу</a:t>
            </a:r>
            <a:r>
              <a:rPr lang="ru-RU" sz="1050" dirty="0">
                <a:latin typeface="Times New Roman"/>
                <a:ea typeface="Calibri"/>
                <a:cs typeface="Times New Roman"/>
              </a:rPr>
              <a:t> рецепты салатов.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Дети придумывают салаты из овощей и фруктов.</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 </a:t>
            </a:r>
            <a:r>
              <a:rPr lang="ru-RU" sz="1050" dirty="0" err="1">
                <a:latin typeface="Times New Roman"/>
                <a:ea typeface="Calibri"/>
                <a:cs typeface="Times New Roman"/>
              </a:rPr>
              <a:t>Копатыч</a:t>
            </a:r>
            <a:r>
              <a:rPr lang="ru-RU" sz="1050" dirty="0">
                <a:latin typeface="Times New Roman"/>
                <a:ea typeface="Calibri"/>
                <a:cs typeface="Times New Roman"/>
              </a:rPr>
              <a:t> спрашивает, если есть салаты и фрукты, он будет здоровым? (ответы детей)</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 Чтобы стать здоровым, нужно не только правильно питаться, но и заниматься спортом, закаляться.</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Солнце, воздух и вода – наши лучшие друзья!</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Физкультминутка «Зарядка».</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Солнце глянуло в кроватку...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Один, два, три, четыре, пять.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Все мы делаем зарядку,</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Один, два, три, четыре, пять.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Ходьба на месте (или по кругу),</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дети считают до 5</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Руки развести пошире,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Один, два, три, четыре, пять.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Один – наклон, два – встали ровно</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Три – наклон, четыре – стой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Руки в стороны, наклон,</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дети считают до 5.</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Выпрямились, руки в стороны,</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Наклон, выпрямились.</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Будем прыгать мы опять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Один, два, три, четыре, пять.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Руки на пояс, ноги вместе, прыжки на месте,</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дети считают до 5</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На носок,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Один, два, три, четыре, пять.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Потом на пятки,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Витаминов в них не счесть.</a:t>
            </a:r>
            <a:endParaRPr lang="ru-RU" sz="1050" dirty="0">
              <a:latin typeface="Calibri"/>
              <a:ea typeface="Calibri"/>
              <a:cs typeface="Times New Roman"/>
            </a:endParaRPr>
          </a:p>
        </p:txBody>
      </p:sp>
      <p:sp>
        <p:nvSpPr>
          <p:cNvPr id="3" name="Прямоугольник 2"/>
          <p:cNvSpPr/>
          <p:nvPr/>
        </p:nvSpPr>
        <p:spPr>
          <a:xfrm>
            <a:off x="5355771" y="449942"/>
            <a:ext cx="8665029" cy="5666936"/>
          </a:xfrm>
          <a:prstGeom prst="rect">
            <a:avLst/>
          </a:prstGeom>
        </p:spPr>
        <p:txBody>
          <a:bodyPr wrap="square">
            <a:spAutoFit/>
          </a:bodyPr>
          <a:lstStyle/>
          <a:p>
            <a:pPr>
              <a:lnSpc>
                <a:spcPct val="115000"/>
              </a:lnSpc>
              <a:spcAft>
                <a:spcPts val="0"/>
              </a:spcAft>
            </a:pPr>
            <a:r>
              <a:rPr lang="ru-RU" sz="1050" dirty="0">
                <a:latin typeface="Times New Roman"/>
                <a:ea typeface="Calibri"/>
                <a:cs typeface="Times New Roman"/>
              </a:rPr>
              <a:t>Один, два, три, четыре, пять.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Все мы делаем зарядку.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Поднимаются на носки,</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дети считают до 5.</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Встают на пятки</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дети считают до 5.</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2. — </a:t>
            </a:r>
            <a:r>
              <a:rPr lang="ru-RU" sz="1050" dirty="0" err="1">
                <a:latin typeface="Times New Roman"/>
                <a:ea typeface="Calibri"/>
                <a:cs typeface="Times New Roman"/>
              </a:rPr>
              <a:t>Копатыч</a:t>
            </a:r>
            <a:r>
              <a:rPr lang="ru-RU" sz="1050" dirty="0">
                <a:latin typeface="Times New Roman"/>
                <a:ea typeface="Calibri"/>
                <a:cs typeface="Times New Roman"/>
              </a:rPr>
              <a:t> спрашивает, а есть ли бытовая техника, которая помогает людям готовить овощи и фрукты? (ответы детей)</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Для чего нужна овощерезка? (ответы детей)</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Для чего нужна соковыжималка? (ответы детей)</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Игра «Скажи по-другому»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Сок из моркови – морковный сок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Сок из свеклы – свекольный сок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Сок из яблока – яблочный сок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Сок из помидоров – томатный сок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Сок из груш – грушевый сок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Сок из ананаса – ананасовый сок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Сок из банана – банановый сок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Сок из персика персиковый сок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Сок из вишен – вишнёвый сок</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Помни правила всегда,</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Чтоб не случилась вдруг беда,</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Надо их не только знать,</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А постоянно выполнять!</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 Ем я овощи и фрукты –</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Это лучшие продукты.</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Нас спасут от всех болезней.</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Нет вкусней их и полезней.</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Подружусь я с овощами,</a:t>
            </a:r>
            <a:endParaRPr lang="ru-RU" sz="1050" dirty="0">
              <a:latin typeface="Calibri"/>
              <a:ea typeface="Calibri"/>
              <a:cs typeface="Times New Roman"/>
            </a:endParaRPr>
          </a:p>
          <a:p>
            <a:pPr>
              <a:lnSpc>
                <a:spcPct val="115000"/>
              </a:lnSpc>
              <a:spcAft>
                <a:spcPts val="0"/>
              </a:spcAft>
            </a:pPr>
            <a:r>
              <a:rPr lang="ru-RU" sz="1050" dirty="0">
                <a:latin typeface="Times New Roman"/>
                <a:ea typeface="Calibri"/>
                <a:cs typeface="Times New Roman"/>
              </a:rPr>
              <a:t>И с салатами и щами.</a:t>
            </a:r>
            <a:endParaRPr lang="ru-RU" sz="1050" dirty="0">
              <a:latin typeface="Calibri"/>
              <a:ea typeface="Calibri"/>
              <a:cs typeface="Times New Roman"/>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IMG_20171016_123051.jpg"/>
          <p:cNvPicPr>
            <a:picLocks noChangeAspect="1"/>
          </p:cNvPicPr>
          <p:nvPr/>
        </p:nvPicPr>
        <p:blipFill>
          <a:blip r:embed="rId2" cstate="print"/>
          <a:stretch>
            <a:fillRect/>
          </a:stretch>
        </p:blipFill>
        <p:spPr>
          <a:xfrm>
            <a:off x="0" y="0"/>
            <a:ext cx="3369128" cy="4492171"/>
          </a:xfrm>
          <a:prstGeom prst="rect">
            <a:avLst/>
          </a:prstGeom>
        </p:spPr>
      </p:pic>
      <p:pic>
        <p:nvPicPr>
          <p:cNvPr id="9" name="Рисунок 8" descr="IMG_20171016_123057.jpg"/>
          <p:cNvPicPr>
            <a:picLocks noChangeAspect="1"/>
          </p:cNvPicPr>
          <p:nvPr/>
        </p:nvPicPr>
        <p:blipFill>
          <a:blip r:embed="rId3" cstate="print"/>
          <a:stretch>
            <a:fillRect/>
          </a:stretch>
        </p:blipFill>
        <p:spPr>
          <a:xfrm rot="16200000">
            <a:off x="3945070" y="-583047"/>
            <a:ext cx="3498282" cy="4664376"/>
          </a:xfrm>
          <a:prstGeom prst="rect">
            <a:avLst/>
          </a:prstGeom>
        </p:spPr>
      </p:pic>
      <p:pic>
        <p:nvPicPr>
          <p:cNvPr id="10" name="Рисунок 9" descr="IMG_20171016_123101.jpg"/>
          <p:cNvPicPr>
            <a:picLocks noChangeAspect="1"/>
          </p:cNvPicPr>
          <p:nvPr/>
        </p:nvPicPr>
        <p:blipFill>
          <a:blip r:embed="rId4" cstate="print"/>
          <a:stretch>
            <a:fillRect/>
          </a:stretch>
        </p:blipFill>
        <p:spPr>
          <a:xfrm rot="16200000">
            <a:off x="8593667" y="3259666"/>
            <a:ext cx="3084286" cy="4112381"/>
          </a:xfrm>
          <a:prstGeom prst="rect">
            <a:avLst/>
          </a:prstGeom>
        </p:spPr>
      </p:pic>
      <p:pic>
        <p:nvPicPr>
          <p:cNvPr id="11" name="Рисунок 10" descr="IMG_20171016_123106.jpg"/>
          <p:cNvPicPr>
            <a:picLocks noChangeAspect="1"/>
          </p:cNvPicPr>
          <p:nvPr/>
        </p:nvPicPr>
        <p:blipFill>
          <a:blip r:embed="rId5" cstate="print"/>
          <a:stretch>
            <a:fillRect/>
          </a:stretch>
        </p:blipFill>
        <p:spPr>
          <a:xfrm rot="16200000">
            <a:off x="420916" y="4070415"/>
            <a:ext cx="2525486" cy="3367315"/>
          </a:xfrm>
          <a:prstGeom prst="rect">
            <a:avLst/>
          </a:prstGeom>
        </p:spPr>
      </p:pic>
      <p:pic>
        <p:nvPicPr>
          <p:cNvPr id="12" name="Рисунок 11" descr="IMG_20171016_123117.jpg"/>
          <p:cNvPicPr>
            <a:picLocks noChangeAspect="1"/>
          </p:cNvPicPr>
          <p:nvPr/>
        </p:nvPicPr>
        <p:blipFill>
          <a:blip r:embed="rId6" cstate="print"/>
          <a:stretch>
            <a:fillRect/>
          </a:stretch>
        </p:blipFill>
        <p:spPr>
          <a:xfrm rot="16200000">
            <a:off x="3985888" y="2785473"/>
            <a:ext cx="3490737" cy="4654316"/>
          </a:xfrm>
          <a:prstGeom prst="rect">
            <a:avLst/>
          </a:prstGeom>
        </p:spPr>
      </p:pic>
      <p:sp>
        <p:nvSpPr>
          <p:cNvPr id="13" name="TextBox 12"/>
          <p:cNvSpPr txBox="1"/>
          <p:nvPr/>
        </p:nvSpPr>
        <p:spPr>
          <a:xfrm>
            <a:off x="8984342" y="1016000"/>
            <a:ext cx="2119086" cy="646331"/>
          </a:xfrm>
          <a:prstGeom prst="rect">
            <a:avLst/>
          </a:prstGeom>
          <a:noFill/>
        </p:spPr>
        <p:txBody>
          <a:bodyPr wrap="square" rtlCol="0">
            <a:spAutoFit/>
          </a:bodyPr>
          <a:lstStyle/>
          <a:p>
            <a:r>
              <a:rPr lang="ru-RU" dirty="0"/>
              <a:t>Рисуем картошкой</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38507" y="1368172"/>
            <a:ext cx="9115310" cy="5127362"/>
          </a:xfrm>
          <a:prstGeom prst="rect">
            <a:avLst/>
          </a:prstGeom>
          <a:ln>
            <a:noFill/>
          </a:ln>
          <a:effectLst>
            <a:softEdge rad="112500"/>
          </a:effectLst>
        </p:spPr>
      </p:pic>
      <p:sp>
        <p:nvSpPr>
          <p:cNvPr id="2" name="Заголовок 1"/>
          <p:cNvSpPr>
            <a:spLocks noGrp="1"/>
          </p:cNvSpPr>
          <p:nvPr>
            <p:ph type="title"/>
          </p:nvPr>
        </p:nvSpPr>
        <p:spPr>
          <a:xfrm>
            <a:off x="1235541" y="152400"/>
            <a:ext cx="10058402" cy="887506"/>
          </a:xfrm>
        </p:spPr>
        <p:txBody>
          <a:bodyPr/>
          <a:lstStyle/>
          <a:p>
            <a:r>
              <a:rPr lang="ru-RU" dirty="0"/>
              <a:t>Вторник «Дары осени»</a:t>
            </a:r>
          </a:p>
        </p:txBody>
      </p:sp>
    </p:spTree>
    <p:extLst>
      <p:ext uri="{BB962C8B-B14F-4D97-AF65-F5344CB8AC3E}">
        <p14:creationId xmlns:p14="http://schemas.microsoft.com/office/powerpoint/2010/main" val="4017403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s://im0-tub-ru.yandex.net/i?id=091f5efb49a9918911ae7d31a365839e-l&amp;n=13"/>
          <p:cNvPicPr>
            <a:picLocks noChangeAspect="1" noChangeArrowheads="1"/>
          </p:cNvPicPr>
          <p:nvPr/>
        </p:nvPicPr>
        <p:blipFill>
          <a:blip r:embed="rId2" cstate="print"/>
          <a:srcRect/>
          <a:stretch>
            <a:fillRect/>
          </a:stretch>
        </p:blipFill>
        <p:spPr bwMode="auto">
          <a:xfrm>
            <a:off x="8137607" y="2061029"/>
            <a:ext cx="3571339" cy="2830286"/>
          </a:xfrm>
          <a:prstGeom prst="rect">
            <a:avLst/>
          </a:prstGeom>
          <a:noFill/>
        </p:spPr>
      </p:pic>
      <p:graphicFrame>
        <p:nvGraphicFramePr>
          <p:cNvPr id="4" name="Содержимое 3"/>
          <p:cNvGraphicFramePr>
            <a:graphicFrameLocks noGrp="1"/>
          </p:cNvGraphicFramePr>
          <p:nvPr>
            <p:ph idx="1"/>
          </p:nvPr>
        </p:nvGraphicFramePr>
        <p:xfrm>
          <a:off x="1915887" y="1828800"/>
          <a:ext cx="6578690" cy="2373231"/>
        </p:xfrm>
        <a:graphic>
          <a:graphicData uri="http://schemas.openxmlformats.org/drawingml/2006/table">
            <a:tbl>
              <a:tblPr/>
              <a:tblGrid>
                <a:gridCol w="1341033">
                  <a:extLst>
                    <a:ext uri="{9D8B030D-6E8A-4147-A177-3AD203B41FA5}">
                      <a16:colId xmlns:a16="http://schemas.microsoft.com/office/drawing/2014/main" val="20000"/>
                    </a:ext>
                  </a:extLst>
                </a:gridCol>
                <a:gridCol w="1851051">
                  <a:extLst>
                    <a:ext uri="{9D8B030D-6E8A-4147-A177-3AD203B41FA5}">
                      <a16:colId xmlns:a16="http://schemas.microsoft.com/office/drawing/2014/main" val="20001"/>
                    </a:ext>
                  </a:extLst>
                </a:gridCol>
                <a:gridCol w="3386606">
                  <a:extLst>
                    <a:ext uri="{9D8B030D-6E8A-4147-A177-3AD203B41FA5}">
                      <a16:colId xmlns:a16="http://schemas.microsoft.com/office/drawing/2014/main" val="20002"/>
                    </a:ext>
                  </a:extLst>
                </a:gridCol>
              </a:tblGrid>
              <a:tr h="2373231">
                <a:tc>
                  <a:txBody>
                    <a:bodyPr/>
                    <a:lstStyle/>
                    <a:p>
                      <a:pPr>
                        <a:lnSpc>
                          <a:spcPct val="115000"/>
                        </a:lnSpc>
                        <a:spcAft>
                          <a:spcPts val="0"/>
                        </a:spcAft>
                      </a:pPr>
                      <a:r>
                        <a:rPr lang="ru-RU" sz="1400" dirty="0">
                          <a:latin typeface="Times New Roman"/>
                          <a:ea typeface="Calibri"/>
                          <a:cs typeface="Times New Roman"/>
                        </a:rPr>
                        <a:t>Вторник «Дары осени» </a:t>
                      </a:r>
                      <a:endParaRPr lang="ru-RU" sz="1100" dirty="0">
                        <a:latin typeface="Calibri"/>
                        <a:ea typeface="Calibri"/>
                        <a:cs typeface="Times New Roman"/>
                      </a:endParaRPr>
                    </a:p>
                    <a:p>
                      <a:pPr>
                        <a:lnSpc>
                          <a:spcPct val="115000"/>
                        </a:lnSpc>
                        <a:spcAft>
                          <a:spcPts val="0"/>
                        </a:spcAft>
                      </a:pPr>
                      <a:r>
                        <a:rPr lang="ru-RU" sz="1400" dirty="0">
                          <a:latin typeface="Times New Roman"/>
                          <a:ea typeface="Calibri"/>
                          <a:cs typeface="Times New Roman"/>
                        </a:rPr>
                        <a:t>10 октября</a:t>
                      </a: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400">
                          <a:latin typeface="Times New Roman"/>
                          <a:ea typeface="Calibri"/>
                          <a:cs typeface="Times New Roman"/>
                        </a:rPr>
                        <a:t>Формировать доброжелательное взаимоотношений участников образовательного процесса,</a:t>
                      </a:r>
                      <a:endParaRPr lang="ru-RU" sz="1100">
                        <a:latin typeface="Calibri"/>
                        <a:ea typeface="Calibri"/>
                        <a:cs typeface="Times New Roman"/>
                      </a:endParaRPr>
                    </a:p>
                    <a:p>
                      <a:pPr>
                        <a:lnSpc>
                          <a:spcPct val="115000"/>
                        </a:lnSpc>
                        <a:spcAft>
                          <a:spcPts val="0"/>
                        </a:spcAft>
                      </a:pPr>
                      <a:r>
                        <a:rPr lang="ru-RU" sz="1400">
                          <a:latin typeface="Times New Roman"/>
                          <a:ea typeface="Calibri"/>
                          <a:cs typeface="Times New Roman"/>
                        </a:rPr>
                        <a:t>Развития воображения и фантазии.</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400" dirty="0">
                          <a:latin typeface="Times New Roman"/>
                          <a:ea typeface="Calibri"/>
                          <a:cs typeface="Times New Roman"/>
                        </a:rPr>
                        <a:t>(выставка поделок из овощей)</a:t>
                      </a:r>
                      <a:endParaRPr lang="ru-RU" sz="1100" dirty="0">
                        <a:latin typeface="Calibri"/>
                        <a:ea typeface="Calibri"/>
                        <a:cs typeface="Times New Roman"/>
                      </a:endParaRPr>
                    </a:p>
                    <a:p>
                      <a:pPr>
                        <a:lnSpc>
                          <a:spcPct val="115000"/>
                        </a:lnSpc>
                        <a:spcAft>
                          <a:spcPts val="0"/>
                        </a:spcAft>
                      </a:pPr>
                      <a:r>
                        <a:rPr lang="ru-RU" sz="1400" dirty="0">
                          <a:latin typeface="Times New Roman"/>
                          <a:ea typeface="Calibri"/>
                          <a:cs typeface="Times New Roman"/>
                        </a:rPr>
                        <a:t>Задание на дом.</a:t>
                      </a: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pp.userapi.com/c840137/v840137931/36b53/UJOUz-2HCnc.jpg"/>
          <p:cNvPicPr>
            <a:picLocks noChangeAspect="1" noChangeArrowheads="1"/>
          </p:cNvPicPr>
          <p:nvPr/>
        </p:nvPicPr>
        <p:blipFill>
          <a:blip r:embed="rId2" cstate="print"/>
          <a:srcRect/>
          <a:stretch>
            <a:fillRect/>
          </a:stretch>
        </p:blipFill>
        <p:spPr bwMode="auto">
          <a:xfrm>
            <a:off x="0" y="254000"/>
            <a:ext cx="3962400" cy="6604000"/>
          </a:xfrm>
          <a:prstGeom prst="rect">
            <a:avLst/>
          </a:prstGeom>
          <a:noFill/>
        </p:spPr>
      </p:pic>
      <p:pic>
        <p:nvPicPr>
          <p:cNvPr id="1028" name="Picture 4" descr="https://pp.userapi.com/c841429/v841429931/2d6bf/5lMLn6bmSCA.jpg"/>
          <p:cNvPicPr>
            <a:picLocks noChangeAspect="1" noChangeArrowheads="1"/>
          </p:cNvPicPr>
          <p:nvPr/>
        </p:nvPicPr>
        <p:blipFill>
          <a:blip r:embed="rId3" cstate="print"/>
          <a:srcRect/>
          <a:stretch>
            <a:fillRect/>
          </a:stretch>
        </p:blipFill>
        <p:spPr bwMode="auto">
          <a:xfrm>
            <a:off x="4288607" y="418646"/>
            <a:ext cx="3301910" cy="5503183"/>
          </a:xfrm>
          <a:prstGeom prst="rect">
            <a:avLst/>
          </a:prstGeom>
          <a:noFill/>
        </p:spPr>
      </p:pic>
      <p:pic>
        <p:nvPicPr>
          <p:cNvPr id="1030" name="Picture 6" descr="https://pp.userapi.com/c840338/v840338931/17a13/XbQoX-2E8Co.jpg"/>
          <p:cNvPicPr>
            <a:picLocks noChangeAspect="1" noChangeArrowheads="1"/>
          </p:cNvPicPr>
          <p:nvPr/>
        </p:nvPicPr>
        <p:blipFill>
          <a:blip r:embed="rId4" cstate="print"/>
          <a:srcRect/>
          <a:stretch>
            <a:fillRect/>
          </a:stretch>
        </p:blipFill>
        <p:spPr bwMode="auto">
          <a:xfrm>
            <a:off x="7924800" y="0"/>
            <a:ext cx="4267200" cy="7112000"/>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232010" y="1716560"/>
            <a:ext cx="7409482" cy="4152901"/>
          </a:xfrm>
        </p:spPr>
        <p:style>
          <a:lnRef idx="2">
            <a:schemeClr val="accent3"/>
          </a:lnRef>
          <a:fillRef idx="1">
            <a:schemeClr val="lt1"/>
          </a:fillRef>
          <a:effectRef idx="0">
            <a:schemeClr val="accent3"/>
          </a:effectRef>
          <a:fontRef idx="minor">
            <a:schemeClr val="dk1"/>
          </a:fontRef>
        </p:style>
        <p:txBody>
          <a:bodyPr>
            <a:normAutofit/>
          </a:bodyPr>
          <a:lstStyle/>
          <a:p>
            <a:pPr marL="514350" indent="-514350">
              <a:buFont typeface="+mj-lt"/>
              <a:buAutoNum type="arabicPeriod"/>
            </a:pPr>
            <a:r>
              <a:rPr lang="ru-RU" dirty="0">
                <a:solidFill>
                  <a:schemeClr val="tx2"/>
                </a:solidFill>
                <a:latin typeface="Times New Roman" pitchFamily="18" charset="0"/>
                <a:cs typeface="Times New Roman" pitchFamily="18" charset="0"/>
              </a:rPr>
              <a:t>Краткая аннотация проекта</a:t>
            </a:r>
          </a:p>
          <a:p>
            <a:pPr marL="514350" indent="-514350">
              <a:buFont typeface="+mj-lt"/>
              <a:buAutoNum type="arabicPeriod"/>
            </a:pPr>
            <a:r>
              <a:rPr lang="ru-RU" dirty="0">
                <a:solidFill>
                  <a:schemeClr val="tx2"/>
                </a:solidFill>
                <a:latin typeface="Times New Roman" pitchFamily="18" charset="0"/>
                <a:cs typeface="Times New Roman" pitchFamily="18" charset="0"/>
              </a:rPr>
              <a:t>Постановка проблемы</a:t>
            </a:r>
          </a:p>
          <a:p>
            <a:pPr marL="514350" indent="-514350">
              <a:buFont typeface="+mj-lt"/>
              <a:buAutoNum type="arabicPeriod"/>
            </a:pPr>
            <a:r>
              <a:rPr lang="ru-RU" dirty="0">
                <a:solidFill>
                  <a:schemeClr val="tx2"/>
                </a:solidFill>
                <a:latin typeface="Times New Roman" pitchFamily="18" charset="0"/>
                <a:cs typeface="Times New Roman" pitchFamily="18" charset="0"/>
              </a:rPr>
              <a:t>Цель и задачи проекта</a:t>
            </a:r>
          </a:p>
          <a:p>
            <a:pPr marL="514350" indent="-514350">
              <a:buFont typeface="+mj-lt"/>
              <a:buAutoNum type="arabicPeriod"/>
            </a:pPr>
            <a:r>
              <a:rPr lang="ru-RU" dirty="0">
                <a:solidFill>
                  <a:schemeClr val="tx2"/>
                </a:solidFill>
                <a:latin typeface="Times New Roman" pitchFamily="18" charset="0"/>
                <a:cs typeface="Times New Roman" pitchFamily="18" charset="0"/>
              </a:rPr>
              <a:t>Стратегия достижения поставленных целей</a:t>
            </a:r>
          </a:p>
          <a:p>
            <a:pPr marL="514350" indent="-514350">
              <a:buFont typeface="+mj-lt"/>
              <a:buAutoNum type="arabicPeriod"/>
            </a:pPr>
            <a:r>
              <a:rPr lang="ru-RU" dirty="0">
                <a:solidFill>
                  <a:schemeClr val="tx2"/>
                </a:solidFill>
                <a:latin typeface="Times New Roman" pitchFamily="18" charset="0"/>
                <a:cs typeface="Times New Roman" pitchFamily="18" charset="0"/>
              </a:rPr>
              <a:t>ожидаемые результаты </a:t>
            </a:r>
          </a:p>
          <a:p>
            <a:pPr marL="514350" indent="-514350">
              <a:buFont typeface="+mj-lt"/>
              <a:buAutoNum type="arabicPeriod"/>
            </a:pPr>
            <a:r>
              <a:rPr lang="ru-RU" dirty="0">
                <a:solidFill>
                  <a:schemeClr val="tx2"/>
                </a:solidFill>
                <a:latin typeface="Times New Roman" pitchFamily="18" charset="0"/>
                <a:cs typeface="Times New Roman" pitchFamily="18" charset="0"/>
              </a:rPr>
              <a:t>Оценка результатов</a:t>
            </a:r>
          </a:p>
          <a:p>
            <a:endParaRPr lang="ru-RU" dirty="0"/>
          </a:p>
        </p:txBody>
      </p:sp>
      <p:graphicFrame>
        <p:nvGraphicFramePr>
          <p:cNvPr id="2" name="Схема 1"/>
          <p:cNvGraphicFramePr/>
          <p:nvPr>
            <p:extLst>
              <p:ext uri="{D42A27DB-BD31-4B8C-83A1-F6EECF244321}">
                <p14:modId xmlns:p14="http://schemas.microsoft.com/office/powerpoint/2010/main" val="2653990939"/>
              </p:ext>
            </p:extLst>
          </p:nvPr>
        </p:nvGraphicFramePr>
        <p:xfrm>
          <a:off x="1232010" y="881448"/>
          <a:ext cx="7409482" cy="6425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Рисунок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80944" y="4008006"/>
            <a:ext cx="2481641" cy="2975122"/>
          </a:xfrm>
          <a:prstGeom prst="rect">
            <a:avLst/>
          </a:prstGeom>
        </p:spPr>
      </p:pic>
    </p:spTree>
    <p:extLst>
      <p:ext uri="{BB962C8B-B14F-4D97-AF65-F5344CB8AC3E}">
        <p14:creationId xmlns:p14="http://schemas.microsoft.com/office/powerpoint/2010/main" val="2692784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descr="https://pp.userapi.com/c639919/v639919931/53656/_EEitXskcU4.jpg"/>
          <p:cNvPicPr>
            <a:picLocks noChangeAspect="1" noChangeArrowheads="1"/>
          </p:cNvPicPr>
          <p:nvPr/>
        </p:nvPicPr>
        <p:blipFill>
          <a:blip r:embed="rId2" cstate="print"/>
          <a:srcRect/>
          <a:stretch>
            <a:fillRect/>
          </a:stretch>
        </p:blipFill>
        <p:spPr bwMode="auto">
          <a:xfrm>
            <a:off x="265612" y="222704"/>
            <a:ext cx="3981178" cy="6635296"/>
          </a:xfrm>
          <a:prstGeom prst="rect">
            <a:avLst/>
          </a:prstGeom>
          <a:noFill/>
        </p:spPr>
      </p:pic>
      <p:pic>
        <p:nvPicPr>
          <p:cNvPr id="112644" name="Picture 4" descr="https://pp.userapi.com/c840622/v840622931/16ea9/afSPwlQuHBs.jpg"/>
          <p:cNvPicPr>
            <a:picLocks noChangeAspect="1" noChangeArrowheads="1"/>
          </p:cNvPicPr>
          <p:nvPr/>
        </p:nvPicPr>
        <p:blipFill>
          <a:blip r:embed="rId3" cstate="print"/>
          <a:srcRect/>
          <a:stretch>
            <a:fillRect/>
          </a:stretch>
        </p:blipFill>
        <p:spPr bwMode="auto">
          <a:xfrm>
            <a:off x="4830838" y="936172"/>
            <a:ext cx="7027333" cy="4216400"/>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pp.userapi.com/c841636/v841636714/31a90/-A2mnh5y7cM.jpg"/>
          <p:cNvPicPr>
            <a:picLocks noChangeAspect="1" noChangeArrowheads="1"/>
          </p:cNvPicPr>
          <p:nvPr/>
        </p:nvPicPr>
        <p:blipFill>
          <a:blip r:embed="rId2" cstate="print"/>
          <a:srcRect/>
          <a:stretch>
            <a:fillRect/>
          </a:stretch>
        </p:blipFill>
        <p:spPr bwMode="auto">
          <a:xfrm>
            <a:off x="614597" y="301938"/>
            <a:ext cx="4467068" cy="5956091"/>
          </a:xfrm>
          <a:prstGeom prst="rect">
            <a:avLst/>
          </a:prstGeom>
          <a:noFill/>
        </p:spPr>
      </p:pic>
      <p:pic>
        <p:nvPicPr>
          <p:cNvPr id="1028" name="Picture 4" descr="https://pp.userapi.com/c841427/v841427714/2f86e/8d943pZTgxI.jpg"/>
          <p:cNvPicPr>
            <a:picLocks noChangeAspect="1" noChangeArrowheads="1"/>
          </p:cNvPicPr>
          <p:nvPr/>
        </p:nvPicPr>
        <p:blipFill>
          <a:blip r:embed="rId3" cstate="print"/>
          <a:srcRect/>
          <a:stretch>
            <a:fillRect/>
          </a:stretch>
        </p:blipFill>
        <p:spPr bwMode="auto">
          <a:xfrm>
            <a:off x="6143207" y="269824"/>
            <a:ext cx="4395865" cy="5861154"/>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53704" y="365637"/>
            <a:ext cx="3926918" cy="3145593"/>
          </a:xfrm>
          <a:prstGeom prst="ellipse">
            <a:avLst/>
          </a:prstGeom>
          <a:ln>
            <a:noFill/>
          </a:ln>
          <a:effectLst>
            <a:softEdge rad="112500"/>
          </a:effectLst>
        </p:spPr>
      </p:pic>
      <p:pic>
        <p:nvPicPr>
          <p:cNvPr id="12" name="Рисунок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0037" y="2192530"/>
            <a:ext cx="8366185" cy="4705979"/>
          </a:xfrm>
          <a:prstGeom prst="rect">
            <a:avLst/>
          </a:prstGeom>
          <a:ln>
            <a:noFill/>
          </a:ln>
          <a:effectLst>
            <a:softEdge rad="112500"/>
          </a:effectLst>
        </p:spPr>
      </p:pic>
      <p:sp>
        <p:nvSpPr>
          <p:cNvPr id="4" name="Облако 3"/>
          <p:cNvSpPr/>
          <p:nvPr/>
        </p:nvSpPr>
        <p:spPr>
          <a:xfrm>
            <a:off x="194230" y="2031413"/>
            <a:ext cx="2058692" cy="1194318"/>
          </a:xfrm>
          <a:prstGeom prst="cloud">
            <a:avLst/>
          </a:prstGeom>
          <a:effectLst/>
        </p:spPr>
        <p:style>
          <a:lnRef idx="2">
            <a:schemeClr val="accent2"/>
          </a:lnRef>
          <a:fillRef idx="1">
            <a:schemeClr val="lt1"/>
          </a:fillRef>
          <a:effectRef idx="0">
            <a:schemeClr val="accent2"/>
          </a:effectRef>
          <a:fontRef idx="minor">
            <a:schemeClr val="dk1"/>
          </a:fontRef>
        </p:style>
        <p:txBody>
          <a:bodyPr rtlCol="0" anchor="ctr"/>
          <a:lstStyle/>
          <a:p>
            <a:pPr algn="ctr"/>
            <a:endParaRPr lang="ru-RU"/>
          </a:p>
        </p:txBody>
      </p:sp>
      <p:sp>
        <p:nvSpPr>
          <p:cNvPr id="5" name="Облако 4"/>
          <p:cNvSpPr/>
          <p:nvPr/>
        </p:nvSpPr>
        <p:spPr>
          <a:xfrm>
            <a:off x="1177351" y="1461778"/>
            <a:ext cx="2304661" cy="774441"/>
          </a:xfrm>
          <a:prstGeom prst="cloud">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ru-RU"/>
          </a:p>
        </p:txBody>
      </p:sp>
      <p:sp>
        <p:nvSpPr>
          <p:cNvPr id="7" name="Облако 6"/>
          <p:cNvSpPr/>
          <p:nvPr/>
        </p:nvSpPr>
        <p:spPr>
          <a:xfrm>
            <a:off x="2252922" y="442354"/>
            <a:ext cx="5113414" cy="1351595"/>
          </a:xfrm>
          <a:prstGeom prst="cloud">
            <a:avLst/>
          </a:prstGeom>
          <a:effectLst/>
        </p:spPr>
        <p:style>
          <a:lnRef idx="2">
            <a:schemeClr val="accent2"/>
          </a:lnRef>
          <a:fillRef idx="1">
            <a:schemeClr val="lt1"/>
          </a:fillRef>
          <a:effectRef idx="0">
            <a:schemeClr val="accent2"/>
          </a:effectRef>
          <a:fontRef idx="minor">
            <a:schemeClr val="dk1"/>
          </a:fontRef>
        </p:style>
        <p:txBody>
          <a:bodyPr rtlCol="0" anchor="ctr"/>
          <a:lstStyle/>
          <a:p>
            <a:pPr algn="ctr"/>
            <a:endParaRPr lang="ru-RU"/>
          </a:p>
        </p:txBody>
      </p:sp>
      <p:sp>
        <p:nvSpPr>
          <p:cNvPr id="2" name="Заголовок 1"/>
          <p:cNvSpPr>
            <a:spLocks noGrp="1"/>
          </p:cNvSpPr>
          <p:nvPr>
            <p:ph type="title"/>
          </p:nvPr>
        </p:nvSpPr>
        <p:spPr>
          <a:xfrm>
            <a:off x="2765234" y="376458"/>
            <a:ext cx="4643273" cy="847856"/>
          </a:xfrm>
        </p:spPr>
        <p:txBody>
          <a:bodyPr>
            <a:normAutofit fontScale="90000"/>
          </a:bodyPr>
          <a:lstStyle/>
          <a:p>
            <a:r>
              <a:rPr lang="ru-RU" b="1" dirty="0">
                <a:ln w="22225">
                  <a:solidFill>
                    <a:schemeClr val="bg2">
                      <a:lumMod val="50000"/>
                    </a:schemeClr>
                  </a:solidFill>
                  <a:prstDash val="solid"/>
                </a:ln>
                <a:solidFill>
                  <a:schemeClr val="bg2">
                    <a:lumMod val="75000"/>
                  </a:schemeClr>
                </a:solidFill>
              </a:rPr>
              <a:t>Среда «Витамины»</a:t>
            </a:r>
          </a:p>
        </p:txBody>
      </p:sp>
      <p:sp>
        <p:nvSpPr>
          <p:cNvPr id="8" name="Овальная выноска 7"/>
          <p:cNvSpPr/>
          <p:nvPr/>
        </p:nvSpPr>
        <p:spPr>
          <a:xfrm>
            <a:off x="3303926" y="2889280"/>
            <a:ext cx="1250145" cy="1039906"/>
          </a:xfrm>
          <a:prstGeom prst="wedgeEllipse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sz="1050" dirty="0">
                <a:solidFill>
                  <a:schemeClr val="tx2"/>
                </a:solidFill>
              </a:rPr>
              <a:t>Лосяш! Что ты делаешь?</a:t>
            </a:r>
          </a:p>
        </p:txBody>
      </p:sp>
      <p:sp>
        <p:nvSpPr>
          <p:cNvPr id="9" name="Овальная выноска 8"/>
          <p:cNvSpPr/>
          <p:nvPr/>
        </p:nvSpPr>
        <p:spPr>
          <a:xfrm>
            <a:off x="6104965" y="2628572"/>
            <a:ext cx="1524000" cy="1146923"/>
          </a:xfrm>
          <a:prstGeom prst="wedgeEllipse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sz="1050" dirty="0">
                <a:solidFill>
                  <a:schemeClr val="tx2"/>
                </a:solidFill>
              </a:rPr>
              <a:t>Огород копаю! Витамины собираю!</a:t>
            </a:r>
          </a:p>
        </p:txBody>
      </p:sp>
      <p:pic>
        <p:nvPicPr>
          <p:cNvPr id="14" name="Рисунок 13"/>
          <p:cNvPicPr>
            <a:picLocks noChangeAspect="1"/>
          </p:cNvPicPr>
          <p:nvPr/>
        </p:nvPicPr>
        <p:blipFill rotWithShape="1">
          <a:blip r:embed="rId4" cstate="print">
            <a:extLst>
              <a:ext uri="{28A0092B-C50C-407E-A947-70E740481C1C}">
                <a14:useLocalDpi xmlns:a14="http://schemas.microsoft.com/office/drawing/2010/main" val="0"/>
              </a:ext>
            </a:extLst>
          </a:blip>
          <a:srcRect b="28841"/>
          <a:stretch/>
        </p:blipFill>
        <p:spPr>
          <a:xfrm rot="21059031">
            <a:off x="9245959" y="4362995"/>
            <a:ext cx="2990864" cy="1813687"/>
          </a:xfrm>
          <a:prstGeom prst="rect">
            <a:avLst/>
          </a:prstGeom>
        </p:spPr>
      </p:pic>
    </p:spTree>
    <p:extLst>
      <p:ext uri="{BB962C8B-B14F-4D97-AF65-F5344CB8AC3E}">
        <p14:creationId xmlns:p14="http://schemas.microsoft.com/office/powerpoint/2010/main" val="3427522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232229" y="-107721"/>
            <a:ext cx="12935849" cy="661719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Конспект беседы с детьми во второй младшей группе на тему: «Овощи, фрукты – полезные продукты!»</a:t>
            </a:r>
            <a:endParaRPr kumimoji="0" lang="ru-RU"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Цель</a:t>
            </a: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 Научить детей выбирать продукты, полезные для здоровья Вызвать стремление к здоровому питанию.</a:t>
            </a:r>
            <a:endParaRPr kumimoji="0" lang="ru-RU"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Задачи:</a:t>
            </a:r>
            <a:endParaRPr kumimoji="0" lang="ru-RU"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Учить детей различать, называть и классифицировать овощи и фрукты, используя для распознавания различные анализаторы.</a:t>
            </a:r>
            <a:endParaRPr kumimoji="0" lang="ru-RU" sz="1100" b="0" i="0" u="none" strike="noStrike" cap="none" normalizeH="0" baseline="0" dirty="0">
              <a:ln>
                <a:noFill/>
              </a:ln>
              <a:solidFill>
                <a:srgbClr val="000000"/>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Способствовать поиску новой информации об овощах и фруктах, их пользе для здоровья.</a:t>
            </a:r>
            <a:endParaRPr kumimoji="0" lang="ru-RU" sz="1100" b="0" i="0" u="none" strike="noStrike" cap="none" normalizeH="0" baseline="0" dirty="0">
              <a:ln>
                <a:noFill/>
              </a:ln>
              <a:solidFill>
                <a:srgbClr val="000000"/>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Учить описывать внешний вид овощей и фруктов, делать простые выводы о произрастании овощей и фруктов.</a:t>
            </a:r>
            <a:endParaRPr kumimoji="0" lang="ru-RU" sz="1100" b="0" i="0" u="none" strike="noStrike" cap="none" normalizeH="0" baseline="0" dirty="0">
              <a:ln>
                <a:noFill/>
              </a:ln>
              <a:solidFill>
                <a:srgbClr val="000000"/>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Формировать интерес к произведениям русского фольклора (загадки, пословицы, поговорки).</a:t>
            </a:r>
            <a:endParaRPr kumimoji="0" lang="ru-RU"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Воспитатель:</a:t>
            </a:r>
            <a:endParaRPr kumimoji="0" lang="ru-RU"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Вчера Кукла – мама рассказывала, что ее дети стали чаще болеть, им не хватает витаминов. Витамины очень нужны детям для укрепления организма.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Её дети их очень любят. Витамины вкусные, красивые.</a:t>
            </a:r>
            <a:endParaRPr kumimoji="0" lang="ru-RU"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 А вы, ребята, пробовали витамины?</a:t>
            </a:r>
            <a:endParaRPr kumimoji="0" lang="ru-RU"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 Витамины бывают не только в таблетках.</a:t>
            </a:r>
            <a:endParaRPr kumimoji="0" lang="ru-RU"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 А в каких продуктах есть витамины?</a:t>
            </a:r>
            <a:endParaRPr kumimoji="0" lang="ru-RU"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Нужно есть больше овощей и фруктов. В них много витаминов А, В, С, Д.</a:t>
            </a:r>
            <a:endParaRPr kumimoji="0" lang="ru-RU"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А сейчас послушайте в каких продуктах они содержатся и для чего нужны.</a:t>
            </a:r>
            <a:endParaRPr kumimoji="0" lang="ru-RU"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Витамин А — морковь, рыба, сладкий перец, яйца, петрушка. Важно для зрения.</a:t>
            </a:r>
            <a:endParaRPr kumimoji="0" lang="ru-RU"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Витамин В — мясо, молоко, орехи, хлеб, курица, горох (для сердца).</a:t>
            </a:r>
            <a:endParaRPr kumimoji="0" lang="ru-RU"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Витамин С — цитрусовые, капуста, лук, редис, смородина (от простуды).</a:t>
            </a:r>
            <a:endParaRPr kumimoji="0" lang="ru-RU"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Витамин Д — солнце, рыбий жир (для косточек).</a:t>
            </a:r>
            <a:endParaRPr kumimoji="0" lang="ru-RU"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Сейчас я вам буду показывать картинки, а вы мне будете говорить, что на них изображено, и мы с вами узнаем в чем же содержится большое количество витаминов!</a:t>
            </a:r>
            <a:endParaRPr kumimoji="0" lang="ru-RU"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(Показываю по очереди изображение овощей и фруктов, а дети называют не только само название, но и отвечают на вопросы: какой (цвет, форма, вкус)),</a:t>
            </a:r>
            <a:endParaRPr kumimoji="0" lang="ru-RU"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Лимон – желтый, сочный, кислый, овальный;</a:t>
            </a:r>
            <a:b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b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Апельсин – оранжевый, круглый, сладкий, сочный;</a:t>
            </a:r>
            <a:b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b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Груша – сладкая, желтая, сочная, твердая;</a:t>
            </a:r>
            <a:b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b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Яблоко – сладкое, красное, сочное, круглое;</a:t>
            </a:r>
            <a:endParaRPr kumimoji="0" lang="ru-RU"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Слива – синяя, овальная, сладкая, сочная;</a:t>
            </a:r>
            <a:b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b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Персик – круглый, сочный, розовый, сладкий.</a:t>
            </a:r>
            <a:b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br>
            <a: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t>И так далее.</a:t>
            </a:r>
            <a:endParaRPr kumimoji="0" lang="ru-RU"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ru-RU" sz="14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rPr>
            </a:br>
            <a:endParaRPr kumimoji="0" lang="ru-RU" sz="1800" b="0" i="0" u="none" strike="noStrike" cap="none" normalizeH="0" baseline="0" dirty="0">
              <a:ln>
                <a:noFill/>
              </a:ln>
              <a:solidFill>
                <a:schemeClr val="tx1"/>
              </a:solidFill>
              <a:effectLst/>
              <a:latin typeface="Arial" pitchFamily="34" charset="0"/>
              <a:cs typeface="Arial" pitchFamily="34" charset="0"/>
            </a:endParaRPr>
          </a:p>
        </p:txBody>
      </p:sp>
      <p:pic>
        <p:nvPicPr>
          <p:cNvPr id="114691" name="Picture 3" descr="http://123kids.ru/wp-content/uploads/2016/01/nazhmite-na-kartinku-chtoby-uvelichit-.jpg"/>
          <p:cNvPicPr>
            <a:picLocks noChangeAspect="1" noChangeArrowheads="1"/>
          </p:cNvPicPr>
          <p:nvPr/>
        </p:nvPicPr>
        <p:blipFill>
          <a:blip r:embed="rId2" cstate="print"/>
          <a:srcRect/>
          <a:stretch>
            <a:fillRect/>
          </a:stretch>
        </p:blipFill>
        <p:spPr bwMode="auto">
          <a:xfrm>
            <a:off x="6510665" y="4883375"/>
            <a:ext cx="2037796" cy="1974625"/>
          </a:xfrm>
          <a:prstGeom prst="rect">
            <a:avLst/>
          </a:prstGeom>
          <a:ln>
            <a:noFill/>
          </a:ln>
          <a:effectLst>
            <a:softEdge rad="112500"/>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descr="https://ds04.infourok.ru/uploads/ex/0952/00046299-de7f1ac7/hello_html_3b6292c2.jpg"/>
          <p:cNvPicPr>
            <a:picLocks noChangeAspect="1" noChangeArrowheads="1"/>
          </p:cNvPicPr>
          <p:nvPr/>
        </p:nvPicPr>
        <p:blipFill>
          <a:blip r:embed="rId2" cstate="print"/>
          <a:srcRect/>
          <a:stretch>
            <a:fillRect/>
          </a:stretch>
        </p:blipFill>
        <p:spPr bwMode="auto">
          <a:xfrm>
            <a:off x="6691085" y="3171370"/>
            <a:ext cx="2709636" cy="3125301"/>
          </a:xfrm>
          <a:prstGeom prst="rect">
            <a:avLst/>
          </a:prstGeom>
          <a:noFill/>
        </p:spPr>
      </p:pic>
      <p:sp>
        <p:nvSpPr>
          <p:cNvPr id="3" name="Прямоугольник 2"/>
          <p:cNvSpPr/>
          <p:nvPr/>
        </p:nvSpPr>
        <p:spPr>
          <a:xfrm>
            <a:off x="609599" y="0"/>
            <a:ext cx="11190515" cy="6801862"/>
          </a:xfrm>
          <a:prstGeom prst="rect">
            <a:avLst/>
          </a:prstGeom>
        </p:spPr>
        <p:txBody>
          <a:bodyPr wrap="square">
            <a:spAutoFit/>
          </a:bodyPr>
          <a:lstStyle/>
          <a:p>
            <a:pPr lvl="0" eaLnBrk="0" fontAlgn="base" hangingPunct="0">
              <a:spcBef>
                <a:spcPct val="0"/>
              </a:spcBef>
              <a:spcAft>
                <a:spcPct val="0"/>
              </a:spcAft>
            </a:pPr>
            <a:r>
              <a:rPr lang="ru-RU" sz="1400" b="1" dirty="0">
                <a:solidFill>
                  <a:srgbClr val="000000"/>
                </a:solidFill>
                <a:latin typeface="Calibri" pitchFamily="34" charset="0"/>
                <a:ea typeface="Times New Roman" pitchFamily="18" charset="0"/>
                <a:cs typeface="Times New Roman" pitchFamily="18" charset="0"/>
              </a:rPr>
              <a:t>Физкультминутка «Садовник»</a:t>
            </a:r>
            <a:endParaRPr lang="ru-RU" sz="1100" dirty="0">
              <a:latin typeface="Arial" pitchFamily="34" charset="0"/>
              <a:cs typeface="Arial" pitchFamily="34" charset="0"/>
            </a:endParaRPr>
          </a:p>
          <a:p>
            <a:pPr lvl="0" eaLnBrk="0" fontAlgn="base" hangingPunct="0">
              <a:spcBef>
                <a:spcPct val="0"/>
              </a:spcBef>
              <a:spcAft>
                <a:spcPct val="0"/>
              </a:spcAft>
            </a:pPr>
            <a:r>
              <a:rPr lang="ru-RU" sz="1400" dirty="0">
                <a:solidFill>
                  <a:srgbClr val="000000"/>
                </a:solidFill>
                <a:latin typeface="Calibri" pitchFamily="34" charset="0"/>
                <a:ea typeface="Times New Roman" pitchFamily="18" charset="0"/>
                <a:cs typeface="Times New Roman" pitchFamily="18" charset="0"/>
              </a:rPr>
              <a:t>Мы вчера в саду гуляли,( идут по кругу, взявшись за руки)</a:t>
            </a:r>
            <a:br>
              <a:rPr lang="ru-RU" sz="1400" dirty="0">
                <a:solidFill>
                  <a:srgbClr val="000000"/>
                </a:solidFill>
                <a:latin typeface="Calibri" pitchFamily="34" charset="0"/>
                <a:ea typeface="Times New Roman" pitchFamily="18" charset="0"/>
                <a:cs typeface="Times New Roman" pitchFamily="18" charset="0"/>
              </a:rPr>
            </a:br>
            <a:r>
              <a:rPr lang="ru-RU" sz="1400" dirty="0">
                <a:solidFill>
                  <a:srgbClr val="000000"/>
                </a:solidFill>
                <a:latin typeface="Calibri" pitchFamily="34" charset="0"/>
                <a:ea typeface="Times New Roman" pitchFamily="18" charset="0"/>
                <a:cs typeface="Times New Roman" pitchFamily="18" charset="0"/>
              </a:rPr>
              <a:t>Мы смородину сажали. (выкапывают яму и «сажают» в нее куст)</a:t>
            </a:r>
            <a:br>
              <a:rPr lang="ru-RU" sz="1400" dirty="0">
                <a:solidFill>
                  <a:srgbClr val="000000"/>
                </a:solidFill>
                <a:latin typeface="Calibri" pitchFamily="34" charset="0"/>
                <a:ea typeface="Times New Roman" pitchFamily="18" charset="0"/>
                <a:cs typeface="Times New Roman" pitchFamily="18" charset="0"/>
              </a:rPr>
            </a:br>
            <a:r>
              <a:rPr lang="ru-RU" sz="1400" dirty="0">
                <a:solidFill>
                  <a:srgbClr val="000000"/>
                </a:solidFill>
                <a:latin typeface="Calibri" pitchFamily="34" charset="0"/>
                <a:ea typeface="Times New Roman" pitchFamily="18" charset="0"/>
                <a:cs typeface="Times New Roman" pitchFamily="18" charset="0"/>
              </a:rPr>
              <a:t>Яблони белили мы известью, белилами.( движения правой рукой вверх, вниз)</a:t>
            </a:r>
            <a:br>
              <a:rPr lang="ru-RU" sz="1400" dirty="0">
                <a:solidFill>
                  <a:srgbClr val="000000"/>
                </a:solidFill>
                <a:latin typeface="Calibri" pitchFamily="34" charset="0"/>
                <a:ea typeface="Times New Roman" pitchFamily="18" charset="0"/>
                <a:cs typeface="Times New Roman" pitchFamily="18" charset="0"/>
              </a:rPr>
            </a:br>
            <a:r>
              <a:rPr lang="ru-RU" sz="1400" dirty="0">
                <a:solidFill>
                  <a:srgbClr val="000000"/>
                </a:solidFill>
                <a:latin typeface="Calibri" pitchFamily="34" charset="0"/>
                <a:ea typeface="Times New Roman" pitchFamily="18" charset="0"/>
                <a:cs typeface="Times New Roman" pitchFamily="18" charset="0"/>
              </a:rPr>
              <a:t>Починили мы забор, (ударяют молотком)</a:t>
            </a:r>
            <a:endParaRPr lang="ru-RU" sz="1100" dirty="0">
              <a:latin typeface="Arial" pitchFamily="34" charset="0"/>
              <a:cs typeface="Arial" pitchFamily="34" charset="0"/>
            </a:endParaRPr>
          </a:p>
          <a:p>
            <a:pPr lvl="0" eaLnBrk="0" fontAlgn="base" hangingPunct="0">
              <a:spcBef>
                <a:spcPct val="0"/>
              </a:spcBef>
              <a:spcAft>
                <a:spcPct val="0"/>
              </a:spcAft>
            </a:pPr>
            <a:r>
              <a:rPr lang="ru-RU" sz="1400" dirty="0">
                <a:solidFill>
                  <a:srgbClr val="000000"/>
                </a:solidFill>
                <a:latin typeface="Calibri" pitchFamily="34" charset="0"/>
                <a:ea typeface="Times New Roman" pitchFamily="18" charset="0"/>
                <a:cs typeface="Times New Roman" pitchFamily="18" charset="0"/>
              </a:rPr>
              <a:t>Завели мы разговор ( в круг выходит один ребенок)</a:t>
            </a:r>
            <a:endParaRPr lang="ru-RU" sz="1100" dirty="0">
              <a:latin typeface="Arial" pitchFamily="34" charset="0"/>
              <a:cs typeface="Arial" pitchFamily="34" charset="0"/>
            </a:endParaRPr>
          </a:p>
          <a:p>
            <a:pPr lvl="0" eaLnBrk="0" fontAlgn="base" hangingPunct="0">
              <a:spcBef>
                <a:spcPct val="0"/>
              </a:spcBef>
              <a:spcAft>
                <a:spcPct val="0"/>
              </a:spcAft>
            </a:pPr>
            <a:r>
              <a:rPr lang="ru-RU" sz="1400" dirty="0">
                <a:solidFill>
                  <a:srgbClr val="000000"/>
                </a:solidFill>
                <a:latin typeface="Calibri" pitchFamily="34" charset="0"/>
                <a:ea typeface="Times New Roman" pitchFamily="18" charset="0"/>
                <a:cs typeface="Times New Roman" pitchFamily="18" charset="0"/>
              </a:rPr>
              <a:t>– Ты скажи, садовник наш,</a:t>
            </a:r>
            <a:endParaRPr lang="ru-RU" sz="1100" dirty="0">
              <a:latin typeface="Arial" pitchFamily="34" charset="0"/>
              <a:cs typeface="Arial" pitchFamily="34" charset="0"/>
            </a:endParaRPr>
          </a:p>
          <a:p>
            <a:pPr lvl="0" eaLnBrk="0" fontAlgn="base" hangingPunct="0">
              <a:spcBef>
                <a:spcPct val="0"/>
              </a:spcBef>
              <a:spcAft>
                <a:spcPct val="0"/>
              </a:spcAft>
            </a:pPr>
            <a:r>
              <a:rPr lang="ru-RU" sz="1400" dirty="0">
                <a:solidFill>
                  <a:srgbClr val="000000"/>
                </a:solidFill>
                <a:latin typeface="Calibri" pitchFamily="34" charset="0"/>
                <a:ea typeface="Times New Roman" pitchFamily="18" charset="0"/>
                <a:cs typeface="Times New Roman" pitchFamily="18" charset="0"/>
              </a:rPr>
              <a:t>Что ты нам в награду дашь?</a:t>
            </a:r>
            <a:endParaRPr lang="ru-RU" sz="1100" dirty="0">
              <a:latin typeface="Arial" pitchFamily="34" charset="0"/>
              <a:cs typeface="Arial" pitchFamily="34" charset="0"/>
            </a:endParaRPr>
          </a:p>
          <a:p>
            <a:pPr lvl="0" eaLnBrk="0" fontAlgn="base" hangingPunct="0">
              <a:spcBef>
                <a:spcPct val="0"/>
              </a:spcBef>
              <a:spcAft>
                <a:spcPct val="0"/>
              </a:spcAft>
            </a:pPr>
            <a:r>
              <a:rPr lang="ru-RU" sz="1400" dirty="0">
                <a:solidFill>
                  <a:srgbClr val="000000"/>
                </a:solidFill>
                <a:latin typeface="Calibri" pitchFamily="34" charset="0"/>
                <a:ea typeface="Times New Roman" pitchFamily="18" charset="0"/>
                <a:cs typeface="Times New Roman" pitchFamily="18" charset="0"/>
              </a:rPr>
              <a:t>- Дам в награду слив лиловых,( загибают по одному пальцу)</a:t>
            </a:r>
            <a:endParaRPr lang="ru-RU" sz="1100" dirty="0">
              <a:latin typeface="Arial" pitchFamily="34" charset="0"/>
              <a:cs typeface="Arial" pitchFamily="34" charset="0"/>
            </a:endParaRPr>
          </a:p>
          <a:p>
            <a:pPr lvl="0" eaLnBrk="0" fontAlgn="base" hangingPunct="0">
              <a:spcBef>
                <a:spcPct val="0"/>
              </a:spcBef>
              <a:spcAft>
                <a:spcPct val="0"/>
              </a:spcAft>
            </a:pPr>
            <a:r>
              <a:rPr lang="ru-RU" sz="1400" dirty="0">
                <a:solidFill>
                  <a:srgbClr val="000000"/>
                </a:solidFill>
                <a:latin typeface="Calibri" pitchFamily="34" charset="0"/>
                <a:ea typeface="Times New Roman" pitchFamily="18" charset="0"/>
                <a:cs typeface="Times New Roman" pitchFamily="18" charset="0"/>
              </a:rPr>
              <a:t>Груш медовых, самых крупных,</a:t>
            </a:r>
            <a:endParaRPr lang="ru-RU" sz="1100" dirty="0">
              <a:latin typeface="Arial" pitchFamily="34" charset="0"/>
              <a:cs typeface="Arial" pitchFamily="34" charset="0"/>
            </a:endParaRPr>
          </a:p>
          <a:p>
            <a:pPr lvl="0" eaLnBrk="0" fontAlgn="base" hangingPunct="0">
              <a:spcBef>
                <a:spcPct val="0"/>
              </a:spcBef>
              <a:spcAft>
                <a:spcPct val="0"/>
              </a:spcAft>
            </a:pPr>
            <a:r>
              <a:rPr lang="ru-RU" sz="1400" dirty="0">
                <a:solidFill>
                  <a:srgbClr val="000000"/>
                </a:solidFill>
                <a:latin typeface="Calibri" pitchFamily="34" charset="0"/>
                <a:ea typeface="Times New Roman" pitchFamily="18" charset="0"/>
                <a:cs typeface="Times New Roman" pitchFamily="18" charset="0"/>
              </a:rPr>
              <a:t>Спелых яблок, вишен целый килограмм.</a:t>
            </a:r>
            <a:endParaRPr lang="ru-RU" sz="1100" dirty="0">
              <a:latin typeface="Arial" pitchFamily="34" charset="0"/>
              <a:cs typeface="Arial" pitchFamily="34" charset="0"/>
            </a:endParaRPr>
          </a:p>
          <a:p>
            <a:pPr lvl="0" eaLnBrk="0" fontAlgn="base" hangingPunct="0">
              <a:spcBef>
                <a:spcPct val="0"/>
              </a:spcBef>
              <a:spcAft>
                <a:spcPct val="0"/>
              </a:spcAft>
            </a:pPr>
            <a:r>
              <a:rPr lang="ru-RU" sz="1400" dirty="0">
                <a:solidFill>
                  <a:srgbClr val="000000"/>
                </a:solidFill>
                <a:latin typeface="Calibri" pitchFamily="34" charset="0"/>
                <a:ea typeface="Times New Roman" pitchFamily="18" charset="0"/>
                <a:cs typeface="Times New Roman" pitchFamily="18" charset="0"/>
              </a:rPr>
              <a:t>Вот что вам в награду дам!</a:t>
            </a:r>
            <a:endParaRPr lang="ru-RU" sz="1100" dirty="0">
              <a:latin typeface="Arial" pitchFamily="34" charset="0"/>
              <a:cs typeface="Arial" pitchFamily="34" charset="0"/>
            </a:endParaRPr>
          </a:p>
          <a:p>
            <a:pPr lvl="0" eaLnBrk="0" fontAlgn="base" hangingPunct="0">
              <a:spcBef>
                <a:spcPct val="0"/>
              </a:spcBef>
              <a:spcAft>
                <a:spcPct val="0"/>
              </a:spcAft>
            </a:pPr>
            <a:r>
              <a:rPr lang="ru-RU" sz="1400" dirty="0">
                <a:solidFill>
                  <a:srgbClr val="000000"/>
                </a:solidFill>
                <a:latin typeface="Calibri" pitchFamily="34" charset="0"/>
                <a:ea typeface="Times New Roman" pitchFamily="18" charset="0"/>
                <a:cs typeface="Times New Roman" pitchFamily="18" charset="0"/>
              </a:rPr>
              <a:t>Воспитатель: Ой,. К нам кто-то идет! Кто это ребята? (Открывается дверь, в гости к ребятам пришла кукла Даша).</a:t>
            </a:r>
            <a:endParaRPr lang="ru-RU" sz="1100" dirty="0">
              <a:latin typeface="Arial" pitchFamily="34" charset="0"/>
              <a:cs typeface="Arial" pitchFamily="34" charset="0"/>
            </a:endParaRPr>
          </a:p>
          <a:p>
            <a:pPr lvl="0" eaLnBrk="0" fontAlgn="base" hangingPunct="0">
              <a:spcBef>
                <a:spcPct val="0"/>
              </a:spcBef>
              <a:spcAft>
                <a:spcPct val="0"/>
              </a:spcAft>
            </a:pPr>
            <a:r>
              <a:rPr lang="ru-RU" sz="1400" dirty="0">
                <a:solidFill>
                  <a:srgbClr val="000000"/>
                </a:solidFill>
                <a:latin typeface="Calibri" pitchFamily="34" charset="0"/>
                <a:ea typeface="Times New Roman" pitchFamily="18" charset="0"/>
                <a:cs typeface="Times New Roman" pitchFamily="18" charset="0"/>
              </a:rPr>
              <a:t>Кукла Даша: Ребята, здравствуйте! Я слышала, что вы часто болеете? А вот я нет! А знаете почему? Вот послушайте!</a:t>
            </a:r>
            <a:endParaRPr lang="ru-RU" sz="1100" dirty="0">
              <a:latin typeface="Arial" pitchFamily="34" charset="0"/>
              <a:cs typeface="Arial" pitchFamily="34" charset="0"/>
            </a:endParaRPr>
          </a:p>
          <a:p>
            <a:pPr lvl="0" eaLnBrk="0" fontAlgn="base" hangingPunct="0">
              <a:spcBef>
                <a:spcPct val="0"/>
              </a:spcBef>
              <a:spcAft>
                <a:spcPct val="0"/>
              </a:spcAft>
            </a:pPr>
            <a:r>
              <a:rPr lang="ru-RU" sz="1400" dirty="0">
                <a:solidFill>
                  <a:srgbClr val="000000"/>
                </a:solidFill>
                <a:latin typeface="Calibri" pitchFamily="34" charset="0"/>
                <a:ea typeface="Times New Roman" pitchFamily="18" charset="0"/>
                <a:cs typeface="Times New Roman" pitchFamily="18" charset="0"/>
              </a:rPr>
              <a:t>Никогда не унываю</a:t>
            </a:r>
            <a:br>
              <a:rPr lang="ru-RU" sz="1400" dirty="0">
                <a:solidFill>
                  <a:srgbClr val="000000"/>
                </a:solidFill>
                <a:latin typeface="Calibri" pitchFamily="34" charset="0"/>
                <a:ea typeface="Times New Roman" pitchFamily="18" charset="0"/>
                <a:cs typeface="Times New Roman" pitchFamily="18" charset="0"/>
              </a:rPr>
            </a:br>
            <a:r>
              <a:rPr lang="ru-RU" sz="1400" dirty="0">
                <a:solidFill>
                  <a:srgbClr val="000000"/>
                </a:solidFill>
                <a:latin typeface="Calibri" pitchFamily="34" charset="0"/>
                <a:ea typeface="Times New Roman" pitchFamily="18" charset="0"/>
                <a:cs typeface="Times New Roman" pitchFamily="18" charset="0"/>
              </a:rPr>
              <a:t>И улыбка на лице,</a:t>
            </a:r>
            <a:br>
              <a:rPr lang="ru-RU" sz="1400" dirty="0">
                <a:solidFill>
                  <a:srgbClr val="000000"/>
                </a:solidFill>
                <a:latin typeface="Calibri" pitchFamily="34" charset="0"/>
                <a:ea typeface="Times New Roman" pitchFamily="18" charset="0"/>
                <a:cs typeface="Times New Roman" pitchFamily="18" charset="0"/>
              </a:rPr>
            </a:br>
            <a:r>
              <a:rPr lang="ru-RU" sz="1400" dirty="0">
                <a:solidFill>
                  <a:srgbClr val="000000"/>
                </a:solidFill>
                <a:latin typeface="Calibri" pitchFamily="34" charset="0"/>
                <a:ea typeface="Times New Roman" pitchFamily="18" charset="0"/>
                <a:cs typeface="Times New Roman" pitchFamily="18" charset="0"/>
              </a:rPr>
              <a:t>Потому что принимаю</a:t>
            </a:r>
            <a:br>
              <a:rPr lang="ru-RU" sz="1400" dirty="0">
                <a:solidFill>
                  <a:srgbClr val="000000"/>
                </a:solidFill>
                <a:latin typeface="Calibri" pitchFamily="34" charset="0"/>
                <a:ea typeface="Times New Roman" pitchFamily="18" charset="0"/>
                <a:cs typeface="Times New Roman" pitchFamily="18" charset="0"/>
              </a:rPr>
            </a:br>
            <a:r>
              <a:rPr lang="ru-RU" sz="1400" dirty="0">
                <a:solidFill>
                  <a:srgbClr val="000000"/>
                </a:solidFill>
                <a:latin typeface="Calibri" pitchFamily="34" charset="0"/>
                <a:ea typeface="Times New Roman" pitchFamily="18" charset="0"/>
                <a:cs typeface="Times New Roman" pitchFamily="18" charset="0"/>
              </a:rPr>
              <a:t>Витамины А, Б, С.</a:t>
            </a:r>
            <a:endParaRPr lang="ru-RU" sz="1100" dirty="0">
              <a:latin typeface="Arial" pitchFamily="34" charset="0"/>
              <a:cs typeface="Arial" pitchFamily="34" charset="0"/>
            </a:endParaRPr>
          </a:p>
          <a:p>
            <a:pPr lvl="0" eaLnBrk="0" fontAlgn="base" hangingPunct="0">
              <a:spcBef>
                <a:spcPct val="0"/>
              </a:spcBef>
              <a:spcAft>
                <a:spcPct val="0"/>
              </a:spcAft>
            </a:pPr>
            <a:r>
              <a:rPr lang="ru-RU" sz="1400" dirty="0">
                <a:solidFill>
                  <a:srgbClr val="000000"/>
                </a:solidFill>
                <a:latin typeface="Calibri" pitchFamily="34" charset="0"/>
                <a:ea typeface="Times New Roman" pitchFamily="18" charset="0"/>
                <a:cs typeface="Times New Roman" pitchFamily="18" charset="0"/>
              </a:rPr>
              <a:t>Очень важно спозаранку,</a:t>
            </a:r>
            <a:br>
              <a:rPr lang="ru-RU" sz="1400" dirty="0">
                <a:solidFill>
                  <a:srgbClr val="000000"/>
                </a:solidFill>
                <a:latin typeface="Calibri" pitchFamily="34" charset="0"/>
                <a:ea typeface="Times New Roman" pitchFamily="18" charset="0"/>
                <a:cs typeface="Times New Roman" pitchFamily="18" charset="0"/>
              </a:rPr>
            </a:br>
            <a:r>
              <a:rPr lang="ru-RU" sz="1400" dirty="0">
                <a:solidFill>
                  <a:srgbClr val="000000"/>
                </a:solidFill>
                <a:latin typeface="Calibri" pitchFamily="34" charset="0"/>
                <a:ea typeface="Times New Roman" pitchFamily="18" charset="0"/>
                <a:cs typeface="Times New Roman" pitchFamily="18" charset="0"/>
              </a:rPr>
              <a:t>Есть за завтраком овсянку.</a:t>
            </a:r>
            <a:br>
              <a:rPr lang="ru-RU" sz="1400" dirty="0">
                <a:solidFill>
                  <a:srgbClr val="000000"/>
                </a:solidFill>
                <a:latin typeface="Calibri" pitchFamily="34" charset="0"/>
                <a:ea typeface="Times New Roman" pitchFamily="18" charset="0"/>
                <a:cs typeface="Times New Roman" pitchFamily="18" charset="0"/>
              </a:rPr>
            </a:br>
            <a:r>
              <a:rPr lang="ru-RU" sz="1400" dirty="0">
                <a:solidFill>
                  <a:srgbClr val="000000"/>
                </a:solidFill>
                <a:latin typeface="Calibri" pitchFamily="34" charset="0"/>
                <a:ea typeface="Times New Roman" pitchFamily="18" charset="0"/>
                <a:cs typeface="Times New Roman" pitchFamily="18" charset="0"/>
              </a:rPr>
              <a:t>Черный хлеб полезен нам</a:t>
            </a:r>
            <a:br>
              <a:rPr lang="ru-RU" sz="1400" dirty="0">
                <a:solidFill>
                  <a:srgbClr val="000000"/>
                </a:solidFill>
                <a:latin typeface="Calibri" pitchFamily="34" charset="0"/>
                <a:ea typeface="Times New Roman" pitchFamily="18" charset="0"/>
                <a:cs typeface="Times New Roman" pitchFamily="18" charset="0"/>
              </a:rPr>
            </a:br>
            <a:r>
              <a:rPr lang="ru-RU" sz="1400" dirty="0">
                <a:solidFill>
                  <a:srgbClr val="000000"/>
                </a:solidFill>
                <a:latin typeface="Calibri" pitchFamily="34" charset="0"/>
                <a:ea typeface="Times New Roman" pitchFamily="18" charset="0"/>
                <a:cs typeface="Times New Roman" pitchFamily="18" charset="0"/>
              </a:rPr>
              <a:t>И не только по утрам.</a:t>
            </a:r>
            <a:endParaRPr lang="ru-RU" sz="1100" dirty="0">
              <a:latin typeface="Arial" pitchFamily="34" charset="0"/>
              <a:cs typeface="Arial" pitchFamily="34" charset="0"/>
            </a:endParaRPr>
          </a:p>
          <a:p>
            <a:pPr lvl="0" eaLnBrk="0" fontAlgn="base" hangingPunct="0">
              <a:spcBef>
                <a:spcPct val="0"/>
              </a:spcBef>
              <a:spcAft>
                <a:spcPct val="0"/>
              </a:spcAft>
            </a:pPr>
            <a:r>
              <a:rPr lang="ru-RU" sz="1400" dirty="0">
                <a:solidFill>
                  <a:srgbClr val="000000"/>
                </a:solidFill>
                <a:latin typeface="Calibri" pitchFamily="34" charset="0"/>
                <a:ea typeface="Times New Roman" pitchFamily="18" charset="0"/>
                <a:cs typeface="Times New Roman" pitchFamily="18" charset="0"/>
              </a:rPr>
              <a:t>Помни истину простую</a:t>
            </a:r>
            <a:br>
              <a:rPr lang="ru-RU" sz="1400" dirty="0">
                <a:solidFill>
                  <a:srgbClr val="000000"/>
                </a:solidFill>
                <a:latin typeface="Calibri" pitchFamily="34" charset="0"/>
                <a:ea typeface="Times New Roman" pitchFamily="18" charset="0"/>
                <a:cs typeface="Times New Roman" pitchFamily="18" charset="0"/>
              </a:rPr>
            </a:br>
            <a:r>
              <a:rPr lang="ru-RU" sz="1400" dirty="0">
                <a:solidFill>
                  <a:srgbClr val="000000"/>
                </a:solidFill>
                <a:latin typeface="Calibri" pitchFamily="34" charset="0"/>
                <a:ea typeface="Times New Roman" pitchFamily="18" charset="0"/>
                <a:cs typeface="Times New Roman" pitchFamily="18" charset="0"/>
              </a:rPr>
              <a:t>Лучше видит только тот,</a:t>
            </a:r>
            <a:br>
              <a:rPr lang="ru-RU" sz="1400" dirty="0">
                <a:solidFill>
                  <a:srgbClr val="000000"/>
                </a:solidFill>
                <a:latin typeface="Calibri" pitchFamily="34" charset="0"/>
                <a:ea typeface="Times New Roman" pitchFamily="18" charset="0"/>
                <a:cs typeface="Times New Roman" pitchFamily="18" charset="0"/>
              </a:rPr>
            </a:br>
            <a:r>
              <a:rPr lang="ru-RU" sz="1400" dirty="0">
                <a:solidFill>
                  <a:srgbClr val="000000"/>
                </a:solidFill>
                <a:latin typeface="Calibri" pitchFamily="34" charset="0"/>
                <a:ea typeface="Times New Roman" pitchFamily="18" charset="0"/>
                <a:cs typeface="Times New Roman" pitchFamily="18" charset="0"/>
              </a:rPr>
              <a:t>Кто жует морковь сырую,</a:t>
            </a:r>
            <a:br>
              <a:rPr lang="ru-RU" sz="1400" dirty="0">
                <a:solidFill>
                  <a:srgbClr val="000000"/>
                </a:solidFill>
                <a:latin typeface="Calibri" pitchFamily="34" charset="0"/>
                <a:ea typeface="Times New Roman" pitchFamily="18" charset="0"/>
                <a:cs typeface="Times New Roman" pitchFamily="18" charset="0"/>
              </a:rPr>
            </a:br>
            <a:r>
              <a:rPr lang="ru-RU" sz="1400" dirty="0">
                <a:solidFill>
                  <a:srgbClr val="000000"/>
                </a:solidFill>
                <a:latin typeface="Calibri" pitchFamily="34" charset="0"/>
                <a:ea typeface="Times New Roman" pitchFamily="18" charset="0"/>
                <a:cs typeface="Times New Roman" pitchFamily="18" charset="0"/>
              </a:rPr>
              <a:t>Или сок морковный пьёт.</a:t>
            </a:r>
            <a:endParaRPr lang="ru-RU" sz="1100" dirty="0">
              <a:latin typeface="Arial" pitchFamily="34" charset="0"/>
              <a:cs typeface="Arial" pitchFamily="34" charset="0"/>
            </a:endParaRPr>
          </a:p>
          <a:p>
            <a:pPr lvl="0" eaLnBrk="0" fontAlgn="base" hangingPunct="0">
              <a:spcBef>
                <a:spcPct val="0"/>
              </a:spcBef>
              <a:spcAft>
                <a:spcPct val="0"/>
              </a:spcAft>
            </a:pPr>
            <a:r>
              <a:rPr lang="ru-RU" sz="1400" dirty="0">
                <a:solidFill>
                  <a:srgbClr val="000000"/>
                </a:solidFill>
                <a:latin typeface="Calibri" pitchFamily="34" charset="0"/>
                <a:ea typeface="Times New Roman" pitchFamily="18" charset="0"/>
                <a:cs typeface="Times New Roman" pitchFamily="18" charset="0"/>
              </a:rPr>
              <a:t>От простуды и ангины помогают апельсины.</a:t>
            </a:r>
            <a:br>
              <a:rPr lang="ru-RU" sz="1400" dirty="0">
                <a:solidFill>
                  <a:srgbClr val="000000"/>
                </a:solidFill>
                <a:latin typeface="Calibri" pitchFamily="34" charset="0"/>
                <a:ea typeface="Times New Roman" pitchFamily="18" charset="0"/>
                <a:cs typeface="Times New Roman" pitchFamily="18" charset="0"/>
              </a:rPr>
            </a:br>
            <a:r>
              <a:rPr lang="ru-RU" sz="1400" dirty="0">
                <a:solidFill>
                  <a:srgbClr val="000000"/>
                </a:solidFill>
                <a:latin typeface="Calibri" pitchFamily="34" charset="0"/>
                <a:ea typeface="Times New Roman" pitchFamily="18" charset="0"/>
                <a:cs typeface="Times New Roman" pitchFamily="18" charset="0"/>
              </a:rPr>
              <a:t>Ну, а лучше съесть лимон</a:t>
            </a:r>
            <a:br>
              <a:rPr lang="ru-RU" sz="1400" dirty="0">
                <a:solidFill>
                  <a:srgbClr val="000000"/>
                </a:solidFill>
                <a:latin typeface="Calibri" pitchFamily="34" charset="0"/>
                <a:ea typeface="Times New Roman" pitchFamily="18" charset="0"/>
                <a:cs typeface="Times New Roman" pitchFamily="18" charset="0"/>
              </a:rPr>
            </a:br>
            <a:r>
              <a:rPr lang="ru-RU" sz="1400" dirty="0">
                <a:solidFill>
                  <a:srgbClr val="000000"/>
                </a:solidFill>
                <a:latin typeface="Calibri" pitchFamily="34" charset="0"/>
                <a:ea typeface="Times New Roman" pitchFamily="18" charset="0"/>
                <a:cs typeface="Times New Roman" pitchFamily="18" charset="0"/>
              </a:rPr>
              <a:t>Хоть и очень кислый он</a:t>
            </a:r>
            <a:endParaRPr lang="ru-RU" sz="1100" dirty="0">
              <a:latin typeface="Arial" pitchFamily="34" charset="0"/>
              <a:cs typeface="Arial" pitchFamily="34" charset="0"/>
            </a:endParaRPr>
          </a:p>
          <a:p>
            <a:pPr lvl="0" eaLnBrk="0" fontAlgn="base" hangingPunct="0">
              <a:spcBef>
                <a:spcPct val="0"/>
              </a:spcBef>
              <a:spcAft>
                <a:spcPct val="0"/>
              </a:spcAft>
            </a:pPr>
            <a:r>
              <a:rPr lang="ru-RU" sz="1600" dirty="0">
                <a:solidFill>
                  <a:srgbClr val="000000"/>
                </a:solidFill>
                <a:latin typeface="Calibri" pitchFamily="34" charset="0"/>
                <a:ea typeface="Times New Roman" pitchFamily="18" charset="0"/>
                <a:cs typeface="Times New Roman" pitchFamily="18" charset="0"/>
              </a:rPr>
              <a:t>.</a:t>
            </a:r>
            <a:endParaRPr lang="ru-RU" sz="16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descr="http://lass.veryphoto.ru/img-q5y5x5n4g4041456w4t4q206u5j5r2q4h4f5n4i4h4c414m436/images/gallery/62.jpg"/>
          <p:cNvPicPr>
            <a:picLocks noChangeAspect="1" noChangeArrowheads="1"/>
          </p:cNvPicPr>
          <p:nvPr/>
        </p:nvPicPr>
        <p:blipFill>
          <a:blip r:embed="rId2" cstate="print"/>
          <a:srcRect/>
          <a:stretch>
            <a:fillRect/>
          </a:stretch>
        </p:blipFill>
        <p:spPr bwMode="auto">
          <a:xfrm>
            <a:off x="7039330" y="1817301"/>
            <a:ext cx="3773813" cy="4278699"/>
          </a:xfrm>
          <a:prstGeom prst="rect">
            <a:avLst/>
          </a:prstGeom>
          <a:ln>
            <a:noFill/>
          </a:ln>
          <a:effectLst>
            <a:softEdge rad="112500"/>
          </a:effectLst>
        </p:spPr>
      </p:pic>
      <p:sp>
        <p:nvSpPr>
          <p:cNvPr id="3" name="Прямоугольник 2"/>
          <p:cNvSpPr/>
          <p:nvPr/>
        </p:nvSpPr>
        <p:spPr>
          <a:xfrm>
            <a:off x="580571" y="1347657"/>
            <a:ext cx="6096000" cy="4801314"/>
          </a:xfrm>
          <a:prstGeom prst="rect">
            <a:avLst/>
          </a:prstGeom>
        </p:spPr>
        <p:txBody>
          <a:bodyPr>
            <a:spAutoFit/>
          </a:bodyPr>
          <a:lstStyle/>
          <a:p>
            <a:pPr lvl="0" eaLnBrk="0" fontAlgn="base" hangingPunct="0">
              <a:spcBef>
                <a:spcPct val="0"/>
              </a:spcBef>
              <a:spcAft>
                <a:spcPct val="0"/>
              </a:spcAft>
            </a:pPr>
            <a:r>
              <a:rPr lang="ru-RU" b="1" dirty="0">
                <a:solidFill>
                  <a:srgbClr val="000000"/>
                </a:solidFill>
                <a:latin typeface="Calibri" pitchFamily="34" charset="0"/>
                <a:ea typeface="Times New Roman" pitchFamily="18" charset="0"/>
                <a:cs typeface="Times New Roman" pitchFamily="18" charset="0"/>
              </a:rPr>
              <a:t>Игра: « Правильно-неправильно!»</a:t>
            </a:r>
            <a:endParaRPr lang="ru-RU" sz="1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Calibri" pitchFamily="34" charset="0"/>
                <a:ea typeface="Times New Roman" pitchFamily="18" charset="0"/>
                <a:cs typeface="Times New Roman" pitchFamily="18" charset="0"/>
              </a:rPr>
              <a:t>Я зачитаю четверостишия о продуктах. Если в них говорится о полезных вещах, то вы все вместе говорите: «Правильно, правильно, совершенно верно!»</a:t>
            </a:r>
            <a:endParaRPr lang="ru-RU" sz="1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Calibri" pitchFamily="34" charset="0"/>
                <a:ea typeface="Times New Roman" pitchFamily="18" charset="0"/>
                <a:cs typeface="Times New Roman" pitchFamily="18" charset="0"/>
              </a:rPr>
              <a:t>- А если о том, что для здоровья вредно, вы молчите.</a:t>
            </a:r>
            <a:endParaRPr lang="ru-RU" sz="1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Calibri" pitchFamily="34" charset="0"/>
                <a:ea typeface="Times New Roman" pitchFamily="18" charset="0"/>
                <a:cs typeface="Times New Roman" pitchFamily="18" charset="0"/>
              </a:rPr>
              <a:t>1. Ешь побольше апельсинов, пей морковный вкусный сок,</a:t>
            </a:r>
            <a:endParaRPr lang="ru-RU" sz="1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Calibri" pitchFamily="34" charset="0"/>
                <a:ea typeface="Times New Roman" pitchFamily="18" charset="0"/>
                <a:cs typeface="Times New Roman" pitchFamily="18" charset="0"/>
              </a:rPr>
              <a:t>И тогда ты точно будешь очень строен и высок.</a:t>
            </a:r>
            <a:endParaRPr lang="ru-RU" sz="1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Calibri" pitchFamily="34" charset="0"/>
                <a:ea typeface="Times New Roman" pitchFamily="18" charset="0"/>
                <a:cs typeface="Times New Roman" pitchFamily="18" charset="0"/>
              </a:rPr>
              <a:t>2. Если хочешь стройным быть, надо сладкое любить</a:t>
            </a:r>
            <a:endParaRPr lang="ru-RU" sz="1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Calibri" pitchFamily="34" charset="0"/>
                <a:ea typeface="Times New Roman" pitchFamily="18" charset="0"/>
                <a:cs typeface="Times New Roman" pitchFamily="18" charset="0"/>
              </a:rPr>
              <a:t>Ешь конфеты, жуй ирис, строен, стань как кипарис.</a:t>
            </a:r>
            <a:endParaRPr lang="ru-RU" sz="1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Calibri" pitchFamily="34" charset="0"/>
                <a:ea typeface="Times New Roman" pitchFamily="18" charset="0"/>
                <a:cs typeface="Times New Roman" pitchFamily="18" charset="0"/>
              </a:rPr>
              <a:t>3. Чтобы правильно питаться, вы запомните совет:</a:t>
            </a:r>
            <a:endParaRPr lang="ru-RU" sz="1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Calibri" pitchFamily="34" charset="0"/>
                <a:ea typeface="Times New Roman" pitchFamily="18" charset="0"/>
                <a:cs typeface="Times New Roman" pitchFamily="18" charset="0"/>
              </a:rPr>
              <a:t>Ешьте фрукты, кашу с маслом, рыбу мед и виноград.</a:t>
            </a:r>
            <a:endParaRPr lang="ru-RU" sz="1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Calibri" pitchFamily="34" charset="0"/>
                <a:ea typeface="Times New Roman" pitchFamily="18" charset="0"/>
                <a:cs typeface="Times New Roman" pitchFamily="18" charset="0"/>
              </a:rPr>
              <a:t>4. Нет полезнее продуктов — вкусных овощей и фруктов.</a:t>
            </a:r>
            <a:endParaRPr lang="ru-RU" sz="1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Calibri" pitchFamily="34" charset="0"/>
                <a:ea typeface="Times New Roman" pitchFamily="18" charset="0"/>
                <a:cs typeface="Times New Roman" pitchFamily="18" charset="0"/>
              </a:rPr>
              <a:t>И Сереже и Ирине всем полезны витамины.</a:t>
            </a:r>
            <a:endParaRPr lang="ru-RU" sz="1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Calibri" pitchFamily="34" charset="0"/>
                <a:ea typeface="Times New Roman" pitchFamily="18" charset="0"/>
                <a:cs typeface="Times New Roman" pitchFamily="18" charset="0"/>
              </a:rPr>
              <a:t>5. Наша Люба булки ела и ужасно растолстела.</a:t>
            </a:r>
            <a:endParaRPr lang="ru-RU" sz="1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Calibri" pitchFamily="34" charset="0"/>
                <a:ea typeface="Times New Roman" pitchFamily="18" charset="0"/>
                <a:cs typeface="Times New Roman" pitchFamily="18" charset="0"/>
              </a:rPr>
              <a:t>Хочет в гости к нам прийти, да в дверь не может проползти.</a:t>
            </a:r>
            <a:endParaRPr lang="ru-RU" sz="1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Calibri" pitchFamily="34" charset="0"/>
                <a:ea typeface="Times New Roman" pitchFamily="18" charset="0"/>
                <a:cs typeface="Times New Roman" pitchFamily="18" charset="0"/>
              </a:rPr>
              <a:t>6. Если хочешь быть здоровым, правильно питайся,</a:t>
            </a:r>
            <a:endParaRPr lang="ru-RU" sz="1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Calibri" pitchFamily="34" charset="0"/>
                <a:ea typeface="Times New Roman" pitchFamily="18" charset="0"/>
                <a:cs typeface="Times New Roman" pitchFamily="18" charset="0"/>
              </a:rPr>
              <a:t>Ешь побольше витаминов, с болезнями не знайся.</a:t>
            </a:r>
            <a:endParaRPr lang="ru-RU" sz="2400" dirty="0">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Строим теплицу для наших овощей и фруктов</a:t>
            </a:r>
          </a:p>
        </p:txBody>
      </p:sp>
      <p:pic>
        <p:nvPicPr>
          <p:cNvPr id="3" name="Рисунок 2" descr="IMG_20171016_094110.jpg"/>
          <p:cNvPicPr>
            <a:picLocks noChangeAspect="1"/>
          </p:cNvPicPr>
          <p:nvPr/>
        </p:nvPicPr>
        <p:blipFill>
          <a:blip r:embed="rId2" cstate="print"/>
          <a:stretch>
            <a:fillRect/>
          </a:stretch>
        </p:blipFill>
        <p:spPr>
          <a:xfrm>
            <a:off x="3018971" y="1817914"/>
            <a:ext cx="5907314" cy="443048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28A0092B-C50C-407E-A947-70E740481C1C}">
                <a14:useLocalDpi xmlns:a14="http://schemas.microsoft.com/office/drawing/2010/main" val="0"/>
              </a:ext>
            </a:extLst>
          </a:blip>
          <a:srcRect b="8449"/>
          <a:stretch/>
        </p:blipFill>
        <p:spPr>
          <a:xfrm>
            <a:off x="744177" y="2002861"/>
            <a:ext cx="8746790" cy="4404276"/>
          </a:xfrm>
          <a:prstGeom prst="rect">
            <a:avLst/>
          </a:prstGeom>
        </p:spPr>
      </p:pic>
      <p:sp>
        <p:nvSpPr>
          <p:cNvPr id="12" name="Овальная выноска 11"/>
          <p:cNvSpPr/>
          <p:nvPr/>
        </p:nvSpPr>
        <p:spPr>
          <a:xfrm rot="1280356">
            <a:off x="7791163" y="2109549"/>
            <a:ext cx="2275818" cy="1470146"/>
          </a:xfrm>
          <a:prstGeom prst="wedgeEllipse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sz="2000" dirty="0">
                <a:solidFill>
                  <a:schemeClr val="tx2"/>
                </a:solidFill>
              </a:rPr>
              <a:t>Но ведь я хотел чипсы…</a:t>
            </a:r>
          </a:p>
        </p:txBody>
      </p:sp>
      <p:sp>
        <p:nvSpPr>
          <p:cNvPr id="13" name="Овальная выноска 12"/>
          <p:cNvSpPr/>
          <p:nvPr/>
        </p:nvSpPr>
        <p:spPr>
          <a:xfrm>
            <a:off x="4431092" y="1740462"/>
            <a:ext cx="2138448" cy="1104160"/>
          </a:xfrm>
          <a:prstGeom prst="wedgeEllipse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sz="900" dirty="0">
                <a:solidFill>
                  <a:schemeClr val="tx2"/>
                </a:solidFill>
              </a:rPr>
              <a:t>Дорогой мой друг Лосяш! Ужин с чипсами не наш!</a:t>
            </a:r>
          </a:p>
          <a:p>
            <a:pPr algn="ctr"/>
            <a:r>
              <a:rPr lang="ru-RU" sz="900" dirty="0">
                <a:solidFill>
                  <a:schemeClr val="tx2"/>
                </a:solidFill>
              </a:rPr>
              <a:t>Угощу тебя я репкой, Чтоб здоровье было крепким!</a:t>
            </a:r>
          </a:p>
          <a:p>
            <a:pPr algn="ctr"/>
            <a:endParaRPr lang="ru-RU" sz="900" dirty="0"/>
          </a:p>
        </p:txBody>
      </p:sp>
      <p:pic>
        <p:nvPicPr>
          <p:cNvPr id="14" name="Рисунок 13"/>
          <p:cNvPicPr>
            <a:picLocks noChangeAspect="1"/>
          </p:cNvPicPr>
          <p:nvPr/>
        </p:nvPicPr>
        <p:blipFill rotWithShape="1">
          <a:blip r:embed="rId3" cstate="print">
            <a:extLst>
              <a:ext uri="{28A0092B-C50C-407E-A947-70E740481C1C}">
                <a14:useLocalDpi xmlns:a14="http://schemas.microsoft.com/office/drawing/2010/main" val="0"/>
              </a:ext>
            </a:extLst>
          </a:blip>
          <a:srcRect b="19761"/>
          <a:stretch/>
        </p:blipFill>
        <p:spPr>
          <a:xfrm rot="21433459">
            <a:off x="9740315" y="3121779"/>
            <a:ext cx="2590476" cy="3056727"/>
          </a:xfrm>
          <a:prstGeom prst="rect">
            <a:avLst/>
          </a:prstGeom>
        </p:spPr>
      </p:pic>
      <p:sp>
        <p:nvSpPr>
          <p:cNvPr id="15" name="Заголовок 14"/>
          <p:cNvSpPr>
            <a:spLocks noGrp="1"/>
          </p:cNvSpPr>
          <p:nvPr>
            <p:ph type="title"/>
          </p:nvPr>
        </p:nvSpPr>
        <p:spPr/>
        <p:txBody>
          <a:bodyPr>
            <a:normAutofit/>
          </a:bodyPr>
          <a:lstStyle/>
          <a:p>
            <a:r>
              <a:rPr lang="ru-RU" sz="4800" b="1" dirty="0">
                <a:ln w="22225">
                  <a:solidFill>
                    <a:schemeClr val="accent1"/>
                  </a:solidFill>
                  <a:prstDash val="solid"/>
                </a:ln>
                <a:solidFill>
                  <a:schemeClr val="accent1">
                    <a:lumMod val="60000"/>
                    <a:lumOff val="40000"/>
                  </a:schemeClr>
                </a:solidFill>
              </a:rPr>
              <a:t>Четверг «Питание»</a:t>
            </a:r>
          </a:p>
        </p:txBody>
      </p:sp>
    </p:spTree>
    <p:extLst>
      <p:ext uri="{BB962C8B-B14F-4D97-AF65-F5344CB8AC3E}">
        <p14:creationId xmlns:p14="http://schemas.microsoft.com/office/powerpoint/2010/main" val="612749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362857" y="326898"/>
          <a:ext cx="11321143" cy="5888736"/>
        </p:xfrm>
        <a:graphic>
          <a:graphicData uri="http://schemas.openxmlformats.org/drawingml/2006/table">
            <a:tbl>
              <a:tblPr/>
              <a:tblGrid>
                <a:gridCol w="2307760">
                  <a:extLst>
                    <a:ext uri="{9D8B030D-6E8A-4147-A177-3AD203B41FA5}">
                      <a16:colId xmlns:a16="http://schemas.microsoft.com/office/drawing/2014/main" val="20000"/>
                    </a:ext>
                  </a:extLst>
                </a:gridCol>
                <a:gridCol w="3185439">
                  <a:extLst>
                    <a:ext uri="{9D8B030D-6E8A-4147-A177-3AD203B41FA5}">
                      <a16:colId xmlns:a16="http://schemas.microsoft.com/office/drawing/2014/main" val="20001"/>
                    </a:ext>
                  </a:extLst>
                </a:gridCol>
                <a:gridCol w="5827944">
                  <a:extLst>
                    <a:ext uri="{9D8B030D-6E8A-4147-A177-3AD203B41FA5}">
                      <a16:colId xmlns:a16="http://schemas.microsoft.com/office/drawing/2014/main" val="20002"/>
                    </a:ext>
                  </a:extLst>
                </a:gridCol>
              </a:tblGrid>
              <a:tr h="5418667">
                <a:tc>
                  <a:txBody>
                    <a:bodyPr/>
                    <a:lstStyle/>
                    <a:p>
                      <a:pPr>
                        <a:lnSpc>
                          <a:spcPct val="115000"/>
                        </a:lnSpc>
                        <a:spcAft>
                          <a:spcPts val="0"/>
                        </a:spcAft>
                      </a:pPr>
                      <a:r>
                        <a:rPr lang="ru-RU" sz="1400" dirty="0">
                          <a:latin typeface="Times New Roman"/>
                          <a:ea typeface="Calibri"/>
                          <a:cs typeface="Times New Roman"/>
                        </a:rPr>
                        <a:t>Четверг «Питание»</a:t>
                      </a:r>
                      <a:endParaRPr lang="ru-RU" sz="1100" dirty="0">
                        <a:latin typeface="Calibri"/>
                        <a:ea typeface="Calibri"/>
                        <a:cs typeface="Times New Roman"/>
                      </a:endParaRPr>
                    </a:p>
                    <a:p>
                      <a:pPr>
                        <a:lnSpc>
                          <a:spcPct val="115000"/>
                        </a:lnSpc>
                        <a:spcAft>
                          <a:spcPts val="0"/>
                        </a:spcAft>
                      </a:pPr>
                      <a:r>
                        <a:rPr lang="ru-RU" sz="1400" dirty="0">
                          <a:latin typeface="Times New Roman"/>
                          <a:ea typeface="Calibri"/>
                          <a:cs typeface="Times New Roman"/>
                        </a:rPr>
                        <a:t>12 октября</a:t>
                      </a:r>
                      <a:endParaRPr lang="ru-RU" sz="1100" dirty="0">
                        <a:latin typeface="Calibri"/>
                        <a:ea typeface="Calibri"/>
                        <a:cs typeface="Times New Roman"/>
                      </a:endParaRPr>
                    </a:p>
                  </a:txBody>
                  <a:tcPr marL="27537" marR="27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400" dirty="0">
                          <a:latin typeface="Times New Roman"/>
                          <a:ea typeface="Calibri"/>
                          <a:cs typeface="Times New Roman"/>
                        </a:rPr>
                        <a:t>Формируем навыки правильного питания, расширяем словарный запас, новое слово «</a:t>
                      </a:r>
                      <a:r>
                        <a:rPr lang="ru-RU" sz="1400" dirty="0" err="1">
                          <a:latin typeface="Times New Roman"/>
                          <a:ea typeface="Calibri"/>
                          <a:cs typeface="Times New Roman"/>
                        </a:rPr>
                        <a:t>экотестр</a:t>
                      </a:r>
                      <a:r>
                        <a:rPr lang="ru-RU" sz="1400" dirty="0">
                          <a:latin typeface="Times New Roman"/>
                          <a:ea typeface="Calibri"/>
                          <a:cs typeface="Times New Roman"/>
                        </a:rPr>
                        <a:t>» для чего он нужен.</a:t>
                      </a:r>
                      <a:endParaRPr lang="ru-RU" sz="1100" dirty="0">
                        <a:latin typeface="Calibri"/>
                        <a:ea typeface="Calibri"/>
                        <a:cs typeface="Times New Roman"/>
                      </a:endParaRPr>
                    </a:p>
                  </a:txBody>
                  <a:tcPr marL="27537" marR="27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200" dirty="0">
                          <a:latin typeface="Times New Roman"/>
                          <a:ea typeface="Calibri"/>
                          <a:cs typeface="Times New Roman"/>
                        </a:rPr>
                        <a:t>Просмотр мультфильма </a:t>
                      </a:r>
                      <a:r>
                        <a:rPr lang="ru-RU" sz="1200" dirty="0" err="1">
                          <a:latin typeface="Times New Roman"/>
                          <a:ea typeface="Calibri"/>
                          <a:cs typeface="Times New Roman"/>
                        </a:rPr>
                        <a:t>Фиксики</a:t>
                      </a:r>
                      <a:r>
                        <a:rPr lang="ru-RU" sz="1200" dirty="0">
                          <a:latin typeface="Times New Roman"/>
                          <a:ea typeface="Calibri"/>
                          <a:cs typeface="Times New Roman"/>
                        </a:rPr>
                        <a:t> «</a:t>
                      </a:r>
                      <a:r>
                        <a:rPr lang="ru-RU" sz="1200" dirty="0" err="1">
                          <a:latin typeface="Times New Roman"/>
                          <a:ea typeface="Calibri"/>
                          <a:cs typeface="Times New Roman"/>
                        </a:rPr>
                        <a:t>Экотестр</a:t>
                      </a:r>
                      <a:r>
                        <a:rPr lang="ru-RU" sz="1200" dirty="0">
                          <a:latin typeface="Times New Roman"/>
                          <a:ea typeface="Calibri"/>
                          <a:cs typeface="Times New Roman"/>
                        </a:rPr>
                        <a:t>»</a:t>
                      </a:r>
                      <a:endParaRPr lang="ru-RU" sz="1050" dirty="0">
                        <a:latin typeface="Calibri"/>
                        <a:ea typeface="Calibri"/>
                        <a:cs typeface="Times New Roman"/>
                      </a:endParaRPr>
                    </a:p>
                    <a:p>
                      <a:pPr>
                        <a:lnSpc>
                          <a:spcPct val="115000"/>
                        </a:lnSpc>
                        <a:spcAft>
                          <a:spcPts val="0"/>
                        </a:spcAft>
                      </a:pPr>
                      <a:r>
                        <a:rPr lang="ru-RU" sz="1200" dirty="0">
                          <a:latin typeface="Times New Roman"/>
                          <a:ea typeface="Calibri"/>
                          <a:cs typeface="Times New Roman"/>
                        </a:rPr>
                        <a:t>Цель: сформировать представление  у детей о полезных фруктов и не полезных, как и с помощью чего можно выявить вредные продукты.</a:t>
                      </a:r>
                      <a:endParaRPr lang="ru-RU" sz="1050" dirty="0">
                        <a:latin typeface="Calibri"/>
                        <a:ea typeface="Calibri"/>
                        <a:cs typeface="Times New Roman"/>
                      </a:endParaRPr>
                    </a:p>
                    <a:p>
                      <a:pPr>
                        <a:lnSpc>
                          <a:spcPct val="115000"/>
                        </a:lnSpc>
                        <a:spcAft>
                          <a:spcPts val="0"/>
                        </a:spcAft>
                      </a:pPr>
                      <a:r>
                        <a:rPr lang="ru-RU" sz="1200" b="1" dirty="0">
                          <a:latin typeface="Times New Roman"/>
                          <a:ea typeface="Calibri"/>
                          <a:cs typeface="Times New Roman"/>
                        </a:rPr>
                        <a:t>Тема: Полезная и вредная пища.</a:t>
                      </a:r>
                      <a:endParaRPr lang="ru-RU" sz="1050" dirty="0">
                        <a:latin typeface="Calibri"/>
                        <a:ea typeface="Calibri"/>
                        <a:cs typeface="Times New Roman"/>
                      </a:endParaRPr>
                    </a:p>
                    <a:p>
                      <a:pPr>
                        <a:lnSpc>
                          <a:spcPct val="115000"/>
                        </a:lnSpc>
                        <a:spcAft>
                          <a:spcPts val="0"/>
                        </a:spcAft>
                      </a:pPr>
                      <a:r>
                        <a:rPr lang="ru-RU" sz="1200" dirty="0">
                          <a:latin typeface="Times New Roman"/>
                          <a:ea typeface="Calibri"/>
                          <a:cs typeface="Times New Roman"/>
                        </a:rPr>
                        <a:t>Цель: Дать понятие о правильном питании; закрепить знания о продуктах питания; вызвать желание заботиться о своем здоровье; учить проявлять заботу.</a:t>
                      </a:r>
                      <a:endParaRPr lang="ru-RU" sz="1050" dirty="0">
                        <a:latin typeface="Calibri"/>
                        <a:ea typeface="Calibri"/>
                        <a:cs typeface="Times New Roman"/>
                      </a:endParaRPr>
                    </a:p>
                    <a:p>
                      <a:pPr>
                        <a:lnSpc>
                          <a:spcPct val="115000"/>
                        </a:lnSpc>
                        <a:spcAft>
                          <a:spcPts val="0"/>
                        </a:spcAft>
                      </a:pPr>
                      <a:r>
                        <a:rPr lang="ru-RU" sz="1200" dirty="0">
                          <a:latin typeface="Times New Roman"/>
                          <a:ea typeface="Calibri"/>
                          <a:cs typeface="Times New Roman"/>
                        </a:rPr>
                        <a:t> </a:t>
                      </a:r>
                      <a:endParaRPr lang="ru-RU" sz="1050" dirty="0">
                        <a:latin typeface="Calibri"/>
                        <a:ea typeface="Calibri"/>
                        <a:cs typeface="Times New Roman"/>
                      </a:endParaRPr>
                    </a:p>
                    <a:p>
                      <a:pPr>
                        <a:lnSpc>
                          <a:spcPct val="115000"/>
                        </a:lnSpc>
                        <a:spcAft>
                          <a:spcPts val="0"/>
                        </a:spcAft>
                      </a:pPr>
                      <a:r>
                        <a:rPr lang="ru-RU" sz="1200" dirty="0">
                          <a:latin typeface="Times New Roman"/>
                          <a:ea typeface="Calibri"/>
                          <a:cs typeface="Times New Roman"/>
                        </a:rPr>
                        <a:t>Ход занятия.</a:t>
                      </a:r>
                      <a:endParaRPr lang="ru-RU" sz="1050" dirty="0">
                        <a:latin typeface="Calibri"/>
                        <a:ea typeface="Calibri"/>
                        <a:cs typeface="Times New Roman"/>
                      </a:endParaRPr>
                    </a:p>
                    <a:p>
                      <a:pPr>
                        <a:lnSpc>
                          <a:spcPct val="115000"/>
                        </a:lnSpc>
                        <a:spcAft>
                          <a:spcPts val="0"/>
                        </a:spcAft>
                      </a:pPr>
                      <a:r>
                        <a:rPr lang="ru-RU" sz="1200" dirty="0">
                          <a:latin typeface="Times New Roman"/>
                          <a:ea typeface="Calibri"/>
                          <a:cs typeface="Times New Roman"/>
                        </a:rPr>
                        <a:t>Педагог предлагает детям приготовить обед для кукол, которые живут в группе.</a:t>
                      </a:r>
                      <a:endParaRPr lang="ru-RU" sz="1050" dirty="0">
                        <a:latin typeface="Calibri"/>
                        <a:ea typeface="Calibri"/>
                        <a:cs typeface="Times New Roman"/>
                      </a:endParaRPr>
                    </a:p>
                    <a:p>
                      <a:pPr>
                        <a:lnSpc>
                          <a:spcPct val="115000"/>
                        </a:lnSpc>
                        <a:spcAft>
                          <a:spcPts val="0"/>
                        </a:spcAft>
                      </a:pPr>
                      <a:r>
                        <a:rPr lang="ru-RU" sz="1200" dirty="0">
                          <a:latin typeface="Times New Roman"/>
                          <a:ea typeface="Calibri"/>
                          <a:cs typeface="Times New Roman"/>
                        </a:rPr>
                        <a:t> </a:t>
                      </a:r>
                      <a:endParaRPr lang="ru-RU" sz="1050" dirty="0">
                        <a:latin typeface="Calibri"/>
                        <a:ea typeface="Calibri"/>
                        <a:cs typeface="Times New Roman"/>
                      </a:endParaRPr>
                    </a:p>
                    <a:p>
                      <a:pPr>
                        <a:lnSpc>
                          <a:spcPct val="115000"/>
                        </a:lnSpc>
                        <a:spcAft>
                          <a:spcPts val="0"/>
                        </a:spcAft>
                      </a:pPr>
                      <a:r>
                        <a:rPr lang="ru-RU" sz="1200" dirty="0">
                          <a:latin typeface="Times New Roman"/>
                          <a:ea typeface="Calibri"/>
                          <a:cs typeface="Times New Roman"/>
                        </a:rPr>
                        <a:t> </a:t>
                      </a:r>
                      <a:endParaRPr lang="ru-RU" sz="1050" dirty="0">
                        <a:latin typeface="Calibri"/>
                        <a:ea typeface="Calibri"/>
                        <a:cs typeface="Times New Roman"/>
                      </a:endParaRPr>
                    </a:p>
                    <a:p>
                      <a:pPr>
                        <a:lnSpc>
                          <a:spcPct val="115000"/>
                        </a:lnSpc>
                        <a:spcAft>
                          <a:spcPts val="0"/>
                        </a:spcAft>
                      </a:pPr>
                      <a:r>
                        <a:rPr lang="ru-RU" sz="1200" dirty="0">
                          <a:latin typeface="Times New Roman"/>
                          <a:ea typeface="Calibri"/>
                          <a:cs typeface="Times New Roman"/>
                        </a:rPr>
                        <a:t>Воспитатель: Сначала нужно решить, что мы будем готовить. Давайте приготовим то, что вы больше всего любите кушать. (Каждый ребенок называет свои любимые блюда.) Как много всего вы назвали, молодцы. Но, наверное, нашим куклам не стоит так много всего есть. Ведь, если съесть слишком много пищи, может заболеть живот, может стошнить. А что еще может произойти? (Дети делятся соответствующим личным опытом.)</a:t>
                      </a:r>
                      <a:endParaRPr lang="ru-RU" sz="1050" dirty="0">
                        <a:latin typeface="Calibri"/>
                        <a:ea typeface="Calibri"/>
                        <a:cs typeface="Times New Roman"/>
                      </a:endParaRPr>
                    </a:p>
                    <a:p>
                      <a:pPr>
                        <a:lnSpc>
                          <a:spcPct val="115000"/>
                        </a:lnSpc>
                        <a:spcAft>
                          <a:spcPts val="0"/>
                        </a:spcAft>
                      </a:pPr>
                      <a:r>
                        <a:rPr lang="ru-RU" sz="1200" dirty="0">
                          <a:latin typeface="Times New Roman"/>
                          <a:ea typeface="Calibri"/>
                          <a:cs typeface="Times New Roman"/>
                        </a:rPr>
                        <a:t>Давайте решим, что мы приготовим. Сегодня у нас будет не праздничный, а обычный обед. Что мы с вами едим на обед каждый день? (Суп, второе, салат, хлеб, компот.) Нам нужно купить все необходимое в магазине.</a:t>
                      </a:r>
                      <a:endParaRPr lang="ru-RU" sz="1050" dirty="0">
                        <a:latin typeface="Calibri"/>
                        <a:ea typeface="Calibri"/>
                        <a:cs typeface="Times New Roman"/>
                      </a:endParaRPr>
                    </a:p>
                    <a:p>
                      <a:pPr>
                        <a:lnSpc>
                          <a:spcPct val="115000"/>
                        </a:lnSpc>
                        <a:spcAft>
                          <a:spcPts val="0"/>
                        </a:spcAft>
                      </a:pPr>
                      <a:r>
                        <a:rPr lang="ru-RU" sz="1200" dirty="0">
                          <a:latin typeface="Times New Roman"/>
                          <a:ea typeface="Calibri"/>
                          <a:cs typeface="Times New Roman"/>
                        </a:rPr>
                        <a:t>Все вместе «идут в магазин», роль продавца исполняет воспитатель, который спрашивает, что дети хотят купить. В диалоге воспитателя и детей называются полезные продукты. Продавец, «делая рекламу», расхваливает все продукты, в том числе конфеты, пирожные и другие сладости. Но дети должны выбрать только продукты для приготовления обеда, а не покупать все, что им хочется.</a:t>
                      </a:r>
                      <a:endParaRPr lang="ru-RU" sz="1050" dirty="0">
                        <a:latin typeface="Calibri"/>
                        <a:ea typeface="Calibri"/>
                        <a:cs typeface="Times New Roman"/>
                      </a:endParaRPr>
                    </a:p>
                    <a:p>
                      <a:pPr>
                        <a:lnSpc>
                          <a:spcPct val="115000"/>
                        </a:lnSpc>
                        <a:spcAft>
                          <a:spcPts val="0"/>
                        </a:spcAft>
                      </a:pPr>
                      <a:r>
                        <a:rPr lang="ru-RU" sz="1200" dirty="0">
                          <a:latin typeface="Times New Roman"/>
                          <a:ea typeface="Calibri"/>
                          <a:cs typeface="Times New Roman"/>
                        </a:rPr>
                        <a:t>Все вместе готовят обед и накрывают на стол, затем кормят кукол. В процессе идет разговор о том, что полезно и нужно есть в обед, а что не очень полезно; какие продукты нужно есть реже, чем остальные.</a:t>
                      </a:r>
                      <a:endParaRPr lang="ru-RU" sz="1050" dirty="0">
                        <a:latin typeface="Calibri"/>
                        <a:ea typeface="Calibri"/>
                        <a:cs typeface="Times New Roman"/>
                      </a:endParaRPr>
                    </a:p>
                  </a:txBody>
                  <a:tcPr marL="27537" marR="275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7434" y="295835"/>
            <a:ext cx="10058402" cy="1219200"/>
          </a:xfrm>
        </p:spPr>
        <p:txBody>
          <a:bodyPr>
            <a:normAutofit/>
          </a:bodyPr>
          <a:lstStyle/>
          <a:p>
            <a:pPr algn="ctr"/>
            <a:r>
              <a:rPr lang="ru-RU" sz="4000" b="1" dirty="0">
                <a:ln>
                  <a:solidFill>
                    <a:schemeClr val="accent3">
                      <a:lumMod val="50000"/>
                    </a:schemeClr>
                  </a:solidFill>
                </a:ln>
                <a:solidFill>
                  <a:srgbClr val="00B050"/>
                </a:solidFill>
              </a:rPr>
              <a:t>Пятница «Фрукты»</a:t>
            </a: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680260" y="1698506"/>
            <a:ext cx="5952751" cy="5071528"/>
          </a:xfrm>
        </p:spPr>
      </p:pic>
    </p:spTree>
    <p:extLst>
      <p:ext uri="{BB962C8B-B14F-4D97-AF65-F5344CB8AC3E}">
        <p14:creationId xmlns:p14="http://schemas.microsoft.com/office/powerpoint/2010/main" val="4273217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3619038841"/>
              </p:ext>
            </p:extLst>
          </p:nvPr>
        </p:nvGraphicFramePr>
        <p:xfrm>
          <a:off x="886393" y="19226"/>
          <a:ext cx="10058402" cy="121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Объект 2"/>
          <p:cNvSpPr>
            <a:spLocks noGrp="1"/>
          </p:cNvSpPr>
          <p:nvPr>
            <p:ph idx="1"/>
          </p:nvPr>
        </p:nvSpPr>
        <p:spPr>
          <a:xfrm>
            <a:off x="195637" y="1219201"/>
            <a:ext cx="11339532" cy="4169884"/>
          </a:xfrm>
        </p:spPr>
        <p:txBody>
          <a:bodyPr>
            <a:noAutofit/>
          </a:bodyPr>
          <a:lstStyle/>
          <a:p>
            <a:pPr marL="0" indent="0">
              <a:buNone/>
            </a:pPr>
            <a:r>
              <a:rPr lang="ru-RU" sz="1100" dirty="0">
                <a:solidFill>
                  <a:schemeClr val="tx2"/>
                </a:solidFill>
                <a:latin typeface="Times New Roman" panose="02020603050405020304" pitchFamily="18" charset="0"/>
                <a:cs typeface="Times New Roman" panose="02020603050405020304" pitchFamily="18" charset="0"/>
              </a:rPr>
              <a:t>Данный проект создан воспитателем Смык Натальей </a:t>
            </a:r>
            <a:r>
              <a:rPr lang="ru-RU" sz="1100" dirty="0" err="1">
                <a:solidFill>
                  <a:schemeClr val="tx2"/>
                </a:solidFill>
                <a:latin typeface="Times New Roman" panose="02020603050405020304" pitchFamily="18" charset="0"/>
                <a:cs typeface="Times New Roman" panose="02020603050405020304" pitchFamily="18" charset="0"/>
              </a:rPr>
              <a:t>Серегеевной</a:t>
            </a:r>
            <a:r>
              <a:rPr lang="ru-RU" sz="1100" dirty="0">
                <a:solidFill>
                  <a:schemeClr val="tx2"/>
                </a:solidFill>
                <a:latin typeface="Times New Roman" panose="02020603050405020304" pitchFamily="18" charset="0"/>
                <a:cs typeface="Times New Roman" panose="02020603050405020304" pitchFamily="18" charset="0"/>
              </a:rPr>
              <a:t>. Проект предназначен для воспитанников второй младшей группы «Зайчата».</a:t>
            </a:r>
          </a:p>
          <a:p>
            <a:pPr marL="0" indent="0">
              <a:buNone/>
            </a:pPr>
            <a:r>
              <a:rPr lang="ru-RU" sz="1100" dirty="0">
                <a:solidFill>
                  <a:schemeClr val="tx2"/>
                </a:solidFill>
                <a:latin typeface="Times New Roman" panose="02020603050405020304" pitchFamily="18" charset="0"/>
                <a:cs typeface="Times New Roman" panose="02020603050405020304" pitchFamily="18" charset="0"/>
              </a:rPr>
              <a:t>Проект соответствует ФГОС ДО, создан на основе примерной образовательной программы дошкольного образования «От рождения до школы».</a:t>
            </a:r>
          </a:p>
          <a:p>
            <a:pPr marL="0" indent="0">
              <a:buNone/>
            </a:pPr>
            <a:r>
              <a:rPr lang="ru-RU" sz="1100" dirty="0">
                <a:solidFill>
                  <a:schemeClr val="tx2"/>
                </a:solidFill>
                <a:latin typeface="Times New Roman" panose="02020603050405020304" pitchFamily="18" charset="0"/>
                <a:cs typeface="Times New Roman" panose="02020603050405020304" pitchFamily="18" charset="0"/>
              </a:rPr>
              <a:t>Проект направлен на формирование знаний, установок, личностных ориентиров и норм поведения, обеспечивающих сохранение и укрепление физического и психологического здоровья как одного из ценностных составляющих, способствующих познавательному и эмоциональному развитию воспитанников дошкольной образовательной организации.</a:t>
            </a:r>
          </a:p>
          <a:p>
            <a:pPr marL="0" indent="0">
              <a:buNone/>
            </a:pPr>
            <a:r>
              <a:rPr lang="ru-RU" sz="1100" dirty="0">
                <a:solidFill>
                  <a:schemeClr val="tx2"/>
                </a:solidFill>
                <a:latin typeface="Times New Roman" panose="02020603050405020304" pitchFamily="18" charset="0"/>
                <a:cs typeface="Times New Roman" panose="02020603050405020304" pitchFamily="18" charset="0"/>
              </a:rPr>
              <a:t>Проект имеет сценарный ход. За основу взят  познавательный мультфильм «</a:t>
            </a:r>
            <a:r>
              <a:rPr lang="ru-RU" sz="1100" dirty="0" err="1">
                <a:solidFill>
                  <a:schemeClr val="tx2"/>
                </a:solidFill>
                <a:latin typeface="Times New Roman" panose="02020603050405020304" pitchFamily="18" charset="0"/>
                <a:cs typeface="Times New Roman" panose="02020603050405020304" pitchFamily="18" charset="0"/>
              </a:rPr>
              <a:t>Смешарики</a:t>
            </a:r>
            <a:r>
              <a:rPr lang="ru-RU" sz="1100" dirty="0">
                <a:solidFill>
                  <a:schemeClr val="tx2"/>
                </a:solidFill>
                <a:latin typeface="Times New Roman" panose="02020603050405020304" pitchFamily="18" charset="0"/>
                <a:cs typeface="Times New Roman" panose="02020603050405020304" pitchFamily="18" charset="0"/>
              </a:rPr>
              <a:t>». По сюжету этого мультфильма расписаны названия дней недели.</a:t>
            </a:r>
          </a:p>
          <a:p>
            <a:pPr marL="0" indent="0">
              <a:buNone/>
            </a:pPr>
            <a:r>
              <a:rPr lang="ru-RU" sz="1100" dirty="0">
                <a:solidFill>
                  <a:schemeClr val="tx2"/>
                </a:solidFill>
                <a:latin typeface="Times New Roman" panose="02020603050405020304" pitchFamily="18" charset="0"/>
                <a:cs typeface="Times New Roman" panose="02020603050405020304" pitchFamily="18" charset="0"/>
              </a:rPr>
              <a:t>Проблема В настоящее время одной из наиболее важных и глобальных проблем является состояние здоровья детей. Данный проект поможет приобщить детей к правильному питанию, что немало важно для здоровья.</a:t>
            </a:r>
          </a:p>
          <a:p>
            <a:pPr marL="0" indent="0">
              <a:buNone/>
            </a:pPr>
            <a:r>
              <a:rPr lang="ru-RU" sz="1100" dirty="0">
                <a:solidFill>
                  <a:schemeClr val="tx2"/>
                </a:solidFill>
                <a:latin typeface="Times New Roman" panose="02020603050405020304" pitchFamily="18" charset="0"/>
                <a:cs typeface="Times New Roman" panose="02020603050405020304" pitchFamily="18" charset="0"/>
              </a:rPr>
              <a:t>Проект содержит управленческие и педагогические цели и задачи. Управленческие отражают этапы разработки проекта, а педагогические сформулированы на основе задач к образовательной области «Физическое развитие»</a:t>
            </a:r>
          </a:p>
          <a:p>
            <a:pPr marL="0" indent="0">
              <a:buNone/>
            </a:pPr>
            <a:r>
              <a:rPr lang="ru-RU" sz="1100" dirty="0">
                <a:solidFill>
                  <a:schemeClr val="tx2"/>
                </a:solidFill>
                <a:latin typeface="Times New Roman" panose="02020603050405020304" pitchFamily="18" charset="0"/>
                <a:cs typeface="Times New Roman" panose="02020603050405020304" pitchFamily="18" charset="0"/>
              </a:rPr>
              <a:t>Данный проект был разработан в связи с изменениями в современной системе образования. Вступивший в силу с января 2014 года ФГОС ДО, является причиной изменения проектов основных образовательных программ дошкольного образования (ПООП ДО), на основе которых дошкольные образовательные учреждения Российской Федерации могут самостоятельно разрабатывать, утверждать и реализовывать основную образовательную программу дошкольного образования.</a:t>
            </a:r>
          </a:p>
          <a:p>
            <a:pPr marL="0" indent="0">
              <a:buNone/>
            </a:pPr>
            <a:r>
              <a:rPr lang="ru-RU" sz="1100" dirty="0">
                <a:solidFill>
                  <a:schemeClr val="tx2"/>
                </a:solidFill>
                <a:latin typeface="Times New Roman" panose="02020603050405020304" pitchFamily="18" charset="0"/>
                <a:cs typeface="Times New Roman" panose="02020603050405020304" pitchFamily="18" charset="0"/>
              </a:rPr>
              <a:t>Стратегия реализации проекта предусматривает два направления: разработка учебно-технологических карт сценария дня и методической копилки игр. </a:t>
            </a:r>
          </a:p>
          <a:p>
            <a:pPr marL="0" indent="0">
              <a:buNone/>
            </a:pPr>
            <a:r>
              <a:rPr lang="ru-RU" sz="1100" dirty="0">
                <a:solidFill>
                  <a:schemeClr val="tx2"/>
                </a:solidFill>
                <a:latin typeface="Times New Roman" panose="02020603050405020304" pitchFamily="18" charset="0"/>
                <a:cs typeface="Times New Roman" panose="02020603050405020304" pitchFamily="18" charset="0"/>
              </a:rPr>
              <a:t>В проекте представлены результаты, которые подразделяются на внутренние и внешние.</a:t>
            </a:r>
          </a:p>
          <a:p>
            <a:pPr marL="0" indent="0">
              <a:buNone/>
            </a:pPr>
            <a:r>
              <a:rPr lang="ru-RU" sz="1100" dirty="0">
                <a:solidFill>
                  <a:schemeClr val="tx2"/>
                </a:solidFill>
                <a:latin typeface="Times New Roman" panose="02020603050405020304" pitchFamily="18" charset="0"/>
                <a:cs typeface="Times New Roman" panose="02020603050405020304" pitchFamily="18" charset="0"/>
              </a:rPr>
              <a:t>В результате реализации данного проекта, ребенок дошкольного возраста3-4лет приобретает эмоционально положительное отношение к осеннему времени года, гармонично развивается, усваивает знания об объектах природы, получает представление о пользе овощей и фруктов, проявляет интерес и любознательность, приобретает индивидуальные личностные особенности.</a:t>
            </a:r>
          </a:p>
          <a:p>
            <a:pPr>
              <a:buFont typeface="Wingdings" panose="05000000000000000000" pitchFamily="2" charset="2"/>
              <a:buChar char="v"/>
            </a:pPr>
            <a:endParaRPr lang="ru-RU" sz="1200" dirty="0">
              <a:solidFill>
                <a:schemeClr val="tx2"/>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v"/>
            </a:pPr>
            <a:endParaRPr lang="ru-RU" sz="1200" dirty="0">
              <a:solidFill>
                <a:schemeClr val="tx2"/>
              </a:solidFill>
              <a:latin typeface="Times New Roman" panose="02020603050405020304" pitchFamily="18" charset="0"/>
              <a:cs typeface="Times New Roman" panose="02020603050405020304" pitchFamily="18" charset="0"/>
            </a:endParaRPr>
          </a:p>
          <a:p>
            <a:endParaRPr lang="ru-RU" sz="1200"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52398" y="4673205"/>
            <a:ext cx="2184795" cy="2184795"/>
          </a:xfrm>
          <a:prstGeom prst="rect">
            <a:avLst/>
          </a:prstGeom>
        </p:spPr>
      </p:pic>
    </p:spTree>
    <p:extLst>
      <p:ext uri="{BB962C8B-B14F-4D97-AF65-F5344CB8AC3E}">
        <p14:creationId xmlns:p14="http://schemas.microsoft.com/office/powerpoint/2010/main" val="932750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1" y="223025"/>
          <a:ext cx="11664177" cy="7501128"/>
        </p:xfrm>
        <a:graphic>
          <a:graphicData uri="http://schemas.openxmlformats.org/drawingml/2006/table">
            <a:tbl>
              <a:tblPr/>
              <a:tblGrid>
                <a:gridCol w="1063691">
                  <a:extLst>
                    <a:ext uri="{9D8B030D-6E8A-4147-A177-3AD203B41FA5}">
                      <a16:colId xmlns:a16="http://schemas.microsoft.com/office/drawing/2014/main" val="20000"/>
                    </a:ext>
                  </a:extLst>
                </a:gridCol>
                <a:gridCol w="2287315">
                  <a:extLst>
                    <a:ext uri="{9D8B030D-6E8A-4147-A177-3AD203B41FA5}">
                      <a16:colId xmlns:a16="http://schemas.microsoft.com/office/drawing/2014/main" val="20001"/>
                    </a:ext>
                  </a:extLst>
                </a:gridCol>
                <a:gridCol w="8313171">
                  <a:extLst>
                    <a:ext uri="{9D8B030D-6E8A-4147-A177-3AD203B41FA5}">
                      <a16:colId xmlns:a16="http://schemas.microsoft.com/office/drawing/2014/main" val="20002"/>
                    </a:ext>
                  </a:extLst>
                </a:gridCol>
              </a:tblGrid>
              <a:tr h="6155474">
                <a:tc>
                  <a:txBody>
                    <a:bodyPr/>
                    <a:lstStyle/>
                    <a:p>
                      <a:pPr>
                        <a:lnSpc>
                          <a:spcPct val="115000"/>
                        </a:lnSpc>
                        <a:spcAft>
                          <a:spcPts val="0"/>
                        </a:spcAft>
                      </a:pPr>
                      <a:r>
                        <a:rPr lang="ru-RU" sz="1000" dirty="0">
                          <a:latin typeface="Times New Roman"/>
                          <a:ea typeface="Calibri"/>
                          <a:cs typeface="Times New Roman"/>
                        </a:rPr>
                        <a:t>Пятница «Фрукты»</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13 октября</a:t>
                      </a:r>
                      <a:endParaRPr lang="ru-RU" sz="900" dirty="0">
                        <a:latin typeface="Calibri"/>
                        <a:ea typeface="Calibri"/>
                        <a:cs typeface="Times New Roman"/>
                      </a:endParaRPr>
                    </a:p>
                  </a:txBody>
                  <a:tcPr marL="15553" marR="155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700" dirty="0">
                          <a:latin typeface="Times New Roman"/>
                          <a:ea typeface="Calibri"/>
                          <a:cs typeface="Times New Roman"/>
                        </a:rPr>
                        <a:t>Учить детей раскатывать из пластилина колбаски, соединять детали путём придавливания, формировать интерес к работе, координировать движения обеих рук, развитие мелкой моторики</a:t>
                      </a:r>
                      <a:r>
                        <a:rPr lang="ru-RU" sz="300" dirty="0">
                          <a:latin typeface="Times New Roman"/>
                          <a:ea typeface="Calibri"/>
                          <a:cs typeface="Times New Roman"/>
                        </a:rPr>
                        <a:t>.</a:t>
                      </a:r>
                      <a:endParaRPr lang="ru-RU" sz="200" dirty="0">
                        <a:latin typeface="Calibri"/>
                        <a:ea typeface="Calibri"/>
                        <a:cs typeface="Times New Roman"/>
                      </a:endParaRPr>
                    </a:p>
                  </a:txBody>
                  <a:tcPr marL="15553" marR="155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u="sng" dirty="0">
                          <a:latin typeface="Times New Roman"/>
                          <a:ea typeface="Calibri"/>
                          <a:cs typeface="Times New Roman"/>
                        </a:rPr>
                        <a:t>Материал</a:t>
                      </a:r>
                      <a:r>
                        <a:rPr lang="ru-RU" sz="1000" dirty="0">
                          <a:latin typeface="Times New Roman"/>
                          <a:ea typeface="Calibri"/>
                          <a:cs typeface="Times New Roman"/>
                        </a:rPr>
                        <a:t>: пластилин оранжевого и зеленого цвета, игрушка зайчик, корзина.</a:t>
                      </a:r>
                      <a:endParaRPr lang="ru-RU" sz="900" dirty="0">
                        <a:latin typeface="Calibri"/>
                        <a:ea typeface="Calibri"/>
                        <a:cs typeface="Times New Roman"/>
                      </a:endParaRPr>
                    </a:p>
                    <a:p>
                      <a:pPr>
                        <a:lnSpc>
                          <a:spcPct val="115000"/>
                        </a:lnSpc>
                        <a:spcAft>
                          <a:spcPts val="0"/>
                        </a:spcAft>
                      </a:pPr>
                      <a:r>
                        <a:rPr lang="ru-RU" sz="1000" u="sng" dirty="0">
                          <a:latin typeface="Times New Roman"/>
                          <a:ea typeface="Calibri"/>
                          <a:cs typeface="Times New Roman"/>
                        </a:rPr>
                        <a:t>Методические приёмы:</a:t>
                      </a:r>
                      <a:r>
                        <a:rPr lang="ru-RU" sz="1000" dirty="0">
                          <a:latin typeface="Times New Roman"/>
                          <a:ea typeface="Calibri"/>
                          <a:cs typeface="Times New Roman"/>
                        </a:rPr>
                        <a:t> игровая ситуация, рассматривание предметов, беседа-рассказ, продуктивная деятельность детей, анализ, подведение итогов.</a:t>
                      </a:r>
                      <a:endParaRPr lang="ru-RU" sz="900" dirty="0">
                        <a:latin typeface="Calibri"/>
                        <a:ea typeface="Calibri"/>
                        <a:cs typeface="Times New Roman"/>
                      </a:endParaRPr>
                    </a:p>
                    <a:p>
                      <a:pPr>
                        <a:lnSpc>
                          <a:spcPct val="115000"/>
                        </a:lnSpc>
                        <a:spcAft>
                          <a:spcPts val="0"/>
                        </a:spcAft>
                      </a:pPr>
                      <a:r>
                        <a:rPr lang="ru-RU" sz="1000" u="sng" dirty="0">
                          <a:latin typeface="Times New Roman"/>
                          <a:ea typeface="Calibri"/>
                          <a:cs typeface="Times New Roman"/>
                        </a:rPr>
                        <a:t>Предварительная работа:</a:t>
                      </a:r>
                      <a:r>
                        <a:rPr lang="ru-RU" sz="1000" dirty="0">
                          <a:latin typeface="Times New Roman"/>
                          <a:ea typeface="Calibri"/>
                          <a:cs typeface="Times New Roman"/>
                        </a:rPr>
                        <a:t> рассматривание иллюстраций, отгадывание загадок, пальчиковая игра «Жил-был зайчик»</a:t>
                      </a:r>
                      <a:endParaRPr lang="ru-RU" sz="900" dirty="0">
                        <a:latin typeface="Calibri"/>
                        <a:ea typeface="Calibri"/>
                        <a:cs typeface="Times New Roman"/>
                      </a:endParaRPr>
                    </a:p>
                    <a:p>
                      <a:pPr>
                        <a:lnSpc>
                          <a:spcPct val="115000"/>
                        </a:lnSpc>
                        <a:spcAft>
                          <a:spcPts val="0"/>
                        </a:spcAft>
                      </a:pPr>
                      <a:r>
                        <a:rPr lang="ru-RU" sz="1000" u="sng" dirty="0">
                          <a:latin typeface="Times New Roman"/>
                          <a:ea typeface="Calibri"/>
                          <a:cs typeface="Times New Roman"/>
                        </a:rPr>
                        <a:t>Ход:</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Дети, сегодня к нам в гости пришел зайчик, он пришел к нам за помощью, скоро зима, а кушать ему нечего, а что же  мы будем готовить для него, нам нужно угадать?</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За кудрявый хохолок</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Лису из норки поволок,</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На ощупь очень гладкая,</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На вкус, как сахар, сладкая!</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Конечно же это морковка! И мы с вами будем ее лепить.</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Ребята, а вы любите есть морковку? Она очень полезная, потому что в ней много </a:t>
                      </a:r>
                      <a:r>
                        <a:rPr lang="ru-RU" sz="1000" dirty="0" err="1">
                          <a:latin typeface="Times New Roman"/>
                          <a:ea typeface="Calibri"/>
                          <a:cs typeface="Times New Roman"/>
                        </a:rPr>
                        <a:t>витаминов,в</a:t>
                      </a:r>
                      <a:r>
                        <a:rPr lang="ru-RU" sz="1000" dirty="0">
                          <a:latin typeface="Times New Roman"/>
                          <a:ea typeface="Calibri"/>
                          <a:cs typeface="Times New Roman"/>
                        </a:rPr>
                        <a:t> том числе каротина, и когда дети ее едят, он превращается в витамин А-витамин роста.</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                     Нужно зарядить наши пальчики энергией, чтобы получилась вкусная морковка! </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Пальчиковая гимнастика: «Жил-был зайчик»</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Жил-был зайчик-</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(хлопают в ладоши)</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Длинные ушки</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(три пальца в кулак, указательный и </a:t>
                      </a:r>
                      <a:r>
                        <a:rPr lang="ru-RU" sz="1000" dirty="0" err="1">
                          <a:latin typeface="Times New Roman"/>
                          <a:ea typeface="Calibri"/>
                          <a:cs typeface="Times New Roman"/>
                        </a:rPr>
                        <a:t>средний-ушки</a:t>
                      </a:r>
                      <a:r>
                        <a:rPr lang="ru-RU" sz="1000" dirty="0">
                          <a:latin typeface="Times New Roman"/>
                          <a:ea typeface="Calibri"/>
                          <a:cs typeface="Times New Roman"/>
                        </a:rPr>
                        <a:t>)</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Отморозил зайчик</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(сжимают и разжимают пальцы обеих рук)</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Носик на опушке</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(трут нос)</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Отморозил носик</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(сживают и разжимают пальцы обеих рук)</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Отморозил хвостик</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(гладят кобчик)</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И поехал греться</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(крутят руль)</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К ребятишкам в гости.</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Там тепло и тихо</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(разжимают кулаки обеих рук)</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Волка нет</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(хлопают в ладоши)</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И дают морковку на обед</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(поглаживают живот ладонью).</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Итак, ребята, мы с вами размяли пальчики, пора начинать лепить морковку нашему зайчику.</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Порядок выполнения работы:</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1)	Показ воспитателем способа лепки моркови.</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2)	Самостоятельная лепка детьми морковки. Воспитатель помогает советами, наводящими вопросами, индивидуальным показом способов лепки.</a:t>
                      </a:r>
                      <a:endParaRPr lang="ru-RU" sz="900" dirty="0">
                        <a:latin typeface="Calibri"/>
                        <a:ea typeface="Calibri"/>
                        <a:cs typeface="Times New Roman"/>
                      </a:endParaRPr>
                    </a:p>
                    <a:p>
                      <a:pPr>
                        <a:lnSpc>
                          <a:spcPct val="115000"/>
                        </a:lnSpc>
                        <a:spcAft>
                          <a:spcPts val="0"/>
                        </a:spcAft>
                      </a:pPr>
                      <a:r>
                        <a:rPr lang="ru-RU" sz="1000" dirty="0">
                          <a:latin typeface="Times New Roman"/>
                          <a:ea typeface="Calibri"/>
                          <a:cs typeface="Times New Roman"/>
                        </a:rPr>
                        <a:t>Итог:</a:t>
                      </a:r>
                      <a:endParaRPr lang="ru-RU" sz="900" dirty="0">
                        <a:latin typeface="Calibri"/>
                        <a:ea typeface="Calibri"/>
                        <a:cs typeface="Times New Roman"/>
                      </a:endParaRPr>
                    </a:p>
                    <a:p>
                      <a:pPr>
                        <a:lnSpc>
                          <a:spcPct val="115000"/>
                        </a:lnSpc>
                        <a:spcAft>
                          <a:spcPts val="0"/>
                        </a:spcAft>
                      </a:pPr>
                      <a:r>
                        <a:rPr lang="ru-RU" sz="800" dirty="0">
                          <a:latin typeface="Times New Roman"/>
                          <a:ea typeface="Calibri"/>
                          <a:cs typeface="Times New Roman"/>
                        </a:rPr>
                        <a:t>Рассматривание готовых работ( им дается только положительная оценка). Дети угощают зайчика, Зайчик благодарит детей, дети складывают свои морковки в корзинку.</a:t>
                      </a:r>
                      <a:endParaRPr lang="ru-RU" sz="700" dirty="0">
                        <a:latin typeface="Calibri"/>
                        <a:ea typeface="Calibri"/>
                        <a:cs typeface="Times New Roman"/>
                      </a:endParaRPr>
                    </a:p>
                  </a:txBody>
                  <a:tcPr marL="15553" marR="155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Гости к нам пришли.</a:t>
            </a:r>
          </a:p>
        </p:txBody>
      </p:sp>
      <p:pic>
        <p:nvPicPr>
          <p:cNvPr id="79874" name="Picture 2" descr="https://pp.userapi.com/c841238/v841238714/2bc03/yHwR3cGIdM4.jpg"/>
          <p:cNvPicPr>
            <a:picLocks noChangeAspect="1" noChangeArrowheads="1"/>
          </p:cNvPicPr>
          <p:nvPr/>
        </p:nvPicPr>
        <p:blipFill>
          <a:blip r:embed="rId2" cstate="print"/>
          <a:srcRect/>
          <a:stretch>
            <a:fillRect/>
          </a:stretch>
        </p:blipFill>
        <p:spPr bwMode="auto">
          <a:xfrm>
            <a:off x="1109271" y="2143593"/>
            <a:ext cx="2518348" cy="3357797"/>
          </a:xfrm>
          <a:prstGeom prst="rect">
            <a:avLst/>
          </a:prstGeom>
          <a:noFill/>
        </p:spPr>
      </p:pic>
      <p:pic>
        <p:nvPicPr>
          <p:cNvPr id="79876" name="Picture 4" descr="https://pp.userapi.com/c639728/v639728714/57748/PSp-4kdIYJw.jpg"/>
          <p:cNvPicPr>
            <a:picLocks noChangeAspect="1" noChangeArrowheads="1"/>
          </p:cNvPicPr>
          <p:nvPr/>
        </p:nvPicPr>
        <p:blipFill>
          <a:blip r:embed="rId3" cstate="print"/>
          <a:srcRect/>
          <a:stretch>
            <a:fillRect/>
          </a:stretch>
        </p:blipFill>
        <p:spPr bwMode="auto">
          <a:xfrm>
            <a:off x="4517985" y="1783830"/>
            <a:ext cx="2765685" cy="3687580"/>
          </a:xfrm>
          <a:prstGeom prst="rect">
            <a:avLst/>
          </a:prstGeom>
          <a:noFill/>
        </p:spPr>
      </p:pic>
      <p:pic>
        <p:nvPicPr>
          <p:cNvPr id="79878" name="Picture 6" descr="https://pp.userapi.com/c639531/v639531714/61541/mGP87ESfd0g.jpg"/>
          <p:cNvPicPr>
            <a:picLocks noChangeAspect="1" noChangeArrowheads="1"/>
          </p:cNvPicPr>
          <p:nvPr/>
        </p:nvPicPr>
        <p:blipFill>
          <a:blip r:embed="rId4" cstate="print"/>
          <a:srcRect/>
          <a:stretch>
            <a:fillRect/>
          </a:stretch>
        </p:blipFill>
        <p:spPr bwMode="auto">
          <a:xfrm>
            <a:off x="8254012" y="1838431"/>
            <a:ext cx="2601066" cy="3468088"/>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90260" y="-224853"/>
            <a:ext cx="10058402" cy="1219200"/>
          </a:xfrm>
        </p:spPr>
        <p:txBody>
          <a:bodyPr/>
          <a:lstStyle/>
          <a:p>
            <a:r>
              <a:rPr lang="ru-RU" dirty="0"/>
              <a:t>Лепим морковку</a:t>
            </a:r>
          </a:p>
        </p:txBody>
      </p:sp>
      <p:pic>
        <p:nvPicPr>
          <p:cNvPr id="30722" name="Picture 2" descr="https://pp.userapi.com/c639227/v639227714/544fc/z2ldM58r6nM.jpg"/>
          <p:cNvPicPr>
            <a:picLocks noChangeAspect="1" noChangeArrowheads="1"/>
          </p:cNvPicPr>
          <p:nvPr/>
        </p:nvPicPr>
        <p:blipFill>
          <a:blip r:embed="rId2" cstate="print"/>
          <a:srcRect/>
          <a:stretch>
            <a:fillRect/>
          </a:stretch>
        </p:blipFill>
        <p:spPr bwMode="auto">
          <a:xfrm>
            <a:off x="755182" y="1223831"/>
            <a:ext cx="3691601" cy="4922135"/>
          </a:xfrm>
          <a:prstGeom prst="rect">
            <a:avLst/>
          </a:prstGeom>
          <a:noFill/>
        </p:spPr>
      </p:pic>
      <p:pic>
        <p:nvPicPr>
          <p:cNvPr id="30724" name="Picture 4" descr="https://pp.userapi.com/c841537/v841537714/38c69/Ipf3h_PGNho.jpg"/>
          <p:cNvPicPr>
            <a:picLocks noChangeAspect="1" noChangeArrowheads="1"/>
          </p:cNvPicPr>
          <p:nvPr/>
        </p:nvPicPr>
        <p:blipFill>
          <a:blip r:embed="rId3" cstate="print"/>
          <a:srcRect/>
          <a:stretch>
            <a:fillRect/>
          </a:stretch>
        </p:blipFill>
        <p:spPr bwMode="auto">
          <a:xfrm>
            <a:off x="8621272" y="1298784"/>
            <a:ext cx="3309352" cy="4412469"/>
          </a:xfrm>
          <a:prstGeom prst="rect">
            <a:avLst/>
          </a:prstGeom>
          <a:noFill/>
        </p:spPr>
      </p:pic>
      <p:pic>
        <p:nvPicPr>
          <p:cNvPr id="30726" name="Picture 6" descr="https://pp.userapi.com/c639426/v639426714/55062/ZfDnJg6Gyew.jpg"/>
          <p:cNvPicPr>
            <a:picLocks noChangeAspect="1" noChangeArrowheads="1"/>
          </p:cNvPicPr>
          <p:nvPr/>
        </p:nvPicPr>
        <p:blipFill>
          <a:blip r:embed="rId4" cstate="print"/>
          <a:srcRect/>
          <a:stretch>
            <a:fillRect/>
          </a:stretch>
        </p:blipFill>
        <p:spPr bwMode="auto">
          <a:xfrm>
            <a:off x="4892468" y="1178861"/>
            <a:ext cx="3298110" cy="4397480"/>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https://pp.userapi.com/c841636/v841636714/31aa4/OWfWOhIzCCI.jpg"/>
          <p:cNvPicPr>
            <a:picLocks noChangeAspect="1" noChangeArrowheads="1"/>
          </p:cNvPicPr>
          <p:nvPr/>
        </p:nvPicPr>
        <p:blipFill>
          <a:blip r:embed="rId2" cstate="print"/>
          <a:srcRect/>
          <a:stretch>
            <a:fillRect/>
          </a:stretch>
        </p:blipFill>
        <p:spPr bwMode="auto">
          <a:xfrm>
            <a:off x="2428407" y="1026826"/>
            <a:ext cx="6885480" cy="51641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880129" y="219635"/>
            <a:ext cx="6858002" cy="1828800"/>
          </a:xfrm>
        </p:spPr>
        <p:txBody>
          <a:bodyPr/>
          <a:lstStyle/>
          <a:p>
            <a:r>
              <a:rPr lang="ru-RU" dirty="0"/>
              <a:t>3 неделя октября</a:t>
            </a:r>
          </a:p>
        </p:txBody>
      </p:sp>
      <p:sp>
        <p:nvSpPr>
          <p:cNvPr id="3" name="Подзаголовок 2"/>
          <p:cNvSpPr>
            <a:spLocks noGrp="1"/>
          </p:cNvSpPr>
          <p:nvPr>
            <p:ph type="subTitle" idx="1"/>
          </p:nvPr>
        </p:nvSpPr>
        <p:spPr>
          <a:xfrm>
            <a:off x="4409045" y="1958788"/>
            <a:ext cx="6858002" cy="914400"/>
          </a:xfrm>
        </p:spPr>
        <p:txBody>
          <a:bodyPr>
            <a:normAutofit/>
          </a:bodyPr>
          <a:lstStyle/>
          <a:p>
            <a:r>
              <a:rPr lang="ru-RU" sz="4000" dirty="0"/>
              <a:t>«Сад. Фрукты»</a:t>
            </a:r>
          </a:p>
        </p:txBody>
      </p:sp>
    </p:spTree>
    <p:extLst>
      <p:ext uri="{BB962C8B-B14F-4D97-AF65-F5344CB8AC3E}">
        <p14:creationId xmlns:p14="http://schemas.microsoft.com/office/powerpoint/2010/main" val="3939842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72035" y="98611"/>
            <a:ext cx="7809847" cy="856298"/>
          </a:xfrm>
        </p:spPr>
        <p:txBody>
          <a:bodyPr/>
          <a:lstStyle/>
          <a:p>
            <a:r>
              <a:rPr lang="ru-RU" b="1" dirty="0">
                <a:ln w="22225">
                  <a:solidFill>
                    <a:schemeClr val="accent6">
                      <a:lumMod val="50000"/>
                    </a:schemeClr>
                  </a:solidFill>
                  <a:prstDash val="solid"/>
                </a:ln>
                <a:solidFill>
                  <a:schemeClr val="accent6">
                    <a:lumMod val="75000"/>
                  </a:schemeClr>
                </a:solidFill>
              </a:rPr>
              <a:t>Понедельник «Сад и огород»</a:t>
            </a: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6929" y="1213585"/>
            <a:ext cx="9798443" cy="5511624"/>
          </a:xfrm>
          <a:prstGeom prst="rect">
            <a:avLst/>
          </a:prstGeom>
        </p:spPr>
      </p:pic>
      <p:sp>
        <p:nvSpPr>
          <p:cNvPr id="7" name="Овальная выноска 6"/>
          <p:cNvSpPr/>
          <p:nvPr/>
        </p:nvSpPr>
        <p:spPr>
          <a:xfrm>
            <a:off x="4034117" y="1631577"/>
            <a:ext cx="1963271" cy="1102658"/>
          </a:xfrm>
          <a:prstGeom prst="wedgeEllipse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sz="1200" dirty="0">
                <a:solidFill>
                  <a:schemeClr val="tx2"/>
                </a:solidFill>
              </a:rPr>
              <a:t>Мы стоим решаем вот!</a:t>
            </a:r>
          </a:p>
          <a:p>
            <a:pPr algn="ctr"/>
            <a:r>
              <a:rPr lang="ru-RU" sz="1200" dirty="0">
                <a:solidFill>
                  <a:schemeClr val="tx2"/>
                </a:solidFill>
              </a:rPr>
              <a:t>Важнее сад иль огород?</a:t>
            </a:r>
          </a:p>
        </p:txBody>
      </p:sp>
    </p:spTree>
    <p:extLst>
      <p:ext uri="{BB962C8B-B14F-4D97-AF65-F5344CB8AC3E}">
        <p14:creationId xmlns:p14="http://schemas.microsoft.com/office/powerpoint/2010/main" val="2491187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1737361" y="1508760"/>
          <a:ext cx="7472362" cy="3221545"/>
        </p:xfrm>
        <a:graphic>
          <a:graphicData uri="http://schemas.openxmlformats.org/drawingml/2006/table">
            <a:tbl>
              <a:tblPr/>
              <a:tblGrid>
                <a:gridCol w="1702940">
                  <a:extLst>
                    <a:ext uri="{9D8B030D-6E8A-4147-A177-3AD203B41FA5}">
                      <a16:colId xmlns:a16="http://schemas.microsoft.com/office/drawing/2014/main" val="20000"/>
                    </a:ext>
                  </a:extLst>
                </a:gridCol>
                <a:gridCol w="1835517">
                  <a:extLst>
                    <a:ext uri="{9D8B030D-6E8A-4147-A177-3AD203B41FA5}">
                      <a16:colId xmlns:a16="http://schemas.microsoft.com/office/drawing/2014/main" val="20001"/>
                    </a:ext>
                  </a:extLst>
                </a:gridCol>
                <a:gridCol w="3933905">
                  <a:extLst>
                    <a:ext uri="{9D8B030D-6E8A-4147-A177-3AD203B41FA5}">
                      <a16:colId xmlns:a16="http://schemas.microsoft.com/office/drawing/2014/main" val="20002"/>
                    </a:ext>
                  </a:extLst>
                </a:gridCol>
              </a:tblGrid>
              <a:tr h="3221545">
                <a:tc>
                  <a:txBody>
                    <a:bodyPr/>
                    <a:lstStyle/>
                    <a:p>
                      <a:pPr algn="just">
                        <a:lnSpc>
                          <a:spcPct val="115000"/>
                        </a:lnSpc>
                        <a:spcAft>
                          <a:spcPts val="0"/>
                        </a:spcAft>
                      </a:pPr>
                      <a:r>
                        <a:rPr lang="ru-RU" sz="1400" dirty="0">
                          <a:latin typeface="Times New Roman"/>
                          <a:ea typeface="Calibri"/>
                          <a:cs typeface="Times New Roman"/>
                        </a:rPr>
                        <a:t>Понедельник «Сад и огород»</a:t>
                      </a:r>
                      <a:endParaRPr lang="ru-RU" sz="1100" dirty="0">
                        <a:latin typeface="Calibri"/>
                        <a:ea typeface="Calibri"/>
                        <a:cs typeface="Times New Roman"/>
                      </a:endParaRPr>
                    </a:p>
                    <a:p>
                      <a:pPr algn="just">
                        <a:lnSpc>
                          <a:spcPct val="115000"/>
                        </a:lnSpc>
                        <a:spcAft>
                          <a:spcPts val="0"/>
                        </a:spcAft>
                      </a:pPr>
                      <a:r>
                        <a:rPr lang="ru-RU" sz="1400" dirty="0">
                          <a:latin typeface="Times New Roman"/>
                          <a:ea typeface="Calibri"/>
                          <a:cs typeface="Times New Roman"/>
                        </a:rPr>
                        <a:t>16 октября</a:t>
                      </a: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350" dirty="0">
                          <a:solidFill>
                            <a:srgbClr val="000000"/>
                          </a:solidFill>
                          <a:latin typeface="Times New Roman"/>
                          <a:ea typeface="Times New Roman"/>
                          <a:cs typeface="Times New Roman"/>
                        </a:rPr>
                        <a:t>Формировать навыки нетрадиционной техники рисования.</a:t>
                      </a: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350" dirty="0">
                          <a:solidFill>
                            <a:srgbClr val="000000"/>
                          </a:solidFill>
                          <a:latin typeface="Times New Roman"/>
                          <a:ea typeface="Times New Roman"/>
                          <a:cs typeface="Times New Roman"/>
                        </a:rPr>
                        <a:t>(нетрадиционная техника рисования точками)</a:t>
                      </a:r>
                      <a:endParaRPr lang="ru-RU" sz="1100" dirty="0">
                        <a:latin typeface="Calibri"/>
                        <a:ea typeface="Calibri"/>
                        <a:cs typeface="Times New Roman"/>
                      </a:endParaRPr>
                    </a:p>
                    <a:p>
                      <a:pPr>
                        <a:lnSpc>
                          <a:spcPct val="115000"/>
                        </a:lnSpc>
                        <a:spcAft>
                          <a:spcPts val="0"/>
                        </a:spcAft>
                      </a:pPr>
                      <a:r>
                        <a:rPr lang="ru-RU" sz="1350" dirty="0">
                          <a:solidFill>
                            <a:srgbClr val="000000"/>
                          </a:solidFill>
                          <a:latin typeface="Times New Roman"/>
                          <a:ea typeface="Times New Roman"/>
                          <a:cs typeface="Times New Roman"/>
                        </a:rPr>
                        <a:t>Точечная роспись</a:t>
                      </a:r>
                      <a:endParaRPr lang="ru-RU" sz="1100" dirty="0">
                        <a:latin typeface="Calibri"/>
                        <a:ea typeface="Calibri"/>
                        <a:cs typeface="Times New Roman"/>
                      </a:endParaRPr>
                    </a:p>
                    <a:p>
                      <a:pPr>
                        <a:lnSpc>
                          <a:spcPct val="115000"/>
                        </a:lnSpc>
                        <a:spcAft>
                          <a:spcPts val="0"/>
                        </a:spcAft>
                      </a:pPr>
                      <a:r>
                        <a:rPr lang="ru-RU" sz="1350" dirty="0">
                          <a:solidFill>
                            <a:srgbClr val="000000"/>
                          </a:solidFill>
                          <a:latin typeface="Times New Roman"/>
                          <a:ea typeface="Times New Roman"/>
                          <a:cs typeface="Times New Roman"/>
                        </a:rPr>
                        <a:t>Вы можете воспользоваться обычными ватными палочками и любой краской, например, гуашью. Точками можно выстроить множество красивых орнаментов. А когда ребенок подрастет, он уже сможет полученные навыки применить при работе со специальными красками для точечной росписи.</a:t>
                      </a: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35231" y="-179882"/>
            <a:ext cx="10058402" cy="1219200"/>
          </a:xfrm>
        </p:spPr>
        <p:txBody>
          <a:bodyPr/>
          <a:lstStyle/>
          <a:p>
            <a:r>
              <a:rPr lang="ru-RU" dirty="0"/>
              <a:t>Техника рисования «точечная»</a:t>
            </a:r>
          </a:p>
        </p:txBody>
      </p:sp>
      <p:pic>
        <p:nvPicPr>
          <p:cNvPr id="26626" name="Picture 2" descr="https://pp.userapi.com/c841029/v841029606/2e496/6_m6sDmcjTk.jpg"/>
          <p:cNvPicPr>
            <a:picLocks noChangeAspect="1" noChangeArrowheads="1"/>
          </p:cNvPicPr>
          <p:nvPr/>
        </p:nvPicPr>
        <p:blipFill>
          <a:blip r:embed="rId2" cstate="print"/>
          <a:srcRect/>
          <a:stretch>
            <a:fillRect/>
          </a:stretch>
        </p:blipFill>
        <p:spPr bwMode="auto">
          <a:xfrm rot="5400000">
            <a:off x="123501" y="2006436"/>
            <a:ext cx="4539046" cy="3404285"/>
          </a:xfrm>
          <a:prstGeom prst="rect">
            <a:avLst/>
          </a:prstGeom>
          <a:noFill/>
        </p:spPr>
      </p:pic>
      <p:pic>
        <p:nvPicPr>
          <p:cNvPr id="26628" name="Picture 4" descr="https://pp.userapi.com/c840627/v840627606/17d71/AamN-r5T6jg.jpg"/>
          <p:cNvPicPr>
            <a:picLocks noChangeAspect="1" noChangeArrowheads="1"/>
          </p:cNvPicPr>
          <p:nvPr/>
        </p:nvPicPr>
        <p:blipFill>
          <a:blip r:embed="rId3" cstate="print"/>
          <a:srcRect/>
          <a:stretch>
            <a:fillRect/>
          </a:stretch>
        </p:blipFill>
        <p:spPr bwMode="auto">
          <a:xfrm rot="5400000">
            <a:off x="4010945" y="2161266"/>
            <a:ext cx="4193671" cy="3145254"/>
          </a:xfrm>
          <a:prstGeom prst="rect">
            <a:avLst/>
          </a:prstGeom>
          <a:noFill/>
        </p:spPr>
      </p:pic>
      <p:pic>
        <p:nvPicPr>
          <p:cNvPr id="26632" name="Picture 8" descr="https://pp.userapi.com/c841637/v841637606/2ed11/tIrlSk-AN3E.jpg"/>
          <p:cNvPicPr>
            <a:picLocks noChangeAspect="1" noChangeArrowheads="1"/>
          </p:cNvPicPr>
          <p:nvPr/>
        </p:nvPicPr>
        <p:blipFill>
          <a:blip r:embed="rId4" cstate="print"/>
          <a:srcRect/>
          <a:stretch>
            <a:fillRect/>
          </a:stretch>
        </p:blipFill>
        <p:spPr bwMode="auto">
          <a:xfrm>
            <a:off x="8211838" y="1133891"/>
            <a:ext cx="3590417" cy="4787223"/>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https://pp.userapi.com/c639530/v639530606/53f30/S7Ko6hlgJdo.jpg"/>
          <p:cNvPicPr>
            <a:picLocks noChangeAspect="1" noChangeArrowheads="1"/>
          </p:cNvPicPr>
          <p:nvPr/>
        </p:nvPicPr>
        <p:blipFill>
          <a:blip r:embed="rId2" cstate="print"/>
          <a:srcRect/>
          <a:stretch>
            <a:fillRect/>
          </a:stretch>
        </p:blipFill>
        <p:spPr bwMode="auto">
          <a:xfrm>
            <a:off x="635261" y="819098"/>
            <a:ext cx="3590418" cy="4787224"/>
          </a:xfrm>
          <a:prstGeom prst="rect">
            <a:avLst/>
          </a:prstGeom>
          <a:noFill/>
        </p:spPr>
      </p:pic>
      <p:pic>
        <p:nvPicPr>
          <p:cNvPr id="83972" name="Picture 4" descr="https://pp.userapi.com/c824409/v824409606/2d6/Bp7EFEySzNs.jpg"/>
          <p:cNvPicPr>
            <a:picLocks noChangeAspect="1" noChangeArrowheads="1"/>
          </p:cNvPicPr>
          <p:nvPr/>
        </p:nvPicPr>
        <p:blipFill>
          <a:blip r:embed="rId3" cstate="print"/>
          <a:srcRect/>
          <a:stretch>
            <a:fillRect/>
          </a:stretch>
        </p:blipFill>
        <p:spPr bwMode="auto">
          <a:xfrm>
            <a:off x="4637634" y="774128"/>
            <a:ext cx="3612903" cy="4817204"/>
          </a:xfrm>
          <a:prstGeom prst="rect">
            <a:avLst/>
          </a:prstGeom>
          <a:noFill/>
        </p:spPr>
      </p:pic>
      <p:pic>
        <p:nvPicPr>
          <p:cNvPr id="83974" name="Picture 6" descr="https://pp.userapi.com/c837230/v837230606/59a14/_v3IyZ2wGZI.jpg"/>
          <p:cNvPicPr>
            <a:picLocks noChangeAspect="1" noChangeArrowheads="1"/>
          </p:cNvPicPr>
          <p:nvPr/>
        </p:nvPicPr>
        <p:blipFill>
          <a:blip r:embed="rId4" cstate="print"/>
          <a:srcRect/>
          <a:stretch>
            <a:fillRect/>
          </a:stretch>
        </p:blipFill>
        <p:spPr bwMode="auto">
          <a:xfrm>
            <a:off x="8711483" y="1229194"/>
            <a:ext cx="3147935" cy="4197246"/>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6" descr="https://pp.userapi.com/c840235/v840235606/35ec9/KmK8uf9IXKU.jpg"/>
          <p:cNvPicPr>
            <a:picLocks noChangeAspect="1" noChangeArrowheads="1"/>
          </p:cNvPicPr>
          <p:nvPr/>
        </p:nvPicPr>
        <p:blipFill>
          <a:blip r:embed="rId2" cstate="print"/>
          <a:srcRect/>
          <a:stretch>
            <a:fillRect/>
          </a:stretch>
        </p:blipFill>
        <p:spPr bwMode="auto">
          <a:xfrm>
            <a:off x="2023672" y="797156"/>
            <a:ext cx="7060367" cy="5295275"/>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97659" y="0"/>
            <a:ext cx="10058402" cy="1219200"/>
          </a:xfrm>
        </p:spPr>
        <p:txBody>
          <a:bodyPr/>
          <a:lstStyle/>
          <a:p>
            <a:r>
              <a:rPr lang="ru-RU"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2. Постановка проблемы</a:t>
            </a:r>
          </a:p>
        </p:txBody>
      </p:sp>
      <p:sp>
        <p:nvSpPr>
          <p:cNvPr id="3" name="Объект 2"/>
          <p:cNvSpPr>
            <a:spLocks noGrp="1"/>
          </p:cNvSpPr>
          <p:nvPr>
            <p:ph idx="1"/>
          </p:nvPr>
        </p:nvSpPr>
        <p:spPr>
          <a:xfrm>
            <a:off x="850061" y="1407458"/>
            <a:ext cx="4528762" cy="4858871"/>
          </a:xfrm>
        </p:spPr>
        <p:style>
          <a:lnRef idx="2">
            <a:schemeClr val="accent3"/>
          </a:lnRef>
          <a:fillRef idx="1">
            <a:schemeClr val="lt1"/>
          </a:fillRef>
          <a:effectRef idx="0">
            <a:schemeClr val="accent3"/>
          </a:effectRef>
          <a:fontRef idx="minor">
            <a:schemeClr val="dk1"/>
          </a:fontRef>
        </p:style>
        <p:txBody>
          <a:bodyPr>
            <a:noAutofit/>
          </a:bodyPr>
          <a:lstStyle/>
          <a:p>
            <a:r>
              <a:rPr lang="ru-RU" sz="1200" dirty="0"/>
              <a:t>В настоящее время одной из наиболее важных и глобальных проблем является состояние здоровья детей(социально-психологическое, физическое здоровье, уровень развития интеллектуальных способностей, психофизический комфорт жизни). И проблема сохранения  и укрепления здоровья детей является как никогда ранее актуальной.</a:t>
            </a:r>
          </a:p>
          <a:p>
            <a:r>
              <a:rPr lang="ru-RU" sz="1200" dirty="0"/>
              <a:t>Здоровье же, как известно, на 50% определяется образом жизни, а модель образа жизни формируется в детстве. Поэтому так важно формировать привычку к здоровому образу жизни в дошкольном возрасте.</a:t>
            </a:r>
          </a:p>
          <a:p>
            <a:r>
              <a:rPr lang="ru-RU" sz="1200" dirty="0"/>
              <a:t>Родители заинтересованы в сохранении и улучшении здоровья своего ребенка.  Каким образом способствовать формированию физической культуры ребенка? Как привить навыки здорового образа жизни? Когда это надо начинать? </a:t>
            </a:r>
          </a:p>
          <a:p>
            <a:r>
              <a:rPr lang="ru-RU" sz="1200" dirty="0"/>
              <a:t>Необходимо разработать проект, направленный на устранение этих проблем и на расширение знаний в области «Здоровья» педагогов.</a:t>
            </a:r>
          </a:p>
        </p:txBody>
      </p:sp>
      <p:sp>
        <p:nvSpPr>
          <p:cNvPr id="5" name="Скругленный прямоугольник 4"/>
          <p:cNvSpPr/>
          <p:nvPr/>
        </p:nvSpPr>
        <p:spPr>
          <a:xfrm>
            <a:off x="6409764" y="2223246"/>
            <a:ext cx="4034118" cy="2259106"/>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lvl="0"/>
            <a:r>
              <a:rPr lang="ru-RU" dirty="0"/>
              <a:t>Доминирующая область в проекте: познавательная </a:t>
            </a:r>
            <a:r>
              <a:rPr lang="ru-RU"/>
              <a:t>и физическая</a:t>
            </a:r>
            <a:endParaRPr lang="ru-RU" dirty="0"/>
          </a:p>
        </p:txBody>
      </p:sp>
    </p:spTree>
    <p:extLst>
      <p:ext uri="{BB962C8B-B14F-4D97-AF65-F5344CB8AC3E}">
        <p14:creationId xmlns:p14="http://schemas.microsoft.com/office/powerpoint/2010/main" val="3188681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857716" y="1008529"/>
            <a:ext cx="6866962" cy="1066800"/>
          </a:xfrm>
        </p:spPr>
        <p:txBody>
          <a:bodyPr>
            <a:noAutofit/>
          </a:bodyPr>
          <a:lstStyle/>
          <a:p>
            <a:r>
              <a:rPr lang="ru-RU" sz="4400" b="1" dirty="0">
                <a:ln w="22225">
                  <a:solidFill>
                    <a:schemeClr val="accent3">
                      <a:lumMod val="50000"/>
                    </a:schemeClr>
                  </a:solidFill>
                  <a:prstDash val="solid"/>
                </a:ln>
                <a:solidFill>
                  <a:srgbClr val="00B050"/>
                </a:solidFill>
              </a:rPr>
              <a:t>Вторник «Магазин»</a:t>
            </a:r>
          </a:p>
        </p:txBody>
      </p:sp>
      <p:pic>
        <p:nvPicPr>
          <p:cNvPr id="7" name="Рисунок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87118" y="4522654"/>
            <a:ext cx="1891630" cy="2335346"/>
          </a:xfrm>
          <a:prstGeom prst="rect">
            <a:avLst/>
          </a:prstGeom>
        </p:spPr>
      </p:pic>
      <p:sp>
        <p:nvSpPr>
          <p:cNvPr id="6" name="Овальная выноска 5"/>
          <p:cNvSpPr/>
          <p:nvPr/>
        </p:nvSpPr>
        <p:spPr>
          <a:xfrm>
            <a:off x="5721496" y="3281083"/>
            <a:ext cx="2028833" cy="1604682"/>
          </a:xfrm>
          <a:prstGeom prst="wedgeEllipse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1400" dirty="0">
                <a:solidFill>
                  <a:schemeClr val="tx2"/>
                </a:solidFill>
              </a:rPr>
              <a:t>Укуси меня пчела!</a:t>
            </a:r>
          </a:p>
          <a:p>
            <a:pPr algn="ctr"/>
            <a:r>
              <a:rPr lang="ru-RU" sz="1400" dirty="0">
                <a:solidFill>
                  <a:schemeClr val="tx2"/>
                </a:solidFill>
              </a:rPr>
              <a:t>Так это что, урожая не будет?</a:t>
            </a:r>
          </a:p>
        </p:txBody>
      </p:sp>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9241" y="5107168"/>
            <a:ext cx="1551245" cy="1638915"/>
          </a:xfrm>
          <a:prstGeom prst="rect">
            <a:avLst/>
          </a:prstGeom>
        </p:spPr>
      </p:pic>
      <p:sp>
        <p:nvSpPr>
          <p:cNvPr id="9" name="Выноска-облако 8"/>
          <p:cNvSpPr/>
          <p:nvPr/>
        </p:nvSpPr>
        <p:spPr>
          <a:xfrm rot="20966688" flipH="1">
            <a:off x="174947" y="1186525"/>
            <a:ext cx="4593000" cy="3541605"/>
          </a:xfrm>
          <a:prstGeom prst="cloud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a:p>
        </p:txBody>
      </p:sp>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0928" y="1587692"/>
            <a:ext cx="2765285" cy="2599369"/>
          </a:xfrm>
          <a:prstGeom prst="rect">
            <a:avLst/>
          </a:prstGeom>
          <a:ln>
            <a:noFill/>
          </a:ln>
          <a:effectLst>
            <a:softEdge rad="112500"/>
          </a:effectLst>
        </p:spPr>
      </p:pic>
      <p:pic>
        <p:nvPicPr>
          <p:cNvPr id="10" name="Рисунок 9"/>
          <p:cNvPicPr>
            <a:picLocks noChangeAspect="1"/>
          </p:cNvPicPr>
          <p:nvPr/>
        </p:nvPicPr>
        <p:blipFill rotWithShape="1">
          <a:blip r:embed="rId5" cstate="print">
            <a:extLst>
              <a:ext uri="{28A0092B-C50C-407E-A947-70E740481C1C}">
                <a14:useLocalDpi xmlns:a14="http://schemas.microsoft.com/office/drawing/2010/main" val="0"/>
              </a:ext>
            </a:extLst>
          </a:blip>
          <a:srcRect t="5584"/>
          <a:stretch/>
        </p:blipFill>
        <p:spPr>
          <a:xfrm>
            <a:off x="8789613" y="3980328"/>
            <a:ext cx="3667125" cy="2563025"/>
          </a:xfrm>
          <a:prstGeom prst="rect">
            <a:avLst/>
          </a:prstGeom>
          <a:ln>
            <a:noFill/>
          </a:ln>
          <a:effectLst>
            <a:softEdge rad="112500"/>
          </a:effectLst>
        </p:spPr>
      </p:pic>
      <p:pic>
        <p:nvPicPr>
          <p:cNvPr id="2" name="Рисунок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24770" y="4875551"/>
            <a:ext cx="1851118" cy="2219218"/>
          </a:xfrm>
          <a:prstGeom prst="rect">
            <a:avLst/>
          </a:prstGeom>
        </p:spPr>
      </p:pic>
      <p:sp>
        <p:nvSpPr>
          <p:cNvPr id="11" name="Овальная выноска 10"/>
          <p:cNvSpPr/>
          <p:nvPr/>
        </p:nvSpPr>
        <p:spPr>
          <a:xfrm>
            <a:off x="7712381" y="4353689"/>
            <a:ext cx="1655842" cy="1012129"/>
          </a:xfrm>
          <a:prstGeom prst="wedgeEllipse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ru-RU" sz="1200" dirty="0">
                <a:solidFill>
                  <a:schemeClr val="tx2"/>
                </a:solidFill>
              </a:rPr>
              <a:t>Придется в магазин идти!</a:t>
            </a:r>
          </a:p>
        </p:txBody>
      </p:sp>
    </p:spTree>
    <p:extLst>
      <p:ext uri="{BB962C8B-B14F-4D97-AF65-F5344CB8AC3E}">
        <p14:creationId xmlns:p14="http://schemas.microsoft.com/office/powerpoint/2010/main" val="4005728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9" name="Picture 3" descr="http://masterholst.ru/wp-content/uploads/2016/08/smechariks_39-600x600.jpg"/>
          <p:cNvPicPr>
            <a:picLocks noChangeAspect="1" noChangeArrowheads="1"/>
          </p:cNvPicPr>
          <p:nvPr/>
        </p:nvPicPr>
        <p:blipFill>
          <a:blip r:embed="rId2" cstate="print"/>
          <a:srcRect/>
          <a:stretch>
            <a:fillRect/>
          </a:stretch>
        </p:blipFill>
        <p:spPr bwMode="auto">
          <a:xfrm>
            <a:off x="9403080" y="2179320"/>
            <a:ext cx="2788920" cy="2788920"/>
          </a:xfrm>
          <a:prstGeom prst="rect">
            <a:avLst/>
          </a:prstGeom>
          <a:noFill/>
        </p:spPr>
      </p:pic>
      <p:sp>
        <p:nvSpPr>
          <p:cNvPr id="126977" name="Rectangle 1"/>
          <p:cNvSpPr>
            <a:spLocks noChangeArrowheads="1"/>
          </p:cNvSpPr>
          <p:nvPr/>
        </p:nvSpPr>
        <p:spPr bwMode="auto">
          <a:xfrm>
            <a:off x="487680" y="1246454"/>
            <a:ext cx="8244840" cy="50013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100" b="1"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Задачи:</a:t>
            </a:r>
            <a:endParaRPr kumimoji="0" lang="ru-RU" sz="14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Учить детей различать, называть и классифицировать овощи и фрукты, используя для распознавания различные анализаторы.</a:t>
            </a:r>
            <a:endParaRPr kumimoji="0" lang="ru-RU" sz="1400" b="0" i="0" u="none" strike="noStrike" cap="none" normalizeH="0" baseline="0" dirty="0">
              <a:ln>
                <a:noFill/>
              </a:ln>
              <a:solidFill>
                <a:srgbClr val="000000"/>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Способствовать поиску новой информации об овощах и фруктах, их пользе для здоровья.</a:t>
            </a:r>
            <a:endParaRPr kumimoji="0" lang="ru-RU" sz="1400" b="0" i="0" u="none" strike="noStrike" cap="none" normalizeH="0" baseline="0" dirty="0">
              <a:ln>
                <a:noFill/>
              </a:ln>
              <a:solidFill>
                <a:srgbClr val="000000"/>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Учить описывать внешний вид овощей и фруктов, делать простые выводы о произрастании овощей и фруктов.</a:t>
            </a:r>
            <a:endParaRPr kumimoji="0" lang="ru-RU" sz="1400" b="0" i="0" u="none" strike="noStrike" cap="none" normalizeH="0" baseline="0" dirty="0">
              <a:ln>
                <a:noFill/>
              </a:ln>
              <a:solidFill>
                <a:srgbClr val="000000"/>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Формировать интерес к произведениям русского фольклора</a:t>
            </a:r>
            <a:r>
              <a:rPr kumimoji="0" lang="ru-RU" sz="1100" b="0" i="0" u="none" strike="noStrike" cap="none" normalizeH="0" baseline="0" dirty="0">
                <a:ln>
                  <a:noFill/>
                </a:ln>
                <a:solidFill>
                  <a:srgbClr val="000000"/>
                </a:solidFill>
                <a:effectLst/>
                <a:latin typeface="Calibri"/>
                <a:ea typeface="Times New Roman" pitchFamily="18" charset="0"/>
                <a:cs typeface="Times New Roman" pitchFamily="18" charset="0"/>
              </a:rPr>
              <a:t> </a:t>
            </a:r>
            <a:r>
              <a:rPr kumimoji="0" lang="ru-RU" sz="1100" b="0" i="1"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(загадки, пословицы, поговорки)</a:t>
            </a: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a:t>
            </a:r>
            <a:endParaRPr kumimoji="0" lang="ru-RU" sz="14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Воспитатель:</a:t>
            </a:r>
            <a:endParaRPr kumimoji="0" lang="ru-RU" sz="14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Вчера Кукла </a:t>
            </a:r>
            <a:r>
              <a:rPr kumimoji="0" lang="ru-RU" sz="1100" b="0" i="0" u="none" strike="noStrike" cap="none" normalizeH="0" baseline="0" dirty="0">
                <a:ln>
                  <a:noFill/>
                </a:ln>
                <a:solidFill>
                  <a:srgbClr val="000000"/>
                </a:solidFill>
                <a:effectLst/>
                <a:latin typeface="Calibri"/>
                <a:ea typeface="Times New Roman" pitchFamily="18" charset="0"/>
                <a:cs typeface="Times New Roman" pitchFamily="18" charset="0"/>
              </a:rPr>
              <a:t>–</a:t>
            </a: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 мама рассказывала, что ее дети стали чаще болеть, им не хватает витаминов. Витамины очень нужны детям для укрепления организма. Её дети их очень любят. Витамины вкусные, красивые.</a:t>
            </a:r>
            <a:endParaRPr kumimoji="0" lang="ru-RU" sz="14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 А вы, ребята, пробовали витамины?</a:t>
            </a:r>
            <a:endParaRPr kumimoji="0" lang="ru-RU" sz="14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 Витамины бывают не только в таблетках.</a:t>
            </a:r>
            <a:endParaRPr kumimoji="0" lang="ru-RU" sz="14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 А в каких продуктах есть витамины?</a:t>
            </a:r>
            <a:endParaRPr kumimoji="0" lang="ru-RU" sz="14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Нужно есть больше овощей и фруктов. В них много витаминов А, В, С, Д.</a:t>
            </a:r>
            <a:endParaRPr kumimoji="0" lang="ru-RU" sz="14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А сейчас послушайте в каких продуктах они содержатся и для чего нужны.</a:t>
            </a:r>
            <a:endParaRPr kumimoji="0" lang="ru-RU" sz="14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Витамин А </a:t>
            </a:r>
            <a:r>
              <a:rPr kumimoji="0" lang="ru-RU" sz="1100" b="0" i="0" u="none" strike="noStrike" cap="none" normalizeH="0" baseline="0" dirty="0">
                <a:ln>
                  <a:noFill/>
                </a:ln>
                <a:solidFill>
                  <a:srgbClr val="000000"/>
                </a:solidFill>
                <a:effectLst/>
                <a:latin typeface="Calibri"/>
                <a:ea typeface="Times New Roman" pitchFamily="18" charset="0"/>
                <a:cs typeface="Times New Roman" pitchFamily="18" charset="0"/>
              </a:rPr>
              <a:t>—</a:t>
            </a: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 морковь, рыба, сладкий перец, яйца, петрушка. Важно для зрения.</a:t>
            </a:r>
            <a:endParaRPr kumimoji="0" lang="ru-RU" sz="14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Витамин В </a:t>
            </a:r>
            <a:r>
              <a:rPr kumimoji="0" lang="ru-RU" sz="1100" b="0" i="0" u="none" strike="noStrike" cap="none" normalizeH="0" baseline="0" dirty="0">
                <a:ln>
                  <a:noFill/>
                </a:ln>
                <a:solidFill>
                  <a:srgbClr val="000000"/>
                </a:solidFill>
                <a:effectLst/>
                <a:latin typeface="Calibri"/>
                <a:ea typeface="Times New Roman" pitchFamily="18" charset="0"/>
                <a:cs typeface="Times New Roman" pitchFamily="18" charset="0"/>
              </a:rPr>
              <a:t>—</a:t>
            </a: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 мясо, молоко, орехи, хлеб, курица, горох</a:t>
            </a:r>
            <a:r>
              <a:rPr kumimoji="0" lang="ru-RU" sz="1100" b="0" i="0" u="none" strike="noStrike" cap="none" normalizeH="0" baseline="0" dirty="0">
                <a:ln>
                  <a:noFill/>
                </a:ln>
                <a:solidFill>
                  <a:srgbClr val="000000"/>
                </a:solidFill>
                <a:effectLst/>
                <a:latin typeface="Calibri"/>
                <a:ea typeface="Times New Roman" pitchFamily="18" charset="0"/>
                <a:cs typeface="Times New Roman" pitchFamily="18" charset="0"/>
              </a:rPr>
              <a:t> </a:t>
            </a:r>
            <a:r>
              <a:rPr kumimoji="0" lang="ru-RU" sz="1100" b="0" i="1"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(для сердца)</a:t>
            </a: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a:t>
            </a:r>
            <a:endParaRPr kumimoji="0" lang="ru-RU" sz="14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Витамин С </a:t>
            </a:r>
            <a:r>
              <a:rPr kumimoji="0" lang="ru-RU" sz="1100" b="0" i="0" u="none" strike="noStrike" cap="none" normalizeH="0" baseline="0" dirty="0">
                <a:ln>
                  <a:noFill/>
                </a:ln>
                <a:solidFill>
                  <a:srgbClr val="000000"/>
                </a:solidFill>
                <a:effectLst/>
                <a:latin typeface="Calibri"/>
                <a:ea typeface="Times New Roman" pitchFamily="18" charset="0"/>
                <a:cs typeface="Times New Roman" pitchFamily="18" charset="0"/>
              </a:rPr>
              <a:t>—</a:t>
            </a: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 цитрусовые, капуста, лук, редис, смородина</a:t>
            </a:r>
            <a:r>
              <a:rPr kumimoji="0" lang="ru-RU" sz="1100" b="0" i="0" u="none" strike="noStrike" cap="none" normalizeH="0" baseline="0" dirty="0">
                <a:ln>
                  <a:noFill/>
                </a:ln>
                <a:solidFill>
                  <a:srgbClr val="000000"/>
                </a:solidFill>
                <a:effectLst/>
                <a:latin typeface="Calibri"/>
                <a:ea typeface="Times New Roman" pitchFamily="18" charset="0"/>
                <a:cs typeface="Times New Roman" pitchFamily="18" charset="0"/>
              </a:rPr>
              <a:t> </a:t>
            </a:r>
            <a:r>
              <a:rPr kumimoji="0" lang="ru-RU" sz="1100" b="0" i="1"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(от простуды)</a:t>
            </a: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a:t>
            </a:r>
            <a:endParaRPr kumimoji="0" lang="ru-RU" sz="14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Витамин Д </a:t>
            </a:r>
            <a:r>
              <a:rPr kumimoji="0" lang="ru-RU" sz="1100" b="0" i="0" u="none" strike="noStrike" cap="none" normalizeH="0" baseline="0" dirty="0">
                <a:ln>
                  <a:noFill/>
                </a:ln>
                <a:solidFill>
                  <a:srgbClr val="000000"/>
                </a:solidFill>
                <a:effectLst/>
                <a:latin typeface="Calibri"/>
                <a:ea typeface="Times New Roman" pitchFamily="18" charset="0"/>
                <a:cs typeface="Times New Roman" pitchFamily="18" charset="0"/>
              </a:rPr>
              <a:t>—</a:t>
            </a: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 солнце, рыбий жир</a:t>
            </a:r>
            <a:r>
              <a:rPr kumimoji="0" lang="ru-RU" sz="1100" b="0" i="0" u="none" strike="noStrike" cap="none" normalizeH="0" baseline="0" dirty="0">
                <a:ln>
                  <a:noFill/>
                </a:ln>
                <a:solidFill>
                  <a:srgbClr val="000000"/>
                </a:solidFill>
                <a:effectLst/>
                <a:latin typeface="Calibri"/>
                <a:ea typeface="Times New Roman" pitchFamily="18" charset="0"/>
                <a:cs typeface="Times New Roman" pitchFamily="18" charset="0"/>
              </a:rPr>
              <a:t> </a:t>
            </a:r>
            <a:r>
              <a:rPr kumimoji="0" lang="ru-RU" sz="1100" b="0" i="1"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(для косточек)</a:t>
            </a: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a:t>
            </a:r>
            <a:endParaRPr kumimoji="0" lang="ru-RU" sz="14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Сейчас я вам буду показывать картинки, а вы мне будете говорить, что на них изображено, и мы с вами узнаем в чем же содержится большое количество витаминов!</a:t>
            </a:r>
            <a:endParaRPr kumimoji="0" lang="ru-RU" sz="14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100" b="0" i="1"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(Показываю по очереди изображение овощей и фруктов, а дети называют не только само название, но и отвечают на вопросы: какой (цвет, форма, вкус)</a:t>
            </a:r>
            <a:r>
              <a:rPr kumimoji="0" lang="ru-RU" sz="1100" b="0" i="0" u="none" strike="noStrike" cap="none" normalizeH="0" baseline="0" dirty="0">
                <a:ln>
                  <a:noFill/>
                </a:ln>
                <a:solidFill>
                  <a:srgbClr val="000000"/>
                </a:solidFill>
                <a:effectLst/>
                <a:latin typeface="Georgia" pitchFamily="18" charset="0"/>
                <a:ea typeface="Times New Roman" pitchFamily="18" charset="0"/>
                <a:cs typeface="Times New Roman" pitchFamily="18" charset="0"/>
              </a:rPr>
              <a:t>),</a:t>
            </a:r>
            <a:endParaRPr kumimoji="0" lang="ru-RU" sz="14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a:ln>
                  <a:noFill/>
                </a:ln>
                <a:solidFill>
                  <a:srgbClr val="000000"/>
                </a:solidFill>
                <a:effectLst/>
                <a:latin typeface="Arial" pitchFamily="34" charset="0"/>
                <a:ea typeface="Times New Roman" pitchFamily="18" charset="0"/>
                <a:cs typeface="Arial" pitchFamily="34" charset="0"/>
              </a:rPr>
              <a:t>Лимон </a:t>
            </a:r>
            <a:r>
              <a:rPr kumimoji="0" lang="ru-RU" sz="1100" b="0" i="0" u="none" strike="noStrike" cap="none" normalizeH="0" baseline="0" dirty="0">
                <a:ln>
                  <a:noFill/>
                </a:ln>
                <a:solidFill>
                  <a:srgbClr val="000000"/>
                </a:solidFill>
                <a:effectLst/>
                <a:latin typeface="Calibri"/>
                <a:ea typeface="Times New Roman" pitchFamily="18" charset="0"/>
                <a:cs typeface="Arial" pitchFamily="34" charset="0"/>
              </a:rPr>
              <a:t>–</a:t>
            </a:r>
            <a:r>
              <a:rPr kumimoji="0" lang="ru-RU" sz="1100" b="0" i="0" u="none" strike="noStrike" cap="none" normalizeH="0" baseline="0" dirty="0">
                <a:ln>
                  <a:noFill/>
                </a:ln>
                <a:solidFill>
                  <a:srgbClr val="000000"/>
                </a:solidFill>
                <a:effectLst/>
                <a:latin typeface="Arial" pitchFamily="34" charset="0"/>
                <a:ea typeface="Times New Roman" pitchFamily="18" charset="0"/>
                <a:cs typeface="Arial" pitchFamily="34" charset="0"/>
              </a:rPr>
              <a:t> желтый, сочный, кислый, овальный;</a:t>
            </a:r>
            <a:br>
              <a:rPr kumimoji="0" lang="ru-RU" sz="1100" b="0" i="0" u="none" strike="noStrike" cap="none" normalizeH="0" baseline="0" dirty="0">
                <a:ln>
                  <a:noFill/>
                </a:ln>
                <a:solidFill>
                  <a:srgbClr val="000000"/>
                </a:solidFill>
                <a:effectLst/>
                <a:latin typeface="Arial" pitchFamily="34" charset="0"/>
                <a:ea typeface="Times New Roman" pitchFamily="18" charset="0"/>
                <a:cs typeface="Arial" pitchFamily="34" charset="0"/>
              </a:rPr>
            </a:br>
            <a:r>
              <a:rPr kumimoji="0" lang="ru-RU" sz="1100" b="0" i="0" u="none" strike="noStrike" cap="none" normalizeH="0" baseline="0" dirty="0">
                <a:ln>
                  <a:noFill/>
                </a:ln>
                <a:solidFill>
                  <a:srgbClr val="000000"/>
                </a:solidFill>
                <a:effectLst/>
                <a:latin typeface="Arial" pitchFamily="34" charset="0"/>
                <a:ea typeface="Times New Roman" pitchFamily="18" charset="0"/>
                <a:cs typeface="Arial" pitchFamily="34" charset="0"/>
              </a:rPr>
              <a:t>Апельсин </a:t>
            </a:r>
            <a:r>
              <a:rPr kumimoji="0" lang="ru-RU" sz="1100" b="0" i="0" u="none" strike="noStrike" cap="none" normalizeH="0" baseline="0" dirty="0">
                <a:ln>
                  <a:noFill/>
                </a:ln>
                <a:solidFill>
                  <a:srgbClr val="000000"/>
                </a:solidFill>
                <a:effectLst/>
                <a:latin typeface="Calibri"/>
                <a:ea typeface="Times New Roman" pitchFamily="18" charset="0"/>
                <a:cs typeface="Arial" pitchFamily="34" charset="0"/>
              </a:rPr>
              <a:t>–</a:t>
            </a:r>
            <a:r>
              <a:rPr kumimoji="0" lang="ru-RU" sz="1100" b="0" i="0" u="none" strike="noStrike" cap="none" normalizeH="0" baseline="0" dirty="0">
                <a:ln>
                  <a:noFill/>
                </a:ln>
                <a:solidFill>
                  <a:srgbClr val="000000"/>
                </a:solidFill>
                <a:effectLst/>
                <a:latin typeface="Arial" pitchFamily="34" charset="0"/>
                <a:ea typeface="Times New Roman" pitchFamily="18" charset="0"/>
                <a:cs typeface="Arial" pitchFamily="34" charset="0"/>
              </a:rPr>
              <a:t> оранжевый, круглый, сладкий, сочный;</a:t>
            </a:r>
            <a:br>
              <a:rPr kumimoji="0" lang="ru-RU" sz="1100" b="0" i="0" u="none" strike="noStrike" cap="none" normalizeH="0" baseline="0" dirty="0">
                <a:ln>
                  <a:noFill/>
                </a:ln>
                <a:solidFill>
                  <a:srgbClr val="000000"/>
                </a:solidFill>
                <a:effectLst/>
                <a:latin typeface="Arial" pitchFamily="34" charset="0"/>
                <a:ea typeface="Times New Roman" pitchFamily="18" charset="0"/>
                <a:cs typeface="Arial" pitchFamily="34" charset="0"/>
              </a:rPr>
            </a:br>
            <a:r>
              <a:rPr kumimoji="0" lang="ru-RU" sz="1100" b="0" i="0" u="none" strike="noStrike" cap="none" normalizeH="0" baseline="0" dirty="0">
                <a:ln>
                  <a:noFill/>
                </a:ln>
                <a:solidFill>
                  <a:srgbClr val="000000"/>
                </a:solidFill>
                <a:effectLst/>
                <a:latin typeface="Arial" pitchFamily="34" charset="0"/>
                <a:ea typeface="Times New Roman" pitchFamily="18" charset="0"/>
                <a:cs typeface="Arial" pitchFamily="34" charset="0"/>
              </a:rPr>
              <a:t>Груша </a:t>
            </a:r>
            <a:r>
              <a:rPr kumimoji="0" lang="ru-RU" sz="1100" b="0" i="0" u="none" strike="noStrike" cap="none" normalizeH="0" baseline="0" dirty="0">
                <a:ln>
                  <a:noFill/>
                </a:ln>
                <a:solidFill>
                  <a:srgbClr val="000000"/>
                </a:solidFill>
                <a:effectLst/>
                <a:latin typeface="Calibri"/>
                <a:ea typeface="Times New Roman" pitchFamily="18" charset="0"/>
                <a:cs typeface="Arial" pitchFamily="34" charset="0"/>
              </a:rPr>
              <a:t>–</a:t>
            </a:r>
            <a:r>
              <a:rPr kumimoji="0" lang="ru-RU" sz="1100" b="0" i="0" u="none" strike="noStrike" cap="none" normalizeH="0" baseline="0" dirty="0">
                <a:ln>
                  <a:noFill/>
                </a:ln>
                <a:solidFill>
                  <a:srgbClr val="000000"/>
                </a:solidFill>
                <a:effectLst/>
                <a:latin typeface="Arial" pitchFamily="34" charset="0"/>
                <a:ea typeface="Times New Roman" pitchFamily="18" charset="0"/>
                <a:cs typeface="Arial" pitchFamily="34" charset="0"/>
              </a:rPr>
              <a:t> сладкая, желтая, сочная, твердая;</a:t>
            </a:r>
            <a:br>
              <a:rPr kumimoji="0" lang="ru-RU" sz="1100" b="0" i="0" u="none" strike="noStrike" cap="none" normalizeH="0" baseline="0" dirty="0">
                <a:ln>
                  <a:noFill/>
                </a:ln>
                <a:solidFill>
                  <a:srgbClr val="000000"/>
                </a:solidFill>
                <a:effectLst/>
                <a:latin typeface="Arial" pitchFamily="34" charset="0"/>
                <a:ea typeface="Times New Roman" pitchFamily="18" charset="0"/>
                <a:cs typeface="Arial" pitchFamily="34" charset="0"/>
              </a:rPr>
            </a:br>
            <a:r>
              <a:rPr kumimoji="0" lang="ru-RU" sz="1100" b="0" i="0" u="none" strike="noStrike" cap="none" normalizeH="0" baseline="0" dirty="0">
                <a:ln>
                  <a:noFill/>
                </a:ln>
                <a:solidFill>
                  <a:srgbClr val="000000"/>
                </a:solidFill>
                <a:effectLst/>
                <a:latin typeface="Arial" pitchFamily="34" charset="0"/>
                <a:ea typeface="Times New Roman" pitchFamily="18" charset="0"/>
                <a:cs typeface="Arial" pitchFamily="34" charset="0"/>
              </a:rPr>
              <a:t>Яблоко </a:t>
            </a:r>
            <a:r>
              <a:rPr kumimoji="0" lang="ru-RU" sz="1100" b="0" i="0" u="none" strike="noStrike" cap="none" normalizeH="0" baseline="0" dirty="0">
                <a:ln>
                  <a:noFill/>
                </a:ln>
                <a:solidFill>
                  <a:srgbClr val="000000"/>
                </a:solidFill>
                <a:effectLst/>
                <a:latin typeface="Calibri"/>
                <a:ea typeface="Times New Roman" pitchFamily="18" charset="0"/>
                <a:cs typeface="Arial" pitchFamily="34" charset="0"/>
              </a:rPr>
              <a:t>–</a:t>
            </a:r>
            <a:r>
              <a:rPr kumimoji="0" lang="ru-RU" sz="1100" b="0" i="0" u="none" strike="noStrike" cap="none" normalizeH="0" baseline="0" dirty="0">
                <a:ln>
                  <a:noFill/>
                </a:ln>
                <a:solidFill>
                  <a:srgbClr val="000000"/>
                </a:solidFill>
                <a:effectLst/>
                <a:latin typeface="Arial" pitchFamily="34" charset="0"/>
                <a:ea typeface="Times New Roman" pitchFamily="18" charset="0"/>
                <a:cs typeface="Arial" pitchFamily="34" charset="0"/>
              </a:rPr>
              <a:t> сладкое, красное, сочное, круглое;</a:t>
            </a:r>
            <a:endParaRPr kumimoji="0" lang="ru-RU" sz="14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a:ln>
                  <a:noFill/>
                </a:ln>
                <a:solidFill>
                  <a:srgbClr val="000000"/>
                </a:solidFill>
                <a:effectLst/>
                <a:latin typeface="Arial" pitchFamily="34" charset="0"/>
                <a:ea typeface="Times New Roman" pitchFamily="18" charset="0"/>
                <a:cs typeface="Arial" pitchFamily="34" charset="0"/>
              </a:rPr>
              <a:t>Слива </a:t>
            </a:r>
            <a:r>
              <a:rPr kumimoji="0" lang="ru-RU" sz="1100" b="0" i="0" u="none" strike="noStrike" cap="none" normalizeH="0" baseline="0" dirty="0">
                <a:ln>
                  <a:noFill/>
                </a:ln>
                <a:solidFill>
                  <a:srgbClr val="000000"/>
                </a:solidFill>
                <a:effectLst/>
                <a:latin typeface="Calibri"/>
                <a:ea typeface="Times New Roman" pitchFamily="18" charset="0"/>
                <a:cs typeface="Arial" pitchFamily="34" charset="0"/>
              </a:rPr>
              <a:t>–</a:t>
            </a:r>
            <a:r>
              <a:rPr kumimoji="0" lang="ru-RU" sz="1100" b="0" i="0" u="none" strike="noStrike" cap="none" normalizeH="0" baseline="0" dirty="0">
                <a:ln>
                  <a:noFill/>
                </a:ln>
                <a:solidFill>
                  <a:srgbClr val="000000"/>
                </a:solidFill>
                <a:effectLst/>
                <a:latin typeface="Arial" pitchFamily="34" charset="0"/>
                <a:ea typeface="Times New Roman" pitchFamily="18" charset="0"/>
                <a:cs typeface="Arial" pitchFamily="34" charset="0"/>
              </a:rPr>
              <a:t> синяя, овальная, сладкая, сочная;</a:t>
            </a:r>
            <a:br>
              <a:rPr kumimoji="0" lang="ru-RU" sz="1100" b="0" i="0" u="none" strike="noStrike" cap="none" normalizeH="0" baseline="0" dirty="0">
                <a:ln>
                  <a:noFill/>
                </a:ln>
                <a:solidFill>
                  <a:srgbClr val="000000"/>
                </a:solidFill>
                <a:effectLst/>
                <a:latin typeface="Arial" pitchFamily="34" charset="0"/>
                <a:ea typeface="Times New Roman" pitchFamily="18" charset="0"/>
                <a:cs typeface="Arial" pitchFamily="34" charset="0"/>
              </a:rPr>
            </a:br>
            <a:r>
              <a:rPr kumimoji="0" lang="ru-RU" sz="1100" b="0" i="0" u="none" strike="noStrike" cap="none" normalizeH="0" baseline="0" dirty="0">
                <a:ln>
                  <a:noFill/>
                </a:ln>
                <a:solidFill>
                  <a:srgbClr val="000000"/>
                </a:solidFill>
                <a:effectLst/>
                <a:latin typeface="Arial" pitchFamily="34" charset="0"/>
                <a:ea typeface="Times New Roman" pitchFamily="18" charset="0"/>
                <a:cs typeface="Arial" pitchFamily="34" charset="0"/>
              </a:rPr>
              <a:t>Персик </a:t>
            </a:r>
            <a:r>
              <a:rPr kumimoji="0" lang="ru-RU" sz="1100" b="0" i="0" u="none" strike="noStrike" cap="none" normalizeH="0" baseline="0" dirty="0">
                <a:ln>
                  <a:noFill/>
                </a:ln>
                <a:solidFill>
                  <a:srgbClr val="000000"/>
                </a:solidFill>
                <a:effectLst/>
                <a:latin typeface="Calibri"/>
                <a:ea typeface="Times New Roman" pitchFamily="18" charset="0"/>
                <a:cs typeface="Arial" pitchFamily="34" charset="0"/>
              </a:rPr>
              <a:t>–</a:t>
            </a:r>
            <a:r>
              <a:rPr kumimoji="0" lang="ru-RU" sz="1100" b="0" i="0" u="none" strike="noStrike" cap="none" normalizeH="0" baseline="0" dirty="0">
                <a:ln>
                  <a:noFill/>
                </a:ln>
                <a:solidFill>
                  <a:srgbClr val="000000"/>
                </a:solidFill>
                <a:effectLst/>
                <a:latin typeface="Arial" pitchFamily="34" charset="0"/>
                <a:ea typeface="Times New Roman" pitchFamily="18" charset="0"/>
                <a:cs typeface="Arial" pitchFamily="34" charset="0"/>
              </a:rPr>
              <a:t> круглый, сочный, розовый, сладкий.</a:t>
            </a:r>
            <a:br>
              <a:rPr kumimoji="0" lang="ru-RU" sz="1100" b="0" i="0" u="none" strike="noStrike" cap="none" normalizeH="0" baseline="0" dirty="0">
                <a:ln>
                  <a:noFill/>
                </a:ln>
                <a:solidFill>
                  <a:srgbClr val="000000"/>
                </a:solidFill>
                <a:effectLst/>
                <a:latin typeface="Arial" pitchFamily="34" charset="0"/>
                <a:ea typeface="Times New Roman" pitchFamily="18" charset="0"/>
                <a:cs typeface="Arial" pitchFamily="34" charset="0"/>
              </a:rPr>
            </a:br>
            <a:r>
              <a:rPr kumimoji="0" lang="ru-RU" sz="1100" b="0" i="0" u="none" strike="noStrike" cap="none" normalizeH="0" baseline="0" dirty="0">
                <a:ln>
                  <a:noFill/>
                </a:ln>
                <a:solidFill>
                  <a:srgbClr val="000000"/>
                </a:solidFill>
                <a:effectLst/>
                <a:latin typeface="Arial" pitchFamily="34" charset="0"/>
                <a:ea typeface="Times New Roman" pitchFamily="18" charset="0"/>
                <a:cs typeface="Arial" pitchFamily="34" charset="0"/>
              </a:rPr>
              <a:t>И так далее.</a:t>
            </a:r>
            <a:endParaRPr kumimoji="0" lang="ru-RU" sz="1400" b="0" i="0" u="none" strike="noStrike" cap="none" normalizeH="0" baseline="0" dirty="0">
              <a:ln>
                <a:noFill/>
              </a:ln>
              <a:solidFill>
                <a:schemeClr val="tx1"/>
              </a:solidFill>
              <a:effectLst/>
              <a:latin typeface="Arial" pitchFamily="34" charset="0"/>
              <a:cs typeface="Arial" pitchFamily="34" charset="0"/>
            </a:endParaRPr>
          </a:p>
        </p:txBody>
      </p:sp>
      <p:graphicFrame>
        <p:nvGraphicFramePr>
          <p:cNvPr id="4" name="Таблица 3"/>
          <p:cNvGraphicFramePr>
            <a:graphicFrameLocks noGrp="1"/>
          </p:cNvGraphicFramePr>
          <p:nvPr/>
        </p:nvGraphicFramePr>
        <p:xfrm>
          <a:off x="4536757" y="5151120"/>
          <a:ext cx="6359843" cy="979742"/>
        </p:xfrm>
        <a:graphic>
          <a:graphicData uri="http://schemas.openxmlformats.org/drawingml/2006/table">
            <a:tbl>
              <a:tblPr>
                <a:tableStyleId>{69C7853C-536D-4A76-A0AE-DD22124D55A5}</a:tableStyleId>
              </a:tblPr>
              <a:tblGrid>
                <a:gridCol w="3060777">
                  <a:extLst>
                    <a:ext uri="{9D8B030D-6E8A-4147-A177-3AD203B41FA5}">
                      <a16:colId xmlns:a16="http://schemas.microsoft.com/office/drawing/2014/main" val="20000"/>
                    </a:ext>
                  </a:extLst>
                </a:gridCol>
                <a:gridCol w="3299066">
                  <a:extLst>
                    <a:ext uri="{9D8B030D-6E8A-4147-A177-3AD203B41FA5}">
                      <a16:colId xmlns:a16="http://schemas.microsoft.com/office/drawing/2014/main" val="20001"/>
                    </a:ext>
                  </a:extLst>
                </a:gridCol>
              </a:tblGrid>
              <a:tr h="979742">
                <a:tc>
                  <a:txBody>
                    <a:bodyPr/>
                    <a:lstStyle/>
                    <a:p>
                      <a:pPr>
                        <a:lnSpc>
                          <a:spcPct val="115000"/>
                        </a:lnSpc>
                        <a:spcAft>
                          <a:spcPts val="1000"/>
                        </a:spcAft>
                      </a:pPr>
                      <a:r>
                        <a:rPr lang="ru-RU" sz="1400"/>
                        <a:t>Вторник «магазин»</a:t>
                      </a:r>
                      <a:endParaRPr lang="ru-RU" sz="1100"/>
                    </a:p>
                    <a:p>
                      <a:pPr>
                        <a:lnSpc>
                          <a:spcPct val="115000"/>
                        </a:lnSpc>
                        <a:spcAft>
                          <a:spcPts val="1000"/>
                        </a:spcAft>
                      </a:pPr>
                      <a:r>
                        <a:rPr lang="ru-RU" sz="1400"/>
                        <a:t>17 октября</a:t>
                      </a:r>
                      <a:endParaRPr lang="ru-RU" sz="1100">
                        <a:latin typeface="Calibri"/>
                        <a:ea typeface="Calibri"/>
                        <a:cs typeface="Times New Roman"/>
                      </a:endParaRPr>
                    </a:p>
                  </a:txBody>
                  <a:tcPr marL="68580" marR="68580" marT="0" marB="0"/>
                </a:tc>
                <a:tc>
                  <a:txBody>
                    <a:bodyPr/>
                    <a:lstStyle/>
                    <a:p>
                      <a:pPr>
                        <a:lnSpc>
                          <a:spcPct val="115000"/>
                        </a:lnSpc>
                        <a:spcAft>
                          <a:spcPts val="0"/>
                        </a:spcAft>
                      </a:pPr>
                      <a:r>
                        <a:rPr lang="ru-RU" sz="1350" dirty="0"/>
                        <a:t>Научить детей выбирать продукты, полезные для здоровья. Вызвать стремление к здоровому питанию.</a:t>
                      </a:r>
                      <a:endParaRPr lang="ru-RU" sz="1100" dirty="0">
                        <a:latin typeface="Calibri"/>
                        <a:ea typeface="Calibri"/>
                        <a:cs typeface="Times New Roman"/>
                      </a:endParaRPr>
                    </a:p>
                  </a:txBody>
                  <a:tcPr marL="68580" marR="68580" marT="0" marB="0"/>
                </a:tc>
                <a:extLst>
                  <a:ext uri="{0D108BD9-81ED-4DB2-BD59-A6C34878D82A}">
                    <a16:rowId xmlns:a16="http://schemas.microsoft.com/office/drawing/2014/main" val="10000"/>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874574"/>
            <a:ext cx="5547360" cy="6524863"/>
          </a:xfrm>
          <a:prstGeom prst="rect">
            <a:avLst/>
          </a:prstGeom>
        </p:spPr>
        <p:txBody>
          <a:bodyPr wrap="square">
            <a:spAutoFit/>
          </a:bodyPr>
          <a:lstStyle/>
          <a:p>
            <a:pPr lvl="0" eaLnBrk="0" fontAlgn="base" hangingPunct="0">
              <a:spcBef>
                <a:spcPct val="0"/>
              </a:spcBef>
              <a:spcAft>
                <a:spcPct val="0"/>
              </a:spcAft>
            </a:pPr>
            <a:r>
              <a:rPr lang="ru-RU" dirty="0">
                <a:solidFill>
                  <a:srgbClr val="000000"/>
                </a:solidFill>
                <a:latin typeface="Georgia" pitchFamily="18" charset="0"/>
                <a:ea typeface="Times New Roman" pitchFamily="18" charset="0"/>
                <a:cs typeface="Times New Roman" pitchFamily="18" charset="0"/>
              </a:rPr>
              <a:t>Физминутка</a:t>
            </a:r>
            <a:r>
              <a:rPr lang="ru-RU" dirty="0">
                <a:solidFill>
                  <a:srgbClr val="000000"/>
                </a:solidFill>
                <a:latin typeface="Calibri"/>
                <a:ea typeface="Times New Roman" pitchFamily="18" charset="0"/>
                <a:cs typeface="Times New Roman" pitchFamily="18" charset="0"/>
              </a:rPr>
              <a:t> </a:t>
            </a:r>
            <a:r>
              <a:rPr lang="ru-RU" b="1" i="1" dirty="0">
                <a:solidFill>
                  <a:srgbClr val="000000"/>
                </a:solidFill>
                <a:latin typeface="Calibri"/>
                <a:ea typeface="Times New Roman" pitchFamily="18" charset="0"/>
                <a:cs typeface="Times New Roman" pitchFamily="18" charset="0"/>
              </a:rPr>
              <a:t>«</a:t>
            </a:r>
            <a:r>
              <a:rPr lang="ru-RU" b="1" i="1" dirty="0">
                <a:solidFill>
                  <a:srgbClr val="000000"/>
                </a:solidFill>
                <a:latin typeface="Georgia" pitchFamily="18" charset="0"/>
                <a:ea typeface="Times New Roman" pitchFamily="18" charset="0"/>
                <a:cs typeface="Times New Roman" pitchFamily="18" charset="0"/>
              </a:rPr>
              <a:t>Садовник</a:t>
            </a:r>
            <a:r>
              <a:rPr lang="ru-RU" b="1" i="1" dirty="0">
                <a:solidFill>
                  <a:srgbClr val="000000"/>
                </a:solidFill>
                <a:latin typeface="Calibri"/>
                <a:ea typeface="Times New Roman" pitchFamily="18" charset="0"/>
                <a:cs typeface="Times New Roman" pitchFamily="18" charset="0"/>
              </a:rPr>
              <a:t>»</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Arial" pitchFamily="34" charset="0"/>
                <a:ea typeface="Times New Roman" pitchFamily="18" charset="0"/>
                <a:cs typeface="Arial" pitchFamily="34" charset="0"/>
              </a:rPr>
              <a:t>Мы вчера в саду гуляли, Идут по кругу, взявшись за руки.</a:t>
            </a:r>
            <a:br>
              <a:rPr lang="ru-RU" dirty="0">
                <a:solidFill>
                  <a:srgbClr val="000000"/>
                </a:solidFill>
                <a:latin typeface="Arial" pitchFamily="34" charset="0"/>
                <a:ea typeface="Times New Roman" pitchFamily="18" charset="0"/>
                <a:cs typeface="Arial" pitchFamily="34" charset="0"/>
              </a:rPr>
            </a:br>
            <a:r>
              <a:rPr lang="ru-RU" dirty="0">
                <a:solidFill>
                  <a:srgbClr val="000000"/>
                </a:solidFill>
                <a:latin typeface="Arial" pitchFamily="34" charset="0"/>
                <a:ea typeface="Times New Roman" pitchFamily="18" charset="0"/>
                <a:cs typeface="Arial" pitchFamily="34" charset="0"/>
              </a:rPr>
              <a:t>Мы смородину сажали.</a:t>
            </a:r>
            <a:r>
              <a:rPr lang="ru-RU" dirty="0">
                <a:solidFill>
                  <a:srgbClr val="000000"/>
                </a:solidFill>
                <a:latin typeface="Calibri"/>
                <a:ea typeface="Times New Roman" pitchFamily="18" charset="0"/>
                <a:cs typeface="Arial" pitchFamily="34" charset="0"/>
              </a:rPr>
              <a:t> «</a:t>
            </a:r>
            <a:r>
              <a:rPr lang="ru-RU" dirty="0">
                <a:solidFill>
                  <a:srgbClr val="000000"/>
                </a:solidFill>
                <a:latin typeface="Arial" pitchFamily="34" charset="0"/>
                <a:ea typeface="Times New Roman" pitchFamily="18" charset="0"/>
                <a:cs typeface="Arial" pitchFamily="34" charset="0"/>
              </a:rPr>
              <a:t>Выкапывают</a:t>
            </a:r>
            <a:r>
              <a:rPr lang="ru-RU" b="1" i="1" dirty="0">
                <a:solidFill>
                  <a:srgbClr val="000000"/>
                </a:solidFill>
                <a:latin typeface="Calibri"/>
                <a:ea typeface="Times New Roman" pitchFamily="18" charset="0"/>
                <a:cs typeface="Arial" pitchFamily="34" charset="0"/>
              </a:rPr>
              <a:t>»</a:t>
            </a:r>
            <a:r>
              <a:rPr lang="ru-RU" dirty="0">
                <a:solidFill>
                  <a:srgbClr val="000000"/>
                </a:solidFill>
                <a:latin typeface="Calibri"/>
                <a:ea typeface="Times New Roman" pitchFamily="18" charset="0"/>
                <a:cs typeface="Arial" pitchFamily="34" charset="0"/>
              </a:rPr>
              <a:t> </a:t>
            </a:r>
            <a:r>
              <a:rPr lang="ru-RU" dirty="0">
                <a:solidFill>
                  <a:srgbClr val="000000"/>
                </a:solidFill>
                <a:latin typeface="Arial" pitchFamily="34" charset="0"/>
                <a:ea typeface="Times New Roman" pitchFamily="18" charset="0"/>
                <a:cs typeface="Arial" pitchFamily="34" charset="0"/>
              </a:rPr>
              <a:t>яму и</a:t>
            </a:r>
            <a:r>
              <a:rPr lang="ru-RU" dirty="0">
                <a:solidFill>
                  <a:srgbClr val="000000"/>
                </a:solidFill>
                <a:latin typeface="Calibri"/>
                <a:ea typeface="Times New Roman" pitchFamily="18" charset="0"/>
                <a:cs typeface="Arial" pitchFamily="34" charset="0"/>
              </a:rPr>
              <a:t> «</a:t>
            </a:r>
            <a:r>
              <a:rPr lang="ru-RU" dirty="0">
                <a:solidFill>
                  <a:srgbClr val="000000"/>
                </a:solidFill>
                <a:latin typeface="Arial" pitchFamily="34" charset="0"/>
                <a:ea typeface="Times New Roman" pitchFamily="18" charset="0"/>
                <a:cs typeface="Arial" pitchFamily="34" charset="0"/>
              </a:rPr>
              <a:t>сажают</a:t>
            </a:r>
            <a:r>
              <a:rPr lang="ru-RU" dirty="0">
                <a:solidFill>
                  <a:srgbClr val="000000"/>
                </a:solidFill>
                <a:latin typeface="Calibri"/>
                <a:ea typeface="Times New Roman" pitchFamily="18" charset="0"/>
                <a:cs typeface="Arial" pitchFamily="34" charset="0"/>
              </a:rPr>
              <a:t>» </a:t>
            </a:r>
            <a:r>
              <a:rPr lang="ru-RU" dirty="0">
                <a:solidFill>
                  <a:srgbClr val="000000"/>
                </a:solidFill>
                <a:latin typeface="Arial" pitchFamily="34" charset="0"/>
                <a:ea typeface="Times New Roman" pitchFamily="18" charset="0"/>
                <a:cs typeface="Arial" pitchFamily="34" charset="0"/>
              </a:rPr>
              <a:t>в нее куст.</a:t>
            </a:r>
            <a:br>
              <a:rPr lang="ru-RU" dirty="0">
                <a:solidFill>
                  <a:srgbClr val="000000"/>
                </a:solidFill>
                <a:latin typeface="Arial" pitchFamily="34" charset="0"/>
                <a:ea typeface="Times New Roman" pitchFamily="18" charset="0"/>
                <a:cs typeface="Arial" pitchFamily="34" charset="0"/>
              </a:rPr>
            </a:br>
            <a:r>
              <a:rPr lang="ru-RU" dirty="0">
                <a:solidFill>
                  <a:srgbClr val="000000"/>
                </a:solidFill>
                <a:latin typeface="Arial" pitchFamily="34" charset="0"/>
                <a:ea typeface="Times New Roman" pitchFamily="18" charset="0"/>
                <a:cs typeface="Arial" pitchFamily="34" charset="0"/>
              </a:rPr>
              <a:t>Яблони белили мы известью, белилами. Движения правой рукой вверх, вниз.</a:t>
            </a:r>
            <a:br>
              <a:rPr lang="ru-RU" dirty="0">
                <a:solidFill>
                  <a:srgbClr val="000000"/>
                </a:solidFill>
                <a:latin typeface="Arial" pitchFamily="34" charset="0"/>
                <a:ea typeface="Times New Roman" pitchFamily="18" charset="0"/>
                <a:cs typeface="Arial" pitchFamily="34" charset="0"/>
              </a:rPr>
            </a:br>
            <a:r>
              <a:rPr lang="ru-RU" dirty="0">
                <a:solidFill>
                  <a:srgbClr val="000000"/>
                </a:solidFill>
                <a:latin typeface="Arial" pitchFamily="34" charset="0"/>
                <a:ea typeface="Times New Roman" pitchFamily="18" charset="0"/>
                <a:cs typeface="Arial" pitchFamily="34" charset="0"/>
              </a:rPr>
              <a:t>Починили мы забор,</a:t>
            </a:r>
            <a:r>
              <a:rPr lang="ru-RU" dirty="0">
                <a:solidFill>
                  <a:srgbClr val="000000"/>
                </a:solidFill>
                <a:latin typeface="Calibri"/>
                <a:ea typeface="Times New Roman" pitchFamily="18" charset="0"/>
                <a:cs typeface="Arial" pitchFamily="34" charset="0"/>
              </a:rPr>
              <a:t> «</a:t>
            </a:r>
            <a:r>
              <a:rPr lang="ru-RU" dirty="0">
                <a:solidFill>
                  <a:srgbClr val="000000"/>
                </a:solidFill>
                <a:latin typeface="Arial" pitchFamily="34" charset="0"/>
                <a:ea typeface="Times New Roman" pitchFamily="18" charset="0"/>
                <a:cs typeface="Arial" pitchFamily="34" charset="0"/>
              </a:rPr>
              <a:t>Ударяют</a:t>
            </a:r>
            <a:r>
              <a:rPr lang="ru-RU" dirty="0">
                <a:solidFill>
                  <a:srgbClr val="000000"/>
                </a:solidFill>
                <a:latin typeface="Calibri"/>
                <a:ea typeface="Times New Roman" pitchFamily="18" charset="0"/>
                <a:cs typeface="Arial" pitchFamily="34" charset="0"/>
              </a:rPr>
              <a:t>» </a:t>
            </a:r>
            <a:r>
              <a:rPr lang="ru-RU" dirty="0">
                <a:solidFill>
                  <a:srgbClr val="000000"/>
                </a:solidFill>
                <a:latin typeface="Arial" pitchFamily="34" charset="0"/>
                <a:ea typeface="Times New Roman" pitchFamily="18" charset="0"/>
                <a:cs typeface="Arial" pitchFamily="34" charset="0"/>
              </a:rPr>
              <a:t>молотком.</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Georgia" pitchFamily="18" charset="0"/>
                <a:ea typeface="Times New Roman" pitchFamily="18" charset="0"/>
                <a:cs typeface="Times New Roman" pitchFamily="18" charset="0"/>
              </a:rPr>
              <a:t>Завели мы разговор: В круг выходит один ребенок.</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Calibri"/>
                <a:ea typeface="Times New Roman" pitchFamily="18" charset="0"/>
                <a:cs typeface="Times New Roman" pitchFamily="18" charset="0"/>
              </a:rPr>
              <a:t>–</a:t>
            </a:r>
            <a:r>
              <a:rPr lang="ru-RU" dirty="0">
                <a:solidFill>
                  <a:srgbClr val="000000"/>
                </a:solidFill>
                <a:latin typeface="Georgia" pitchFamily="18" charset="0"/>
                <a:ea typeface="Times New Roman" pitchFamily="18" charset="0"/>
                <a:cs typeface="Times New Roman" pitchFamily="18" charset="0"/>
              </a:rPr>
              <a:t> Ты скажи, садовник наш,</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Georgia" pitchFamily="18" charset="0"/>
                <a:ea typeface="Times New Roman" pitchFamily="18" charset="0"/>
                <a:cs typeface="Times New Roman" pitchFamily="18" charset="0"/>
              </a:rPr>
              <a:t>Что ты нам в награду дашь?</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Georgia" pitchFamily="18" charset="0"/>
                <a:ea typeface="Times New Roman" pitchFamily="18" charset="0"/>
                <a:cs typeface="Times New Roman" pitchFamily="18" charset="0"/>
              </a:rPr>
              <a:t>- Дам в награду слив лиловых, Загибают по одному пальцу.</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Georgia" pitchFamily="18" charset="0"/>
                <a:ea typeface="Times New Roman" pitchFamily="18" charset="0"/>
                <a:cs typeface="Times New Roman" pitchFamily="18" charset="0"/>
              </a:rPr>
              <a:t>Груш медовых, самых крупных,</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Georgia" pitchFamily="18" charset="0"/>
                <a:ea typeface="Times New Roman" pitchFamily="18" charset="0"/>
                <a:cs typeface="Times New Roman" pitchFamily="18" charset="0"/>
              </a:rPr>
              <a:t>Спелых яблок, вишен целый килограмм.</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Georgia" pitchFamily="18" charset="0"/>
                <a:ea typeface="Times New Roman" pitchFamily="18" charset="0"/>
                <a:cs typeface="Times New Roman" pitchFamily="18" charset="0"/>
              </a:rPr>
              <a:t>Вот что вам в награду дам!</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Georgia" pitchFamily="18" charset="0"/>
                <a:ea typeface="Times New Roman" pitchFamily="18" charset="0"/>
                <a:cs typeface="Times New Roman" pitchFamily="18" charset="0"/>
              </a:rPr>
              <a:t>Воспитатель: Ой,. К нам кто-то идет! Кто это ребята?</a:t>
            </a:r>
            <a:r>
              <a:rPr lang="ru-RU" dirty="0">
                <a:solidFill>
                  <a:srgbClr val="000000"/>
                </a:solidFill>
                <a:latin typeface="Calibri"/>
                <a:ea typeface="Times New Roman" pitchFamily="18" charset="0"/>
                <a:cs typeface="Times New Roman" pitchFamily="18" charset="0"/>
              </a:rPr>
              <a:t> </a:t>
            </a:r>
            <a:r>
              <a:rPr lang="ru-RU" i="1" dirty="0">
                <a:solidFill>
                  <a:srgbClr val="000000"/>
                </a:solidFill>
                <a:latin typeface="Georgia" pitchFamily="18" charset="0"/>
                <a:ea typeface="Times New Roman" pitchFamily="18" charset="0"/>
                <a:cs typeface="Times New Roman" pitchFamily="18" charset="0"/>
              </a:rPr>
              <a:t>(Открывается дверь, в гости к ребятам пришла кукла Аленка)</a:t>
            </a:r>
            <a:r>
              <a:rPr lang="ru-RU" dirty="0">
                <a:solidFill>
                  <a:srgbClr val="000000"/>
                </a:solidFill>
                <a:latin typeface="Georgia" pitchFamily="18" charset="0"/>
                <a:ea typeface="Times New Roman" pitchFamily="18" charset="0"/>
                <a:cs typeface="Times New Roman" pitchFamily="18" charset="0"/>
              </a:rPr>
              <a:t>.</a:t>
            </a:r>
            <a:endParaRPr lang="ru-RU" sz="2400" dirty="0">
              <a:latin typeface="Arial" pitchFamily="34" charset="0"/>
              <a:cs typeface="Arial" pitchFamily="34" charset="0"/>
            </a:endParaRPr>
          </a:p>
          <a:p>
            <a:pPr lvl="0" eaLnBrk="0" fontAlgn="base" hangingPunct="0">
              <a:spcBef>
                <a:spcPct val="0"/>
              </a:spcBef>
              <a:spcAft>
                <a:spcPct val="0"/>
              </a:spcAft>
            </a:pPr>
            <a:br>
              <a:rPr lang="ru-RU" dirty="0">
                <a:solidFill>
                  <a:srgbClr val="000000"/>
                </a:solidFill>
                <a:latin typeface="Arial" pitchFamily="34" charset="0"/>
                <a:ea typeface="Times New Roman" pitchFamily="18" charset="0"/>
                <a:cs typeface="Arial" pitchFamily="34" charset="0"/>
              </a:rPr>
            </a:br>
            <a:endParaRPr lang="ru-RU" sz="4000" dirty="0">
              <a:latin typeface="Arial" pitchFamily="34" charset="0"/>
              <a:cs typeface="Arial" pitchFamily="34" charset="0"/>
            </a:endParaRPr>
          </a:p>
        </p:txBody>
      </p:sp>
      <p:sp>
        <p:nvSpPr>
          <p:cNvPr id="4" name="Прямоугольник 3"/>
          <p:cNvSpPr/>
          <p:nvPr/>
        </p:nvSpPr>
        <p:spPr>
          <a:xfrm>
            <a:off x="6096000" y="935564"/>
            <a:ext cx="6096000" cy="5078313"/>
          </a:xfrm>
          <a:prstGeom prst="rect">
            <a:avLst/>
          </a:prstGeom>
        </p:spPr>
        <p:txBody>
          <a:bodyPr>
            <a:spAutoFit/>
          </a:bodyPr>
          <a:lstStyle/>
          <a:p>
            <a:pPr lvl="0" eaLnBrk="0" fontAlgn="base" hangingPunct="0">
              <a:spcBef>
                <a:spcPct val="0"/>
              </a:spcBef>
              <a:spcAft>
                <a:spcPct val="0"/>
              </a:spcAft>
            </a:pPr>
            <a:r>
              <a:rPr lang="ru-RU" dirty="0">
                <a:solidFill>
                  <a:srgbClr val="000000"/>
                </a:solidFill>
                <a:latin typeface="Georgia" pitchFamily="18" charset="0"/>
                <a:ea typeface="Times New Roman" pitchFamily="18" charset="0"/>
                <a:cs typeface="Times New Roman" pitchFamily="18" charset="0"/>
              </a:rPr>
              <a:t>Кукла Аленка: Ребята, здравствуйте! Я слышала, что вы часто болеете? А вот я нет! А знаете почему? Вот послушайте!</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Arial" pitchFamily="34" charset="0"/>
                <a:ea typeface="Times New Roman" pitchFamily="18" charset="0"/>
                <a:cs typeface="Arial" pitchFamily="34" charset="0"/>
              </a:rPr>
              <a:t>Никогда не унываю</a:t>
            </a:r>
            <a:br>
              <a:rPr lang="ru-RU" dirty="0">
                <a:solidFill>
                  <a:srgbClr val="000000"/>
                </a:solidFill>
                <a:latin typeface="Arial" pitchFamily="34" charset="0"/>
                <a:ea typeface="Times New Roman" pitchFamily="18" charset="0"/>
                <a:cs typeface="Arial" pitchFamily="34" charset="0"/>
              </a:rPr>
            </a:br>
            <a:r>
              <a:rPr lang="ru-RU" dirty="0">
                <a:solidFill>
                  <a:srgbClr val="000000"/>
                </a:solidFill>
                <a:latin typeface="Arial" pitchFamily="34" charset="0"/>
                <a:ea typeface="Times New Roman" pitchFamily="18" charset="0"/>
                <a:cs typeface="Arial" pitchFamily="34" charset="0"/>
              </a:rPr>
              <a:t>И улыбка на лице,</a:t>
            </a:r>
            <a:br>
              <a:rPr lang="ru-RU" dirty="0">
                <a:solidFill>
                  <a:srgbClr val="000000"/>
                </a:solidFill>
                <a:latin typeface="Arial" pitchFamily="34" charset="0"/>
                <a:ea typeface="Times New Roman" pitchFamily="18" charset="0"/>
                <a:cs typeface="Arial" pitchFamily="34" charset="0"/>
              </a:rPr>
            </a:br>
            <a:r>
              <a:rPr lang="ru-RU" dirty="0">
                <a:solidFill>
                  <a:srgbClr val="000000"/>
                </a:solidFill>
                <a:latin typeface="Arial" pitchFamily="34" charset="0"/>
                <a:ea typeface="Times New Roman" pitchFamily="18" charset="0"/>
                <a:cs typeface="Arial" pitchFamily="34" charset="0"/>
              </a:rPr>
              <a:t>Потому что принимаю</a:t>
            </a:r>
            <a:br>
              <a:rPr lang="ru-RU" dirty="0">
                <a:solidFill>
                  <a:srgbClr val="000000"/>
                </a:solidFill>
                <a:latin typeface="Arial" pitchFamily="34" charset="0"/>
                <a:ea typeface="Times New Roman" pitchFamily="18" charset="0"/>
                <a:cs typeface="Arial" pitchFamily="34" charset="0"/>
              </a:rPr>
            </a:br>
            <a:r>
              <a:rPr lang="ru-RU" dirty="0">
                <a:solidFill>
                  <a:srgbClr val="000000"/>
                </a:solidFill>
                <a:latin typeface="Arial" pitchFamily="34" charset="0"/>
                <a:ea typeface="Times New Roman" pitchFamily="18" charset="0"/>
                <a:cs typeface="Arial" pitchFamily="34" charset="0"/>
              </a:rPr>
              <a:t>Витамины А, Б, С.</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Arial" pitchFamily="34" charset="0"/>
                <a:ea typeface="Times New Roman" pitchFamily="18" charset="0"/>
                <a:cs typeface="Arial" pitchFamily="34" charset="0"/>
              </a:rPr>
              <a:t>Очень важно спозаранку,</a:t>
            </a:r>
            <a:br>
              <a:rPr lang="ru-RU" dirty="0">
                <a:solidFill>
                  <a:srgbClr val="000000"/>
                </a:solidFill>
                <a:latin typeface="Arial" pitchFamily="34" charset="0"/>
                <a:ea typeface="Times New Roman" pitchFamily="18" charset="0"/>
                <a:cs typeface="Arial" pitchFamily="34" charset="0"/>
              </a:rPr>
            </a:br>
            <a:r>
              <a:rPr lang="ru-RU" dirty="0">
                <a:solidFill>
                  <a:srgbClr val="000000"/>
                </a:solidFill>
                <a:latin typeface="Arial" pitchFamily="34" charset="0"/>
                <a:ea typeface="Times New Roman" pitchFamily="18" charset="0"/>
                <a:cs typeface="Arial" pitchFamily="34" charset="0"/>
              </a:rPr>
              <a:t>Есть за завтраком овсянку.</a:t>
            </a:r>
            <a:br>
              <a:rPr lang="ru-RU" dirty="0">
                <a:solidFill>
                  <a:srgbClr val="000000"/>
                </a:solidFill>
                <a:latin typeface="Arial" pitchFamily="34" charset="0"/>
                <a:ea typeface="Times New Roman" pitchFamily="18" charset="0"/>
                <a:cs typeface="Arial" pitchFamily="34" charset="0"/>
              </a:rPr>
            </a:br>
            <a:r>
              <a:rPr lang="ru-RU" dirty="0">
                <a:solidFill>
                  <a:srgbClr val="000000"/>
                </a:solidFill>
                <a:latin typeface="Arial" pitchFamily="34" charset="0"/>
                <a:ea typeface="Times New Roman" pitchFamily="18" charset="0"/>
                <a:cs typeface="Arial" pitchFamily="34" charset="0"/>
              </a:rPr>
              <a:t>Черный хлеб полезен нам</a:t>
            </a:r>
            <a:br>
              <a:rPr lang="ru-RU" dirty="0">
                <a:solidFill>
                  <a:srgbClr val="000000"/>
                </a:solidFill>
                <a:latin typeface="Arial" pitchFamily="34" charset="0"/>
                <a:ea typeface="Times New Roman" pitchFamily="18" charset="0"/>
                <a:cs typeface="Arial" pitchFamily="34" charset="0"/>
              </a:rPr>
            </a:br>
            <a:r>
              <a:rPr lang="ru-RU" dirty="0">
                <a:solidFill>
                  <a:srgbClr val="000000"/>
                </a:solidFill>
                <a:latin typeface="Arial" pitchFamily="34" charset="0"/>
                <a:ea typeface="Times New Roman" pitchFamily="18" charset="0"/>
                <a:cs typeface="Arial" pitchFamily="34" charset="0"/>
              </a:rPr>
              <a:t>И не только по утрам.</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Arial" pitchFamily="34" charset="0"/>
                <a:ea typeface="Times New Roman" pitchFamily="18" charset="0"/>
                <a:cs typeface="Arial" pitchFamily="34" charset="0"/>
              </a:rPr>
              <a:t>Помни истину простую</a:t>
            </a:r>
            <a:br>
              <a:rPr lang="ru-RU" dirty="0">
                <a:solidFill>
                  <a:srgbClr val="000000"/>
                </a:solidFill>
                <a:latin typeface="Arial" pitchFamily="34" charset="0"/>
                <a:ea typeface="Times New Roman" pitchFamily="18" charset="0"/>
                <a:cs typeface="Arial" pitchFamily="34" charset="0"/>
              </a:rPr>
            </a:br>
            <a:r>
              <a:rPr lang="ru-RU" dirty="0">
                <a:solidFill>
                  <a:srgbClr val="000000"/>
                </a:solidFill>
                <a:latin typeface="Arial" pitchFamily="34" charset="0"/>
                <a:ea typeface="Times New Roman" pitchFamily="18" charset="0"/>
                <a:cs typeface="Arial" pitchFamily="34" charset="0"/>
              </a:rPr>
              <a:t>Лучше видит только тот,</a:t>
            </a:r>
            <a:br>
              <a:rPr lang="ru-RU" dirty="0">
                <a:solidFill>
                  <a:srgbClr val="000000"/>
                </a:solidFill>
                <a:latin typeface="Arial" pitchFamily="34" charset="0"/>
                <a:ea typeface="Times New Roman" pitchFamily="18" charset="0"/>
                <a:cs typeface="Arial" pitchFamily="34" charset="0"/>
              </a:rPr>
            </a:br>
            <a:r>
              <a:rPr lang="ru-RU" dirty="0">
                <a:solidFill>
                  <a:srgbClr val="000000"/>
                </a:solidFill>
                <a:latin typeface="Arial" pitchFamily="34" charset="0"/>
                <a:ea typeface="Times New Roman" pitchFamily="18" charset="0"/>
                <a:cs typeface="Arial" pitchFamily="34" charset="0"/>
              </a:rPr>
              <a:t>Кто жует морковь сырую,</a:t>
            </a:r>
            <a:br>
              <a:rPr lang="ru-RU" dirty="0">
                <a:solidFill>
                  <a:srgbClr val="000000"/>
                </a:solidFill>
                <a:latin typeface="Arial" pitchFamily="34" charset="0"/>
                <a:ea typeface="Times New Roman" pitchFamily="18" charset="0"/>
                <a:cs typeface="Arial" pitchFamily="34" charset="0"/>
              </a:rPr>
            </a:br>
            <a:r>
              <a:rPr lang="ru-RU" dirty="0">
                <a:solidFill>
                  <a:srgbClr val="000000"/>
                </a:solidFill>
                <a:latin typeface="Arial" pitchFamily="34" charset="0"/>
                <a:ea typeface="Times New Roman" pitchFamily="18" charset="0"/>
                <a:cs typeface="Arial" pitchFamily="34" charset="0"/>
              </a:rPr>
              <a:t>Или сок морковный пьёт.</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Arial" pitchFamily="34" charset="0"/>
                <a:ea typeface="Times New Roman" pitchFamily="18" charset="0"/>
                <a:cs typeface="Arial" pitchFamily="34" charset="0"/>
              </a:rPr>
              <a:t>От простуды и ангины помогают апельсины.</a:t>
            </a:r>
            <a:br>
              <a:rPr lang="ru-RU" dirty="0">
                <a:solidFill>
                  <a:srgbClr val="000000"/>
                </a:solidFill>
                <a:latin typeface="Arial" pitchFamily="34" charset="0"/>
                <a:ea typeface="Times New Roman" pitchFamily="18" charset="0"/>
                <a:cs typeface="Arial" pitchFamily="34" charset="0"/>
              </a:rPr>
            </a:br>
            <a:r>
              <a:rPr lang="ru-RU" dirty="0">
                <a:solidFill>
                  <a:srgbClr val="000000"/>
                </a:solidFill>
                <a:latin typeface="Arial" pitchFamily="34" charset="0"/>
                <a:ea typeface="Times New Roman" pitchFamily="18" charset="0"/>
                <a:cs typeface="Arial" pitchFamily="34" charset="0"/>
              </a:rPr>
              <a:t>Ну, а лучше съесть лимон</a:t>
            </a:r>
            <a:br>
              <a:rPr lang="ru-RU" dirty="0">
                <a:solidFill>
                  <a:srgbClr val="000000"/>
                </a:solidFill>
                <a:latin typeface="Arial" pitchFamily="34" charset="0"/>
                <a:ea typeface="Times New Roman" pitchFamily="18" charset="0"/>
                <a:cs typeface="Arial" pitchFamily="34" charset="0"/>
              </a:rPr>
            </a:br>
            <a:r>
              <a:rPr lang="ru-RU" dirty="0">
                <a:solidFill>
                  <a:srgbClr val="000000"/>
                </a:solidFill>
                <a:latin typeface="Arial" pitchFamily="34" charset="0"/>
                <a:ea typeface="Times New Roman" pitchFamily="18" charset="0"/>
                <a:cs typeface="Arial" pitchFamily="34" charset="0"/>
              </a:rPr>
              <a:t>Хоть и очень кислый он.</a:t>
            </a:r>
            <a:endParaRPr lang="ru-RU"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41960" y="214819"/>
            <a:ext cx="6096000" cy="6001643"/>
          </a:xfrm>
          <a:prstGeom prst="rect">
            <a:avLst/>
          </a:prstGeom>
        </p:spPr>
        <p:txBody>
          <a:bodyPr>
            <a:spAutoFit/>
          </a:bodyPr>
          <a:lstStyle/>
          <a:p>
            <a:pPr lvl="0" eaLnBrk="0" fontAlgn="base" hangingPunct="0">
              <a:spcBef>
                <a:spcPct val="0"/>
              </a:spcBef>
              <a:spcAft>
                <a:spcPct val="0"/>
              </a:spcAft>
            </a:pPr>
            <a:r>
              <a:rPr lang="ru-RU" dirty="0">
                <a:solidFill>
                  <a:srgbClr val="000000"/>
                </a:solidFill>
                <a:latin typeface="Arial" pitchFamily="34" charset="0"/>
                <a:ea typeface="Times New Roman" pitchFamily="18" charset="0"/>
                <a:cs typeface="Arial" pitchFamily="34" charset="0"/>
              </a:rPr>
              <a:t>Игра:</a:t>
            </a:r>
            <a:r>
              <a:rPr lang="ru-RU" dirty="0">
                <a:solidFill>
                  <a:srgbClr val="000000"/>
                </a:solidFill>
                <a:latin typeface="Calibri"/>
                <a:ea typeface="Times New Roman" pitchFamily="18" charset="0"/>
                <a:cs typeface="Arial" pitchFamily="34" charset="0"/>
              </a:rPr>
              <a:t>»</a:t>
            </a:r>
            <a:r>
              <a:rPr lang="ru-RU" dirty="0">
                <a:solidFill>
                  <a:srgbClr val="000000"/>
                </a:solidFill>
                <a:latin typeface="Arial" pitchFamily="34" charset="0"/>
                <a:ea typeface="Times New Roman" pitchFamily="18" charset="0"/>
                <a:cs typeface="Arial" pitchFamily="34" charset="0"/>
              </a:rPr>
              <a:t> Правильно-неправильно!</a:t>
            </a:r>
            <a:r>
              <a:rPr lang="ru-RU" dirty="0">
                <a:solidFill>
                  <a:srgbClr val="000000"/>
                </a:solidFill>
                <a:latin typeface="Calibri"/>
                <a:ea typeface="Times New Roman" pitchFamily="18" charset="0"/>
                <a:cs typeface="Arial" pitchFamily="34" charset="0"/>
              </a:rPr>
              <a:t>»</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Georgia" pitchFamily="18" charset="0"/>
                <a:ea typeface="Times New Roman" pitchFamily="18" charset="0"/>
                <a:cs typeface="Times New Roman" pitchFamily="18" charset="0"/>
              </a:rPr>
              <a:t>Я зачитаю четверостишия о продуктах. Если в них говорится о полезных вещах, то вы все вместе говорите:</a:t>
            </a:r>
            <a:r>
              <a:rPr lang="ru-RU" dirty="0">
                <a:solidFill>
                  <a:srgbClr val="000000"/>
                </a:solidFill>
                <a:latin typeface="Calibri"/>
                <a:ea typeface="Times New Roman" pitchFamily="18" charset="0"/>
                <a:cs typeface="Times New Roman" pitchFamily="18" charset="0"/>
              </a:rPr>
              <a:t> </a:t>
            </a:r>
            <a:r>
              <a:rPr lang="ru-RU" b="1" i="1" dirty="0">
                <a:solidFill>
                  <a:srgbClr val="000000"/>
                </a:solidFill>
                <a:latin typeface="Calibri"/>
                <a:ea typeface="Times New Roman" pitchFamily="18" charset="0"/>
                <a:cs typeface="Times New Roman" pitchFamily="18" charset="0"/>
              </a:rPr>
              <a:t>«</a:t>
            </a:r>
            <a:r>
              <a:rPr lang="ru-RU" i="1" dirty="0">
                <a:solidFill>
                  <a:srgbClr val="000000"/>
                </a:solidFill>
                <a:latin typeface="Georgia" pitchFamily="18" charset="0"/>
                <a:ea typeface="Times New Roman" pitchFamily="18" charset="0"/>
                <a:cs typeface="Times New Roman" pitchFamily="18" charset="0"/>
              </a:rPr>
              <a:t>Правильно, правильно, совершенно верно!</a:t>
            </a:r>
            <a:r>
              <a:rPr lang="ru-RU" i="1" dirty="0">
                <a:solidFill>
                  <a:srgbClr val="000000"/>
                </a:solidFill>
                <a:latin typeface="Calibri"/>
                <a:ea typeface="Times New Roman" pitchFamily="18" charset="0"/>
                <a:cs typeface="Times New Roman" pitchFamily="18" charset="0"/>
              </a:rPr>
              <a:t>»</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Georgia" pitchFamily="18" charset="0"/>
                <a:ea typeface="Times New Roman" pitchFamily="18" charset="0"/>
                <a:cs typeface="Times New Roman" pitchFamily="18" charset="0"/>
              </a:rPr>
              <a:t>- А если о том, что для здоровья вредно, вы молчите.</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Georgia" pitchFamily="18" charset="0"/>
                <a:ea typeface="Times New Roman" pitchFamily="18" charset="0"/>
                <a:cs typeface="Times New Roman" pitchFamily="18" charset="0"/>
              </a:rPr>
              <a:t>1. Ешь побольше апельсинов, пей морковный вкусный сок,</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Georgia" pitchFamily="18" charset="0"/>
                <a:ea typeface="Times New Roman" pitchFamily="18" charset="0"/>
                <a:cs typeface="Times New Roman" pitchFamily="18" charset="0"/>
              </a:rPr>
              <a:t>И тогда ты точно будешь очень строен и высок.</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Georgia" pitchFamily="18" charset="0"/>
                <a:ea typeface="Times New Roman" pitchFamily="18" charset="0"/>
                <a:cs typeface="Times New Roman" pitchFamily="18" charset="0"/>
              </a:rPr>
              <a:t>2. Если хочешь стройным быть, надо сладкое любить</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Georgia" pitchFamily="18" charset="0"/>
                <a:ea typeface="Times New Roman" pitchFamily="18" charset="0"/>
                <a:cs typeface="Times New Roman" pitchFamily="18" charset="0"/>
              </a:rPr>
              <a:t>Ешь конфеты, жуй ирис, строен, стань как кипарис.</a:t>
            </a:r>
            <a:endParaRPr lang="ru-RU" sz="2400" dirty="0">
              <a:latin typeface="Arial" pitchFamily="34" charset="0"/>
              <a:cs typeface="Arial" pitchFamily="34" charset="0"/>
            </a:endParaRPr>
          </a:p>
          <a:p>
            <a:pPr lvl="0" eaLnBrk="0" fontAlgn="base" hangingPunct="0">
              <a:spcBef>
                <a:spcPct val="0"/>
              </a:spcBef>
              <a:spcAft>
                <a:spcPct val="0"/>
              </a:spcAft>
            </a:pPr>
            <a:r>
              <a:rPr lang="ru-RU" b="1" dirty="0">
                <a:solidFill>
                  <a:srgbClr val="000000"/>
                </a:solidFill>
                <a:latin typeface="Georgia" pitchFamily="18" charset="0"/>
                <a:ea typeface="Times New Roman" pitchFamily="18" charset="0"/>
                <a:cs typeface="Times New Roman" pitchFamily="18" charset="0"/>
              </a:rPr>
              <a:t>3.</a:t>
            </a:r>
            <a:r>
              <a:rPr lang="ru-RU" dirty="0">
                <a:solidFill>
                  <a:srgbClr val="000000"/>
                </a:solidFill>
                <a:latin typeface="Georgia" pitchFamily="18" charset="0"/>
                <a:ea typeface="Times New Roman" pitchFamily="18" charset="0"/>
                <a:cs typeface="Times New Roman" pitchFamily="18" charset="0"/>
              </a:rPr>
              <a:t> Чтобы правильно питаться, вы запомните совет:</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Georgia" pitchFamily="18" charset="0"/>
                <a:ea typeface="Times New Roman" pitchFamily="18" charset="0"/>
                <a:cs typeface="Times New Roman" pitchFamily="18" charset="0"/>
              </a:rPr>
              <a:t>Ешьте фрукты, кашу с маслом, рыбу мед и виноград.</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Georgia" pitchFamily="18" charset="0"/>
                <a:ea typeface="Times New Roman" pitchFamily="18" charset="0"/>
                <a:cs typeface="Times New Roman" pitchFamily="18" charset="0"/>
              </a:rPr>
              <a:t>4. Нет полезнее продуктов </a:t>
            </a:r>
            <a:r>
              <a:rPr lang="ru-RU" dirty="0">
                <a:solidFill>
                  <a:srgbClr val="000000"/>
                </a:solidFill>
                <a:latin typeface="Calibri"/>
                <a:ea typeface="Times New Roman" pitchFamily="18" charset="0"/>
                <a:cs typeface="Times New Roman" pitchFamily="18" charset="0"/>
              </a:rPr>
              <a:t>—</a:t>
            </a:r>
            <a:r>
              <a:rPr lang="ru-RU" dirty="0">
                <a:solidFill>
                  <a:srgbClr val="000000"/>
                </a:solidFill>
                <a:latin typeface="Georgia" pitchFamily="18" charset="0"/>
                <a:ea typeface="Times New Roman" pitchFamily="18" charset="0"/>
                <a:cs typeface="Times New Roman" pitchFamily="18" charset="0"/>
              </a:rPr>
              <a:t> вкусных овощей и фруктов.</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Georgia" pitchFamily="18" charset="0"/>
                <a:ea typeface="Times New Roman" pitchFamily="18" charset="0"/>
                <a:cs typeface="Times New Roman" pitchFamily="18" charset="0"/>
              </a:rPr>
              <a:t>И Сереже и Ирине всем полезны витамины.</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Georgia" pitchFamily="18" charset="0"/>
                <a:ea typeface="Times New Roman" pitchFamily="18" charset="0"/>
                <a:cs typeface="Times New Roman" pitchFamily="18" charset="0"/>
              </a:rPr>
              <a:t>5. Наша Люба булки ела и ужасно растолстела.</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Georgia" pitchFamily="18" charset="0"/>
                <a:ea typeface="Times New Roman" pitchFamily="18" charset="0"/>
                <a:cs typeface="Times New Roman" pitchFamily="18" charset="0"/>
              </a:rPr>
              <a:t>Хочет в гости к нам прийти, да в дверь не может проползти.</a:t>
            </a:r>
            <a:endParaRPr lang="ru-RU" sz="2400" dirty="0">
              <a:latin typeface="Arial" pitchFamily="34" charset="0"/>
              <a:cs typeface="Arial" pitchFamily="34" charset="0"/>
            </a:endParaRPr>
          </a:p>
          <a:p>
            <a:pPr lvl="0" eaLnBrk="0" fontAlgn="base" hangingPunct="0">
              <a:spcBef>
                <a:spcPct val="0"/>
              </a:spcBef>
              <a:spcAft>
                <a:spcPct val="0"/>
              </a:spcAft>
            </a:pPr>
            <a:r>
              <a:rPr lang="ru-RU" dirty="0">
                <a:solidFill>
                  <a:srgbClr val="000000"/>
                </a:solidFill>
                <a:latin typeface="Georgia" pitchFamily="18" charset="0"/>
                <a:ea typeface="Times New Roman" pitchFamily="18" charset="0"/>
                <a:cs typeface="Times New Roman" pitchFamily="18" charset="0"/>
              </a:rPr>
              <a:t>6. Если хочешь быть здоровым, правильно питайся,</a:t>
            </a:r>
          </a:p>
          <a:p>
            <a:pPr lvl="0" eaLnBrk="0" fontAlgn="base" hangingPunct="0">
              <a:spcBef>
                <a:spcPct val="0"/>
              </a:spcBef>
              <a:spcAft>
                <a:spcPct val="0"/>
              </a:spcAft>
            </a:pPr>
            <a:r>
              <a:rPr lang="ru-RU" dirty="0">
                <a:solidFill>
                  <a:srgbClr val="000000"/>
                </a:solidFill>
                <a:latin typeface="Georgia" pitchFamily="18" charset="0"/>
                <a:ea typeface="Times New Roman" pitchFamily="18" charset="0"/>
                <a:cs typeface="Times New Roman" pitchFamily="18" charset="0"/>
              </a:rPr>
              <a:t>Ешь побольше витаминов, с болезнями не знайся</a:t>
            </a:r>
            <a:r>
              <a:rPr lang="ru-RU" sz="2400" dirty="0">
                <a:latin typeface="Arial" pitchFamily="34" charset="0"/>
                <a:cs typeface="Arial" pitchFamily="34" charset="0"/>
              </a:rPr>
              <a:t> </a:t>
            </a:r>
            <a:endParaRPr lang="ru-RU" sz="4000" dirty="0">
              <a:latin typeface="Arial" pitchFamily="34" charset="0"/>
              <a:cs typeface="Arial" pitchFamily="34" charset="0"/>
            </a:endParaRPr>
          </a:p>
        </p:txBody>
      </p:sp>
      <p:pic>
        <p:nvPicPr>
          <p:cNvPr id="129026" name="Picture 2" descr="http://babyben.ru/images/babyben/2017/01/d6b0f11bd9cd6a187a8e765fb6d4dfbb_i-4.jpg"/>
          <p:cNvPicPr>
            <a:picLocks noChangeAspect="1" noChangeArrowheads="1"/>
          </p:cNvPicPr>
          <p:nvPr/>
        </p:nvPicPr>
        <p:blipFill>
          <a:blip r:embed="rId2" cstate="print"/>
          <a:srcRect r="-2623" b="4991"/>
          <a:stretch>
            <a:fillRect/>
          </a:stretch>
        </p:blipFill>
        <p:spPr bwMode="auto">
          <a:xfrm>
            <a:off x="7680960" y="2554606"/>
            <a:ext cx="3825240" cy="3541394"/>
          </a:xfrm>
          <a:prstGeom prst="rect">
            <a:avLst/>
          </a:prstGeom>
          <a:ln>
            <a:noFill/>
          </a:ln>
          <a:effectLst>
            <a:softEdge rad="112500"/>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Среда « Польза фруктов»</a:t>
            </a:r>
          </a:p>
        </p:txBody>
      </p:sp>
      <p:pic>
        <p:nvPicPr>
          <p:cNvPr id="3" name="Рисунок 2"/>
          <p:cNvPicPr>
            <a:picLocks noChangeAspect="1"/>
          </p:cNvPicPr>
          <p:nvPr/>
        </p:nvPicPr>
        <p:blipFill rotWithShape="1">
          <a:blip r:embed="rId2" cstate="print">
            <a:extLst>
              <a:ext uri="{28A0092B-C50C-407E-A947-70E740481C1C}">
                <a14:useLocalDpi xmlns:a14="http://schemas.microsoft.com/office/drawing/2010/main" val="0"/>
              </a:ext>
            </a:extLst>
          </a:blip>
          <a:srcRect l="1832" t="13176" r="870"/>
          <a:stretch/>
        </p:blipFill>
        <p:spPr>
          <a:xfrm>
            <a:off x="107487" y="1705232"/>
            <a:ext cx="6163417" cy="4399994"/>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70904" y="1705232"/>
            <a:ext cx="5447956" cy="4399994"/>
          </a:xfrm>
          <a:prstGeom prst="rect">
            <a:avLst/>
          </a:prstGeom>
        </p:spPr>
      </p:pic>
    </p:spTree>
    <p:extLst>
      <p:ext uri="{BB962C8B-B14F-4D97-AF65-F5344CB8AC3E}">
        <p14:creationId xmlns:p14="http://schemas.microsoft.com/office/powerpoint/2010/main" val="3565847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274320" y="304800"/>
          <a:ext cx="11490960" cy="5852160"/>
        </p:xfrm>
        <a:graphic>
          <a:graphicData uri="http://schemas.openxmlformats.org/drawingml/2006/table">
            <a:tbl>
              <a:tblPr/>
              <a:tblGrid>
                <a:gridCol w="2132502">
                  <a:extLst>
                    <a:ext uri="{9D8B030D-6E8A-4147-A177-3AD203B41FA5}">
                      <a16:colId xmlns:a16="http://schemas.microsoft.com/office/drawing/2014/main" val="20000"/>
                    </a:ext>
                  </a:extLst>
                </a:gridCol>
                <a:gridCol w="2101817">
                  <a:extLst>
                    <a:ext uri="{9D8B030D-6E8A-4147-A177-3AD203B41FA5}">
                      <a16:colId xmlns:a16="http://schemas.microsoft.com/office/drawing/2014/main" val="20001"/>
                    </a:ext>
                  </a:extLst>
                </a:gridCol>
                <a:gridCol w="7256641">
                  <a:extLst>
                    <a:ext uri="{9D8B030D-6E8A-4147-A177-3AD203B41FA5}">
                      <a16:colId xmlns:a16="http://schemas.microsoft.com/office/drawing/2014/main" val="20002"/>
                    </a:ext>
                  </a:extLst>
                </a:gridCol>
              </a:tblGrid>
              <a:tr h="5852160">
                <a:tc>
                  <a:txBody>
                    <a:bodyPr/>
                    <a:lstStyle/>
                    <a:p>
                      <a:pPr>
                        <a:lnSpc>
                          <a:spcPct val="115000"/>
                        </a:lnSpc>
                        <a:spcAft>
                          <a:spcPts val="1000"/>
                        </a:spcAft>
                      </a:pPr>
                      <a:r>
                        <a:rPr lang="ru-RU" sz="1600" dirty="0">
                          <a:latin typeface="Times New Roman"/>
                          <a:ea typeface="Calibri"/>
                          <a:cs typeface="Times New Roman"/>
                        </a:rPr>
                        <a:t>Среда «Польза фруктов»</a:t>
                      </a:r>
                      <a:endParaRPr lang="ru-RU" sz="1200" dirty="0">
                        <a:latin typeface="Calibri"/>
                        <a:ea typeface="Calibri"/>
                        <a:cs typeface="Times New Roman"/>
                      </a:endParaRPr>
                    </a:p>
                    <a:p>
                      <a:pPr>
                        <a:lnSpc>
                          <a:spcPct val="115000"/>
                        </a:lnSpc>
                        <a:spcAft>
                          <a:spcPts val="1000"/>
                        </a:spcAft>
                      </a:pPr>
                      <a:r>
                        <a:rPr lang="ru-RU" sz="1600" dirty="0">
                          <a:latin typeface="Times New Roman"/>
                          <a:ea typeface="Calibri"/>
                          <a:cs typeface="Times New Roman"/>
                        </a:rPr>
                        <a:t>18 октября</a:t>
                      </a:r>
                      <a:endParaRPr lang="ru-RU" sz="1200" dirty="0">
                        <a:latin typeface="Calibri"/>
                        <a:ea typeface="Calibri"/>
                        <a:cs typeface="Times New Roman"/>
                      </a:endParaRPr>
                    </a:p>
                  </a:txBody>
                  <a:tcPr marL="40273" marR="402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400" dirty="0">
                          <a:solidFill>
                            <a:srgbClr val="000000"/>
                          </a:solidFill>
                          <a:latin typeface="Times New Roman"/>
                          <a:ea typeface="Times New Roman"/>
                          <a:cs typeface="Times New Roman"/>
                        </a:rPr>
                        <a:t>Физическое развитие, развитие памяти, повторение фруктов и овощей.</a:t>
                      </a:r>
                      <a:endParaRPr lang="ru-RU" sz="1100" dirty="0">
                        <a:latin typeface="Calibri"/>
                        <a:ea typeface="Calibri"/>
                        <a:cs typeface="Times New Roman"/>
                      </a:endParaRPr>
                    </a:p>
                  </a:txBody>
                  <a:tcPr marL="40273" marR="402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i="1" dirty="0">
                          <a:solidFill>
                            <a:srgbClr val="000000"/>
                          </a:solidFill>
                          <a:latin typeface="Times New Roman"/>
                          <a:ea typeface="Times New Roman"/>
                          <a:cs typeface="Times New Roman"/>
                        </a:rPr>
                        <a:t>ИГРА «Я ЗНАЮ»</a:t>
                      </a:r>
                      <a:endParaRPr lang="ru-RU" sz="1050" dirty="0">
                        <a:latin typeface="Calibri"/>
                        <a:ea typeface="Calibri"/>
                        <a:cs typeface="Times New Roman"/>
                      </a:endParaRPr>
                    </a:p>
                    <a:p>
                      <a:pPr>
                        <a:lnSpc>
                          <a:spcPct val="115000"/>
                        </a:lnSpc>
                        <a:spcAft>
                          <a:spcPts val="0"/>
                        </a:spcAft>
                      </a:pPr>
                      <a:r>
                        <a:rPr lang="ru-RU" sz="1200" dirty="0">
                          <a:solidFill>
                            <a:srgbClr val="000000"/>
                          </a:solidFill>
                          <a:latin typeface="Times New Roman"/>
                          <a:ea typeface="Times New Roman"/>
                          <a:cs typeface="Times New Roman"/>
                        </a:rPr>
                        <a:t>Первый игрок начинает: Я знаю много фруктов: яблоко. Второй игрок продолжает: я знаю много фруктов: груша. Третий дальше: «Я знаю много фруктов слива». Задача – продолжить цепочку и ничего не повторяя. Взрослый в игре может подсказывать.</a:t>
                      </a:r>
                      <a:endParaRPr lang="ru-RU" sz="1050" dirty="0">
                        <a:latin typeface="Calibri"/>
                        <a:ea typeface="Calibri"/>
                        <a:cs typeface="Times New Roman"/>
                      </a:endParaRPr>
                    </a:p>
                    <a:p>
                      <a:pPr algn="ctr">
                        <a:lnSpc>
                          <a:spcPct val="115000"/>
                        </a:lnSpc>
                        <a:spcAft>
                          <a:spcPts val="0"/>
                        </a:spcAft>
                      </a:pPr>
                      <a:r>
                        <a:rPr lang="ru-RU" sz="1200" i="1" dirty="0">
                          <a:solidFill>
                            <a:srgbClr val="000000"/>
                          </a:solidFill>
                          <a:latin typeface="Times New Roman"/>
                          <a:ea typeface="Times New Roman"/>
                          <a:cs typeface="Times New Roman"/>
                        </a:rPr>
                        <a:t>ИГРА «СОБЕРЕМ ФРУКТЫ В КОРЗИНУ»</a:t>
                      </a:r>
                      <a:endParaRPr lang="ru-RU" sz="1050" dirty="0">
                        <a:latin typeface="Calibri"/>
                        <a:ea typeface="Calibri"/>
                        <a:cs typeface="Times New Roman"/>
                      </a:endParaRPr>
                    </a:p>
                    <a:p>
                      <a:pPr>
                        <a:lnSpc>
                          <a:spcPct val="115000"/>
                        </a:lnSpc>
                        <a:spcAft>
                          <a:spcPts val="0"/>
                        </a:spcAft>
                      </a:pPr>
                      <a:r>
                        <a:rPr lang="ru-RU" sz="1200" dirty="0">
                          <a:solidFill>
                            <a:srgbClr val="000000"/>
                          </a:solidFill>
                          <a:latin typeface="Times New Roman"/>
                          <a:ea typeface="Times New Roman"/>
                          <a:cs typeface="Times New Roman"/>
                        </a:rPr>
                        <a:t>Каждый игрок называет один фрукт. Если он назвал правильно, то он кладет в корзинку кубик. Одно слово – это один кубик. Задача – наполнить корзинку словами – кубиками, вспомнив и назвав как можно большее число фруктов. Играть можно на время – нужно успеть заполнить корзинку за 2 минуты. Это достаточно большой промежуток времени, достаточный для выполнения задания.</a:t>
                      </a:r>
                      <a:endParaRPr lang="ru-RU" sz="1050" dirty="0">
                        <a:latin typeface="Calibri"/>
                        <a:ea typeface="Calibri"/>
                        <a:cs typeface="Times New Roman"/>
                      </a:endParaRPr>
                    </a:p>
                    <a:p>
                      <a:pPr>
                        <a:lnSpc>
                          <a:spcPct val="115000"/>
                        </a:lnSpc>
                        <a:spcAft>
                          <a:spcPts val="0"/>
                        </a:spcAft>
                      </a:pPr>
                      <a:r>
                        <a:rPr lang="ru-RU" sz="1200" dirty="0">
                          <a:solidFill>
                            <a:srgbClr val="000000"/>
                          </a:solidFill>
                          <a:latin typeface="Times New Roman"/>
                          <a:ea typeface="Times New Roman"/>
                          <a:cs typeface="Times New Roman"/>
                        </a:rPr>
                        <a:t>Что могут назвать дети: яблоко, груша, айва, алыча, ирга, абрикос, персик, слива, лимон, апельсин, грейпфрут, мандарин, гранат, ананас, хурма, банан, манго, авокадо, киви и другие фрукты.</a:t>
                      </a:r>
                      <a:endParaRPr lang="ru-RU" sz="1050" dirty="0">
                        <a:latin typeface="Calibri"/>
                        <a:ea typeface="Calibri"/>
                        <a:cs typeface="Times New Roman"/>
                      </a:endParaRPr>
                    </a:p>
                    <a:p>
                      <a:pPr>
                        <a:lnSpc>
                          <a:spcPct val="115000"/>
                        </a:lnSpc>
                        <a:spcAft>
                          <a:spcPts val="0"/>
                        </a:spcAft>
                      </a:pPr>
                      <a:r>
                        <a:rPr lang="ru-RU" sz="1200" dirty="0">
                          <a:solidFill>
                            <a:srgbClr val="000000"/>
                          </a:solidFill>
                          <a:latin typeface="Times New Roman"/>
                          <a:ea typeface="Times New Roman"/>
                          <a:cs typeface="Times New Roman"/>
                        </a:rPr>
                        <a:t>Можно «класть» в корзину не только названия фруктов, но и словосочетания. Например: «ароматное яблоко» – кладем кубик. Теперь надо придумать следующее словосочетание – «золотистая груша». Далее новое словосочетание – «синяя слива». И так мы заполняем корзинку.</a:t>
                      </a:r>
                      <a:endParaRPr lang="ru-RU" sz="1050" dirty="0">
                        <a:latin typeface="Calibri"/>
                        <a:ea typeface="Calibri"/>
                        <a:cs typeface="Times New Roman"/>
                      </a:endParaRPr>
                    </a:p>
                    <a:p>
                      <a:pPr algn="ctr">
                        <a:lnSpc>
                          <a:spcPct val="115000"/>
                        </a:lnSpc>
                        <a:spcAft>
                          <a:spcPts val="0"/>
                        </a:spcAft>
                      </a:pPr>
                      <a:r>
                        <a:rPr lang="ru-RU" sz="1200" i="1" dirty="0">
                          <a:solidFill>
                            <a:srgbClr val="000000"/>
                          </a:solidFill>
                          <a:latin typeface="Times New Roman"/>
                          <a:ea typeface="Times New Roman"/>
                          <a:cs typeface="Times New Roman"/>
                        </a:rPr>
                        <a:t>ИГРА « КЛАССИФИКАЦИЯ. ФРУКТЫ И ОВОЩИ»</a:t>
                      </a:r>
                      <a:endParaRPr lang="ru-RU" sz="1050" dirty="0">
                        <a:latin typeface="Calibri"/>
                        <a:ea typeface="Calibri"/>
                        <a:cs typeface="Times New Roman"/>
                      </a:endParaRPr>
                    </a:p>
                    <a:p>
                      <a:pPr>
                        <a:lnSpc>
                          <a:spcPct val="115000"/>
                        </a:lnSpc>
                        <a:spcAft>
                          <a:spcPts val="0"/>
                        </a:spcAft>
                      </a:pPr>
                      <a:r>
                        <a:rPr lang="ru-RU" sz="1200" dirty="0">
                          <a:solidFill>
                            <a:srgbClr val="000000"/>
                          </a:solidFill>
                          <a:latin typeface="Times New Roman"/>
                          <a:ea typeface="Times New Roman"/>
                          <a:cs typeface="Times New Roman"/>
                        </a:rPr>
                        <a:t>Детям выдаются картинки с фруктами и овощами вперемешку. Нужно разложить в одну корзину фрукты, а в другую овощи.</a:t>
                      </a:r>
                      <a:endParaRPr lang="ru-RU" sz="1050" dirty="0">
                        <a:latin typeface="Calibri"/>
                        <a:ea typeface="Calibri"/>
                        <a:cs typeface="Times New Roman"/>
                      </a:endParaRPr>
                    </a:p>
                    <a:p>
                      <a:pPr>
                        <a:lnSpc>
                          <a:spcPct val="115000"/>
                        </a:lnSpc>
                        <a:spcAft>
                          <a:spcPts val="0"/>
                        </a:spcAft>
                      </a:pPr>
                      <a:r>
                        <a:rPr lang="ru-RU" sz="1200" dirty="0">
                          <a:solidFill>
                            <a:srgbClr val="000000"/>
                          </a:solidFill>
                          <a:latin typeface="Times New Roman"/>
                          <a:ea typeface="Times New Roman"/>
                          <a:cs typeface="Times New Roman"/>
                        </a:rPr>
                        <a:t>Обязательно спросите у ребенка: «Почему ты думаешь, что это фрукт?».</a:t>
                      </a:r>
                      <a:endParaRPr lang="ru-RU" sz="1050" dirty="0">
                        <a:latin typeface="Calibri"/>
                        <a:ea typeface="Calibri"/>
                        <a:cs typeface="Times New Roman"/>
                      </a:endParaRPr>
                    </a:p>
                  </a:txBody>
                  <a:tcPr marL="40273" marR="402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14967" y="61583"/>
            <a:ext cx="6893431" cy="734864"/>
          </a:xfrm>
        </p:spPr>
        <p:txBody>
          <a:bodyPr/>
          <a:lstStyle/>
          <a:p>
            <a:r>
              <a:rPr lang="ru-RU" b="1" dirty="0">
                <a:ln w="22225">
                  <a:solidFill>
                    <a:schemeClr val="accent5">
                      <a:lumMod val="75000"/>
                    </a:schemeClr>
                  </a:solidFill>
                  <a:prstDash val="solid"/>
                </a:ln>
                <a:solidFill>
                  <a:srgbClr val="FF0000"/>
                </a:solidFill>
              </a:rPr>
              <a:t>Четверг «Цветочный сад»</a:t>
            </a: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5753" y="1385935"/>
            <a:ext cx="7289298" cy="5466974"/>
          </a:xfrm>
          <a:prstGeom prst="rect">
            <a:avLst/>
          </a:prstGeom>
          <a:ln>
            <a:noFill/>
          </a:ln>
          <a:effectLst>
            <a:softEdge rad="112500"/>
          </a:effectLst>
        </p:spPr>
      </p:pic>
      <p:sp>
        <p:nvSpPr>
          <p:cNvPr id="6" name="Выноска-облако 5"/>
          <p:cNvSpPr/>
          <p:nvPr/>
        </p:nvSpPr>
        <p:spPr>
          <a:xfrm rot="884883">
            <a:off x="6155591" y="711019"/>
            <a:ext cx="4250724" cy="2184090"/>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ru-RU"/>
          </a:p>
        </p:txBody>
      </p:sp>
      <p:pic>
        <p:nvPicPr>
          <p:cNvPr id="7" name="Рисунок 6"/>
          <p:cNvPicPr>
            <a:picLocks noChangeAspect="1"/>
          </p:cNvPicPr>
          <p:nvPr/>
        </p:nvPicPr>
        <p:blipFill rotWithShape="1">
          <a:blip r:embed="rId3" cstate="print">
            <a:extLst>
              <a:ext uri="{28A0092B-C50C-407E-A947-70E740481C1C}">
                <a14:useLocalDpi xmlns:a14="http://schemas.microsoft.com/office/drawing/2010/main" val="0"/>
              </a:ext>
            </a:extLst>
          </a:blip>
          <a:srcRect l="18378" t="22523" r="10811" b="12972"/>
          <a:stretch/>
        </p:blipFill>
        <p:spPr>
          <a:xfrm rot="447330">
            <a:off x="7033883" y="951060"/>
            <a:ext cx="2494139" cy="1704009"/>
          </a:xfrm>
          <a:prstGeom prst="ellipse">
            <a:avLst/>
          </a:prstGeom>
          <a:ln>
            <a:noFill/>
          </a:ln>
          <a:effectLst>
            <a:softEdge rad="112500"/>
          </a:effectLst>
        </p:spPr>
      </p:pic>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902418">
            <a:off x="8015509" y="1144748"/>
            <a:ext cx="530885" cy="560794"/>
          </a:xfrm>
          <a:prstGeom prst="rect">
            <a:avLst/>
          </a:prstGeom>
        </p:spPr>
      </p:pic>
      <p:sp>
        <p:nvSpPr>
          <p:cNvPr id="2" name="TextBox 1"/>
          <p:cNvSpPr txBox="1"/>
          <p:nvPr/>
        </p:nvSpPr>
        <p:spPr>
          <a:xfrm>
            <a:off x="9529482" y="3272118"/>
            <a:ext cx="2563906" cy="2308324"/>
          </a:xfrm>
          <a:prstGeom prst="rect">
            <a:avLst/>
          </a:prstGeom>
          <a:noFill/>
        </p:spPr>
        <p:txBody>
          <a:bodyPr wrap="square" rtlCol="0">
            <a:spAutoFit/>
          </a:bodyPr>
          <a:lstStyle/>
          <a:p>
            <a:r>
              <a:rPr lang="ru-RU" dirty="0"/>
              <a:t>Нюша каждый день мечтает, встретить принца все желает. Хочет, чтоб цветы дарил,</a:t>
            </a:r>
          </a:p>
          <a:p>
            <a:r>
              <a:rPr lang="ru-RU" dirty="0"/>
              <a:t>Для нее их сам садил!</a:t>
            </a:r>
          </a:p>
        </p:txBody>
      </p:sp>
    </p:spTree>
    <p:extLst>
      <p:ext uri="{BB962C8B-B14F-4D97-AF65-F5344CB8AC3E}">
        <p14:creationId xmlns:p14="http://schemas.microsoft.com/office/powerpoint/2010/main" val="3182774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1691640" y="990600"/>
          <a:ext cx="8290559" cy="4754880"/>
        </p:xfrm>
        <a:graphic>
          <a:graphicData uri="http://schemas.openxmlformats.org/drawingml/2006/table">
            <a:tbl>
              <a:tblPr/>
              <a:tblGrid>
                <a:gridCol w="1889405">
                  <a:extLst>
                    <a:ext uri="{9D8B030D-6E8A-4147-A177-3AD203B41FA5}">
                      <a16:colId xmlns:a16="http://schemas.microsoft.com/office/drawing/2014/main" val="20000"/>
                    </a:ext>
                  </a:extLst>
                </a:gridCol>
                <a:gridCol w="2036500">
                  <a:extLst>
                    <a:ext uri="{9D8B030D-6E8A-4147-A177-3AD203B41FA5}">
                      <a16:colId xmlns:a16="http://schemas.microsoft.com/office/drawing/2014/main" val="20001"/>
                    </a:ext>
                  </a:extLst>
                </a:gridCol>
                <a:gridCol w="4364654">
                  <a:extLst>
                    <a:ext uri="{9D8B030D-6E8A-4147-A177-3AD203B41FA5}">
                      <a16:colId xmlns:a16="http://schemas.microsoft.com/office/drawing/2014/main" val="20002"/>
                    </a:ext>
                  </a:extLst>
                </a:gridCol>
              </a:tblGrid>
              <a:tr h="4754880">
                <a:tc>
                  <a:txBody>
                    <a:bodyPr/>
                    <a:lstStyle/>
                    <a:p>
                      <a:pPr>
                        <a:lnSpc>
                          <a:spcPct val="115000"/>
                        </a:lnSpc>
                        <a:spcAft>
                          <a:spcPts val="1000"/>
                        </a:spcAft>
                      </a:pPr>
                      <a:r>
                        <a:rPr lang="ru-RU" sz="1400" dirty="0">
                          <a:latin typeface="Times New Roman"/>
                          <a:ea typeface="Calibri"/>
                          <a:cs typeface="Times New Roman"/>
                        </a:rPr>
                        <a:t>Четверг «Цветочный сад»</a:t>
                      </a:r>
                      <a:endParaRPr lang="ru-RU" sz="1100" dirty="0">
                        <a:latin typeface="Calibri"/>
                        <a:ea typeface="Calibri"/>
                        <a:cs typeface="Times New Roman"/>
                      </a:endParaRPr>
                    </a:p>
                    <a:p>
                      <a:pPr>
                        <a:lnSpc>
                          <a:spcPct val="115000"/>
                        </a:lnSpc>
                        <a:spcAft>
                          <a:spcPts val="1000"/>
                        </a:spcAft>
                      </a:pPr>
                      <a:r>
                        <a:rPr lang="ru-RU" sz="1400" dirty="0">
                          <a:latin typeface="Times New Roman"/>
                          <a:ea typeface="Calibri"/>
                          <a:cs typeface="Times New Roman"/>
                        </a:rPr>
                        <a:t>19 октября</a:t>
                      </a: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350">
                          <a:solidFill>
                            <a:srgbClr val="000000"/>
                          </a:solidFill>
                          <a:latin typeface="Times New Roman"/>
                          <a:ea typeface="Times New Roman"/>
                          <a:cs typeface="Times New Roman"/>
                        </a:rPr>
                        <a:t>формировать эмоциональный отклик, умение показать настроение, работать сообща.</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350" u="sng" dirty="0">
                          <a:solidFill>
                            <a:srgbClr val="000000"/>
                          </a:solidFill>
                          <a:latin typeface="Times New Roman"/>
                          <a:ea typeface="Times New Roman"/>
                          <a:cs typeface="Times New Roman"/>
                        </a:rPr>
                        <a:t>Материалы:</a:t>
                      </a:r>
                      <a:r>
                        <a:rPr lang="ru-RU" sz="1350" dirty="0">
                          <a:solidFill>
                            <a:srgbClr val="000000"/>
                          </a:solidFill>
                          <a:latin typeface="Times New Roman"/>
                          <a:ea typeface="Times New Roman"/>
                          <a:cs typeface="Times New Roman"/>
                        </a:rPr>
                        <a:t> заготовка ствола, рожицы настроения в виде листиков, клей.</a:t>
                      </a:r>
                      <a:endParaRPr lang="ru-RU" sz="1100" dirty="0">
                        <a:latin typeface="Calibri"/>
                        <a:ea typeface="Calibri"/>
                        <a:cs typeface="Times New Roman"/>
                      </a:endParaRPr>
                    </a:p>
                    <a:p>
                      <a:pPr>
                        <a:lnSpc>
                          <a:spcPct val="115000"/>
                        </a:lnSpc>
                        <a:spcAft>
                          <a:spcPts val="0"/>
                        </a:spcAft>
                      </a:pPr>
                      <a:r>
                        <a:rPr lang="ru-RU" sz="1350" u="sng" dirty="0">
                          <a:solidFill>
                            <a:srgbClr val="000000"/>
                          </a:solidFill>
                          <a:latin typeface="Times New Roman"/>
                          <a:ea typeface="Times New Roman"/>
                          <a:cs typeface="Times New Roman"/>
                        </a:rPr>
                        <a:t>Ход:</a:t>
                      </a:r>
                      <a:endParaRPr lang="ru-RU" sz="1100" dirty="0">
                        <a:latin typeface="Calibri"/>
                        <a:ea typeface="Calibri"/>
                        <a:cs typeface="Times New Roman"/>
                      </a:endParaRPr>
                    </a:p>
                    <a:p>
                      <a:pPr>
                        <a:lnSpc>
                          <a:spcPct val="115000"/>
                        </a:lnSpc>
                        <a:spcAft>
                          <a:spcPts val="0"/>
                        </a:spcAft>
                      </a:pPr>
                      <a:r>
                        <a:rPr lang="ru-RU" sz="1350" dirty="0">
                          <a:solidFill>
                            <a:srgbClr val="000000"/>
                          </a:solidFill>
                          <a:latin typeface="Times New Roman"/>
                          <a:ea typeface="Times New Roman"/>
                          <a:cs typeface="Times New Roman"/>
                        </a:rPr>
                        <a:t>Дети, что у нас за окном? А какая погода? Какое у нее настроение?</a:t>
                      </a:r>
                      <a:endParaRPr lang="ru-RU" sz="1100" dirty="0">
                        <a:latin typeface="Calibri"/>
                        <a:ea typeface="Calibri"/>
                        <a:cs typeface="Times New Roman"/>
                      </a:endParaRPr>
                    </a:p>
                    <a:p>
                      <a:pPr>
                        <a:lnSpc>
                          <a:spcPct val="115000"/>
                        </a:lnSpc>
                        <a:spcAft>
                          <a:spcPts val="0"/>
                        </a:spcAft>
                      </a:pPr>
                      <a:r>
                        <a:rPr lang="ru-RU" sz="1350" dirty="0">
                          <a:solidFill>
                            <a:srgbClr val="000000"/>
                          </a:solidFill>
                          <a:latin typeface="Times New Roman"/>
                          <a:ea typeface="Times New Roman"/>
                          <a:cs typeface="Times New Roman"/>
                        </a:rPr>
                        <a:t>Посмотрите, что это у нас лежит на полу? Кто-то потерял листочки…</a:t>
                      </a:r>
                      <a:r>
                        <a:rPr lang="ru-RU" sz="1350" dirty="0" err="1">
                          <a:solidFill>
                            <a:srgbClr val="000000"/>
                          </a:solidFill>
                          <a:latin typeface="Times New Roman"/>
                          <a:ea typeface="Times New Roman"/>
                          <a:cs typeface="Times New Roman"/>
                        </a:rPr>
                        <a:t>Воот</a:t>
                      </a:r>
                      <a:r>
                        <a:rPr lang="ru-RU" sz="1350" dirty="0">
                          <a:solidFill>
                            <a:srgbClr val="000000"/>
                          </a:solidFill>
                          <a:latin typeface="Times New Roman"/>
                          <a:ea typeface="Times New Roman"/>
                          <a:cs typeface="Times New Roman"/>
                        </a:rPr>
                        <a:t>, это похоже на дерево? Как вы думаете, почему листочки упали? Давайте, поможем нашему дереву приобрести настроение!</a:t>
                      </a:r>
                      <a:endParaRPr lang="ru-RU" sz="1100" dirty="0">
                        <a:latin typeface="Calibri"/>
                        <a:ea typeface="Calibri"/>
                        <a:cs typeface="Times New Roman"/>
                      </a:endParaRPr>
                    </a:p>
                    <a:p>
                      <a:pPr>
                        <a:lnSpc>
                          <a:spcPct val="115000"/>
                        </a:lnSpc>
                        <a:spcAft>
                          <a:spcPts val="0"/>
                        </a:spcAft>
                      </a:pPr>
                      <a:r>
                        <a:rPr lang="ru-RU" sz="1350" dirty="0">
                          <a:solidFill>
                            <a:srgbClr val="000000"/>
                          </a:solidFill>
                          <a:latin typeface="Times New Roman"/>
                          <a:ea typeface="Times New Roman"/>
                          <a:cs typeface="Times New Roman"/>
                        </a:rPr>
                        <a:t>Каждый возьмет тот листочек, который ему понравится, расскажет, почему именно этот листочек ему понравился и приклеит на дерево!</a:t>
                      </a:r>
                      <a:endParaRPr lang="ru-RU" sz="1100" dirty="0">
                        <a:latin typeface="Calibri"/>
                        <a:ea typeface="Calibri"/>
                        <a:cs typeface="Times New Roman"/>
                      </a:endParaRPr>
                    </a:p>
                    <a:p>
                      <a:pPr>
                        <a:lnSpc>
                          <a:spcPct val="115000"/>
                        </a:lnSpc>
                        <a:spcAft>
                          <a:spcPts val="0"/>
                        </a:spcAft>
                      </a:pPr>
                      <a:r>
                        <a:rPr lang="ru-RU" sz="1350" dirty="0">
                          <a:solidFill>
                            <a:srgbClr val="000000"/>
                          </a:solidFill>
                          <a:latin typeface="Times New Roman"/>
                          <a:ea typeface="Times New Roman"/>
                          <a:cs typeface="Times New Roman"/>
                        </a:rPr>
                        <a:t>Посмотрите, какое у нас дерево получилось! Да еще и с настроением!</a:t>
                      </a: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1560649" y="242048"/>
            <a:ext cx="10058402" cy="815788"/>
          </a:xfrm>
        </p:spPr>
        <p:txBody>
          <a:bodyPr/>
          <a:lstStyle/>
          <a:p>
            <a:r>
              <a:rPr lang="ru-RU" b="1" dirty="0">
                <a:ln w="22225">
                  <a:solidFill>
                    <a:schemeClr val="accent3">
                      <a:lumMod val="50000"/>
                    </a:schemeClr>
                  </a:solidFill>
                  <a:prstDash val="solid"/>
                </a:ln>
                <a:solidFill>
                  <a:srgbClr val="00B050"/>
                </a:solidFill>
              </a:rPr>
              <a:t>Пятница « Овощи и фрукты»</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164" y="1708963"/>
            <a:ext cx="5777778" cy="4774603"/>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9850" y="2605963"/>
            <a:ext cx="5069418" cy="2855096"/>
          </a:xfrm>
          <a:prstGeom prst="rect">
            <a:avLst/>
          </a:prstGeom>
          <a:ln>
            <a:noFill/>
          </a:ln>
          <a:effectLst>
            <a:softEdge rad="112500"/>
          </a:effectLst>
        </p:spPr>
      </p:pic>
    </p:spTree>
    <p:extLst>
      <p:ext uri="{BB962C8B-B14F-4D97-AF65-F5344CB8AC3E}">
        <p14:creationId xmlns:p14="http://schemas.microsoft.com/office/powerpoint/2010/main" val="914684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2473378" y="0"/>
          <a:ext cx="6222683" cy="766065"/>
        </p:xfrm>
        <a:graphic>
          <a:graphicData uri="http://schemas.openxmlformats.org/drawingml/2006/table">
            <a:tbl>
              <a:tblPr>
                <a:tableStyleId>{69C7853C-536D-4A76-A0AE-DD22124D55A5}</a:tableStyleId>
              </a:tblPr>
              <a:tblGrid>
                <a:gridCol w="2994766">
                  <a:extLst>
                    <a:ext uri="{9D8B030D-6E8A-4147-A177-3AD203B41FA5}">
                      <a16:colId xmlns:a16="http://schemas.microsoft.com/office/drawing/2014/main" val="20000"/>
                    </a:ext>
                  </a:extLst>
                </a:gridCol>
                <a:gridCol w="3227917">
                  <a:extLst>
                    <a:ext uri="{9D8B030D-6E8A-4147-A177-3AD203B41FA5}">
                      <a16:colId xmlns:a16="http://schemas.microsoft.com/office/drawing/2014/main" val="20001"/>
                    </a:ext>
                  </a:extLst>
                </a:gridCol>
              </a:tblGrid>
              <a:tr h="766065">
                <a:tc>
                  <a:txBody>
                    <a:bodyPr/>
                    <a:lstStyle/>
                    <a:p>
                      <a:pPr>
                        <a:lnSpc>
                          <a:spcPct val="115000"/>
                        </a:lnSpc>
                        <a:spcAft>
                          <a:spcPts val="1000"/>
                        </a:spcAft>
                      </a:pPr>
                      <a:r>
                        <a:rPr lang="ru-RU" sz="1400" dirty="0"/>
                        <a:t>Пятница «Овощи и фрукты»</a:t>
                      </a:r>
                      <a:endParaRPr lang="ru-RU" sz="1100" dirty="0"/>
                    </a:p>
                    <a:p>
                      <a:pPr>
                        <a:lnSpc>
                          <a:spcPct val="115000"/>
                        </a:lnSpc>
                        <a:spcAft>
                          <a:spcPts val="0"/>
                        </a:spcAft>
                      </a:pPr>
                      <a:r>
                        <a:rPr lang="ru-RU" sz="1400" dirty="0"/>
                        <a:t>20 октября</a:t>
                      </a:r>
                      <a:endParaRPr lang="ru-RU" sz="1100" dirty="0">
                        <a:latin typeface="Calibri"/>
                        <a:ea typeface="Calibri"/>
                        <a:cs typeface="Times New Roman"/>
                      </a:endParaRPr>
                    </a:p>
                  </a:txBody>
                  <a:tcPr marL="68580" marR="68580" marT="0" marB="0"/>
                </a:tc>
                <a:tc>
                  <a:txBody>
                    <a:bodyPr/>
                    <a:lstStyle/>
                    <a:p>
                      <a:pPr>
                        <a:lnSpc>
                          <a:spcPct val="115000"/>
                        </a:lnSpc>
                        <a:spcAft>
                          <a:spcPts val="0"/>
                        </a:spcAft>
                      </a:pPr>
                      <a:r>
                        <a:rPr lang="ru-RU" sz="1350" dirty="0"/>
                        <a:t>Праздник картошки</a:t>
                      </a:r>
                      <a:endParaRPr lang="ru-RU" sz="1100" dirty="0">
                        <a:latin typeface="Calibri"/>
                        <a:ea typeface="Calibri"/>
                        <a:cs typeface="Times New Roman"/>
                      </a:endParaRPr>
                    </a:p>
                  </a:txBody>
                  <a:tcPr marL="68580" marR="68580" marT="0" marB="0"/>
                </a:tc>
                <a:extLst>
                  <a:ext uri="{0D108BD9-81ED-4DB2-BD59-A6C34878D82A}">
                    <a16:rowId xmlns:a16="http://schemas.microsoft.com/office/drawing/2014/main" val="10000"/>
                  </a:ext>
                </a:extLst>
              </a:tr>
            </a:tbl>
          </a:graphicData>
        </a:graphic>
      </p:graphicFrame>
      <p:pic>
        <p:nvPicPr>
          <p:cNvPr id="14338" name="Picture 2" descr="https://pp.userapi.com/c840435/v840435714/17893/5okG6mHep_A.jpg"/>
          <p:cNvPicPr>
            <a:picLocks noChangeAspect="1" noChangeArrowheads="1"/>
          </p:cNvPicPr>
          <p:nvPr/>
        </p:nvPicPr>
        <p:blipFill>
          <a:blip r:embed="rId2" cstate="print"/>
          <a:srcRect/>
          <a:stretch>
            <a:fillRect/>
          </a:stretch>
        </p:blipFill>
        <p:spPr bwMode="auto">
          <a:xfrm>
            <a:off x="1948722" y="932629"/>
            <a:ext cx="7520743" cy="5640558"/>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55000" lnSpcReduction="20000"/>
          </a:bodyPr>
          <a:lstStyle/>
          <a:p>
            <a:pPr lvl="0"/>
            <a:r>
              <a:rPr lang="ru-RU" b="1" dirty="0"/>
              <a:t>Познавательное развитие </a:t>
            </a:r>
            <a:endParaRPr lang="ru-RU" dirty="0"/>
          </a:p>
          <a:p>
            <a:r>
              <a:rPr lang="ru-RU" dirty="0"/>
              <a:t>Цель: развитие познавательной  и творческой активности детей.</a:t>
            </a:r>
          </a:p>
          <a:p>
            <a:r>
              <a:rPr lang="ru-RU" dirty="0"/>
              <a:t>Задачи: Формировать  познавательные процессы  и  способы  умственной  деятельности, обогащать  знания  о  природе  и  обществе. </a:t>
            </a:r>
          </a:p>
          <a:p>
            <a:r>
              <a:rPr lang="ru-RU" dirty="0"/>
              <a:t>Развивать  исследовательскую, проектную и продуктивную  деятельность, способствующей возникновению  познавательной активности.</a:t>
            </a:r>
          </a:p>
          <a:p>
            <a:pPr lvl="0"/>
            <a:r>
              <a:rPr lang="ru-RU" b="1" dirty="0"/>
              <a:t>Физическое развитие</a:t>
            </a:r>
            <a:endParaRPr lang="ru-RU" dirty="0"/>
          </a:p>
          <a:p>
            <a:r>
              <a:rPr lang="ru-RU" dirty="0"/>
              <a:t>Цель: формирование потребности в здоровом образе жизни дошкольников  и родителей.</a:t>
            </a:r>
          </a:p>
          <a:p>
            <a:r>
              <a:rPr lang="ru-RU" dirty="0"/>
              <a:t>Задачи: Совершенствовать физическое и эмоциональное благополучие детей посредством введения оздоровительных мероприятий.</a:t>
            </a:r>
          </a:p>
          <a:p>
            <a:r>
              <a:rPr lang="ru-RU" dirty="0"/>
              <a:t>Формировать положительное отношение к занятиям физкультурой, спортом, к ЗОЖ в семье.</a:t>
            </a:r>
          </a:p>
          <a:p>
            <a:r>
              <a:rPr lang="ru-RU" dirty="0"/>
              <a:t>Воспитывать осознанное отношение детей и родителей к здоровью, как основному фактору успеха на последующих этапах жизни.</a:t>
            </a:r>
          </a:p>
          <a:p>
            <a:endParaRPr lang="ru-RU"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a:t>«Праздник картошки»</a:t>
            </a:r>
          </a:p>
        </p:txBody>
      </p:sp>
      <p:sp>
        <p:nvSpPr>
          <p:cNvPr id="3" name="Подзаголовок 2"/>
          <p:cNvSpPr>
            <a:spLocks noGrp="1"/>
          </p:cNvSpPr>
          <p:nvPr>
            <p:ph type="subTitle" idx="1"/>
          </p:nvPr>
        </p:nvSpPr>
        <p:spPr/>
        <p:txBody>
          <a:bodyPr/>
          <a:lstStyle/>
          <a:p>
            <a:r>
              <a:rPr lang="ru-RU" dirty="0"/>
              <a:t>Итоговое развлечение 3 недели октября «Сад. Фрукты»</a:t>
            </a:r>
          </a:p>
        </p:txBody>
      </p:sp>
    </p:spTree>
    <p:extLst>
      <p:ext uri="{BB962C8B-B14F-4D97-AF65-F5344CB8AC3E}">
        <p14:creationId xmlns:p14="http://schemas.microsoft.com/office/powerpoint/2010/main" val="1209577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99802" y="0"/>
            <a:ext cx="10433154" cy="6740307"/>
          </a:xfrm>
          <a:prstGeom prst="rect">
            <a:avLst/>
          </a:prstGeom>
        </p:spPr>
        <p:txBody>
          <a:bodyPr wrap="square">
            <a:spAutoFit/>
          </a:bodyPr>
          <a:lstStyle/>
          <a:p>
            <a:pPr>
              <a:buNone/>
            </a:pPr>
            <a:r>
              <a:rPr lang="ru-RU" u="sng" dirty="0"/>
              <a:t>Оборудование</a:t>
            </a:r>
            <a:r>
              <a:rPr lang="ru-RU" dirty="0"/>
              <a:t>:  2 плетеные тарелки с овощами, картошка(мячики) (по количеству детей, 2 лейки, 2 мешка, 2 обруча, 2 детские лопаточки для песка, </a:t>
            </a:r>
            <a:r>
              <a:rPr lang="ru-RU" dirty="0" err="1"/>
              <a:t>флешка</a:t>
            </a:r>
            <a:r>
              <a:rPr lang="ru-RU" dirty="0"/>
              <a:t> с песнями, магнитофон.</a:t>
            </a:r>
          </a:p>
          <a:p>
            <a:pPr>
              <a:buNone/>
            </a:pPr>
            <a:r>
              <a:rPr lang="ru-RU" dirty="0"/>
              <a:t> </a:t>
            </a:r>
            <a:r>
              <a:rPr lang="ru-RU" u="sng" dirty="0"/>
              <a:t>Предварительная работа:</a:t>
            </a:r>
            <a:r>
              <a:rPr lang="ru-RU" dirty="0"/>
              <a:t> слушание стихов про картошку, беседа «Что можно приготовить из картофеля» </a:t>
            </a:r>
          </a:p>
          <a:p>
            <a:pPr>
              <a:buNone/>
            </a:pPr>
            <a:r>
              <a:rPr lang="ru-RU" u="sng" dirty="0"/>
              <a:t>Ход мероприятия:</a:t>
            </a:r>
            <a:endParaRPr lang="ru-RU" dirty="0"/>
          </a:p>
          <a:p>
            <a:pPr>
              <a:buNone/>
            </a:pPr>
            <a:r>
              <a:rPr lang="ru-RU" dirty="0"/>
              <a:t>Звучит русская народная песня «Во саду, ли в огороде» под которую дети входят в зал. Ребята пробегают по кругу и присаживаются на скамейки.</a:t>
            </a:r>
          </a:p>
          <a:p>
            <a:pPr>
              <a:buNone/>
            </a:pPr>
            <a:r>
              <a:rPr lang="ru-RU" dirty="0"/>
              <a:t>Ведущий:</a:t>
            </a:r>
          </a:p>
          <a:p>
            <a:pPr>
              <a:buNone/>
            </a:pPr>
            <a:r>
              <a:rPr lang="ru-RU" dirty="0"/>
              <a:t>Здравствуйте, ребята! Отгадайте загадку.</a:t>
            </a:r>
          </a:p>
          <a:p>
            <a:pPr>
              <a:buNone/>
            </a:pPr>
            <a:r>
              <a:rPr lang="ru-RU" dirty="0"/>
              <a:t>Ежегодно приходят к нам в гости:</a:t>
            </a:r>
          </a:p>
          <a:p>
            <a:pPr>
              <a:buNone/>
            </a:pPr>
            <a:r>
              <a:rPr lang="ru-RU" dirty="0"/>
              <a:t>Один седой, другой молодой,</a:t>
            </a:r>
          </a:p>
          <a:p>
            <a:pPr>
              <a:buNone/>
            </a:pPr>
            <a:r>
              <a:rPr lang="ru-RU" dirty="0"/>
              <a:t>Третий скачет,</a:t>
            </a:r>
          </a:p>
          <a:p>
            <a:pPr>
              <a:buNone/>
            </a:pPr>
            <a:r>
              <a:rPr lang="ru-RU" dirty="0"/>
              <a:t>А четвёртый плачет.</a:t>
            </a:r>
          </a:p>
          <a:p>
            <a:pPr>
              <a:buNone/>
            </a:pPr>
            <a:r>
              <a:rPr lang="ru-RU" dirty="0"/>
              <a:t>Дети: Времена года</a:t>
            </a:r>
          </a:p>
          <a:p>
            <a:pPr>
              <a:buNone/>
            </a:pPr>
            <a:r>
              <a:rPr lang="ru-RU" dirty="0"/>
              <a:t>Ведущий:</a:t>
            </a:r>
          </a:p>
          <a:p>
            <a:pPr>
              <a:buNone/>
            </a:pPr>
            <a:r>
              <a:rPr lang="ru-RU" dirty="0"/>
              <a:t>Ребята, а какое у нас сейчас время года?</a:t>
            </a:r>
          </a:p>
          <a:p>
            <a:pPr>
              <a:buNone/>
            </a:pPr>
            <a:r>
              <a:rPr lang="ru-RU" dirty="0"/>
              <a:t>Дети:</a:t>
            </a:r>
          </a:p>
          <a:p>
            <a:pPr>
              <a:buNone/>
            </a:pPr>
            <a:r>
              <a:rPr lang="ru-RU" dirty="0"/>
              <a:t>Осень</a:t>
            </a:r>
          </a:p>
          <a:p>
            <a:pPr>
              <a:buNone/>
            </a:pPr>
            <a:r>
              <a:rPr lang="ru-RU" dirty="0"/>
              <a:t>Ведущий:</a:t>
            </a:r>
          </a:p>
          <a:p>
            <a:pPr>
              <a:buNone/>
            </a:pPr>
            <a:r>
              <a:rPr lang="ru-RU" dirty="0"/>
              <a:t>По каким признакам можно догадаться, что наступила осень?</a:t>
            </a:r>
          </a:p>
          <a:p>
            <a:pPr>
              <a:buNone/>
            </a:pPr>
            <a:r>
              <a:rPr lang="ru-RU" dirty="0"/>
              <a:t>Дети:</a:t>
            </a:r>
          </a:p>
          <a:p>
            <a:pPr>
              <a:buNone/>
            </a:pPr>
            <a:r>
              <a:rPr lang="ru-RU" dirty="0"/>
              <a:t>Становится холоднее, птицы улетают в тёплые края, часто идут дожди, листья с деревьев опадают.</a:t>
            </a:r>
          </a:p>
        </p:txBody>
      </p:sp>
      <p:pic>
        <p:nvPicPr>
          <p:cNvPr id="139266" name="Picture 2" descr="http://img1.liveinternet.ru/images/attach/c/7/96/567/96567373_81193221_large_kop_2.png"/>
          <p:cNvPicPr>
            <a:picLocks noChangeAspect="1" noChangeArrowheads="1"/>
          </p:cNvPicPr>
          <p:nvPr/>
        </p:nvPicPr>
        <p:blipFill>
          <a:blip r:embed="rId2" cstate="print"/>
          <a:srcRect/>
          <a:stretch>
            <a:fillRect/>
          </a:stretch>
        </p:blipFill>
        <p:spPr bwMode="auto">
          <a:xfrm>
            <a:off x="7710617" y="1798897"/>
            <a:ext cx="4876800" cy="4876801"/>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2" descr="http://www.youloveit.ru/uploads/gallery/main/639/youloveit_ru_smeshariki_nusha_kartinki14.jpg"/>
          <p:cNvPicPr>
            <a:picLocks noChangeAspect="1" noChangeArrowheads="1"/>
          </p:cNvPicPr>
          <p:nvPr/>
        </p:nvPicPr>
        <p:blipFill>
          <a:blip r:embed="rId2" cstate="print"/>
          <a:srcRect/>
          <a:stretch>
            <a:fillRect/>
          </a:stretch>
        </p:blipFill>
        <p:spPr bwMode="auto">
          <a:xfrm>
            <a:off x="7603361" y="3642608"/>
            <a:ext cx="1900404" cy="2372539"/>
          </a:xfrm>
          <a:prstGeom prst="rect">
            <a:avLst/>
          </a:prstGeom>
          <a:noFill/>
        </p:spPr>
      </p:pic>
      <p:sp>
        <p:nvSpPr>
          <p:cNvPr id="4" name="Прямоугольник 3"/>
          <p:cNvSpPr/>
          <p:nvPr/>
        </p:nvSpPr>
        <p:spPr>
          <a:xfrm>
            <a:off x="449705" y="0"/>
            <a:ext cx="11122702" cy="7017306"/>
          </a:xfrm>
          <a:prstGeom prst="rect">
            <a:avLst/>
          </a:prstGeom>
        </p:spPr>
        <p:txBody>
          <a:bodyPr wrap="square">
            <a:spAutoFit/>
          </a:bodyPr>
          <a:lstStyle/>
          <a:p>
            <a:r>
              <a:rPr lang="ru-RU" dirty="0"/>
              <a:t>Ведущий:</a:t>
            </a:r>
          </a:p>
          <a:p>
            <a:pPr>
              <a:buNone/>
            </a:pPr>
            <a:r>
              <a:rPr lang="ru-RU" dirty="0"/>
              <a:t>А ещё осенью мы всегда собираем урожай овощей и фруктов. Какие вы знаете фрукты? Какие вы знаете овощи? (ответы детей)</a:t>
            </a:r>
          </a:p>
          <a:p>
            <a:pPr>
              <a:buNone/>
            </a:pPr>
            <a:r>
              <a:rPr lang="ru-RU" dirty="0"/>
              <a:t>Ведущий: А какой овощ самый главный вы узнаете из загадок:</a:t>
            </a:r>
          </a:p>
          <a:p>
            <a:pPr>
              <a:buNone/>
            </a:pPr>
            <a:r>
              <a:rPr lang="ru-RU" dirty="0"/>
              <a:t>И зелен и густ на грядке куст.</a:t>
            </a:r>
          </a:p>
          <a:p>
            <a:pPr>
              <a:buNone/>
            </a:pPr>
            <a:r>
              <a:rPr lang="ru-RU" dirty="0"/>
              <a:t>Покопай немножко – под кустом (картошка) .</a:t>
            </a:r>
          </a:p>
          <a:p>
            <a:pPr>
              <a:buNone/>
            </a:pPr>
            <a:r>
              <a:rPr lang="ru-RU" dirty="0"/>
              <a:t>Неказиста, мелковата, только любят все ребята</a:t>
            </a:r>
          </a:p>
          <a:p>
            <a:pPr>
              <a:buNone/>
            </a:pPr>
            <a:r>
              <a:rPr lang="ru-RU" dirty="0"/>
              <a:t>Запеченную в костре, в ароматной кожуре,</a:t>
            </a:r>
          </a:p>
          <a:p>
            <a:pPr>
              <a:buNone/>
            </a:pPr>
            <a:r>
              <a:rPr lang="ru-RU" dirty="0"/>
              <a:t>Русский хлеб зовем мы крошку- ароматную (Картошку)</a:t>
            </a:r>
          </a:p>
          <a:p>
            <a:pPr>
              <a:buNone/>
            </a:pPr>
            <a:r>
              <a:rPr lang="ru-RU" dirty="0"/>
              <a:t>Ведущий:</a:t>
            </a:r>
          </a:p>
          <a:p>
            <a:pPr>
              <a:buNone/>
            </a:pPr>
            <a:r>
              <a:rPr lang="ru-RU" dirty="0"/>
              <a:t>Конечно же картофель – король наших полей и огородов! И наш спортивный праздник посвящён картофелю. Ребята, давайте поиграем. Для того что бы наша картошка появилась у нас на столе нужно приложить много труда. Ведь сначала картошку необходимо посадить. </a:t>
            </a:r>
          </a:p>
          <a:p>
            <a:pPr>
              <a:buNone/>
            </a:pPr>
            <a:r>
              <a:rPr lang="ru-RU" dirty="0"/>
              <a:t>Можно начинать садить картофель.</a:t>
            </a:r>
          </a:p>
          <a:p>
            <a:pPr>
              <a:buNone/>
            </a:pPr>
            <a:r>
              <a:rPr lang="ru-RU" dirty="0"/>
              <a:t>Из ведерка – прыг! – на грядку,</a:t>
            </a:r>
          </a:p>
          <a:p>
            <a:pPr>
              <a:buNone/>
            </a:pPr>
            <a:r>
              <a:rPr lang="ru-RU" dirty="0"/>
              <a:t>Все по делу, по порядку.</a:t>
            </a:r>
          </a:p>
          <a:p>
            <a:pPr>
              <a:buNone/>
            </a:pPr>
            <a:r>
              <a:rPr lang="ru-RU" dirty="0"/>
              <a:t>Ты, картошечка-картошка,</a:t>
            </a:r>
          </a:p>
          <a:p>
            <a:pPr>
              <a:buNone/>
            </a:pPr>
            <a:r>
              <a:rPr lang="ru-RU" dirty="0"/>
              <a:t>Посиди в земле немножко,</a:t>
            </a:r>
          </a:p>
          <a:p>
            <a:pPr>
              <a:buNone/>
            </a:pPr>
            <a:r>
              <a:rPr lang="ru-RU" dirty="0"/>
              <a:t>Только там не засыпай,</a:t>
            </a:r>
          </a:p>
          <a:p>
            <a:pPr>
              <a:buNone/>
            </a:pPr>
            <a:r>
              <a:rPr lang="ru-RU" dirty="0"/>
              <a:t>А быстрее прорастай!</a:t>
            </a:r>
          </a:p>
          <a:p>
            <a:pPr>
              <a:buNone/>
            </a:pPr>
            <a:r>
              <a:rPr lang="ru-RU" dirty="0"/>
              <a:t>И расти на радость нам,</a:t>
            </a:r>
          </a:p>
          <a:p>
            <a:pPr>
              <a:buNone/>
            </a:pPr>
            <a:r>
              <a:rPr lang="ru-RU" dirty="0"/>
              <a:t>Не по дням, а по часам.</a:t>
            </a:r>
          </a:p>
          <a:p>
            <a:pPr>
              <a:buNone/>
            </a:pPr>
            <a:r>
              <a:rPr lang="ru-RU" dirty="0"/>
              <a:t>Мы тебя за тем сажаем, чтоб вернулась урожаем</a:t>
            </a:r>
          </a:p>
          <a:p>
            <a:r>
              <a:rPr lang="ru-RU" dirty="0"/>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Picture 2" descr="http://www.kidsfirst.org/kidsfirstnews/wp-content/uploads/2017/04/Kikorikia.jpg"/>
          <p:cNvPicPr>
            <a:picLocks noChangeAspect="1" noChangeArrowheads="1"/>
          </p:cNvPicPr>
          <p:nvPr/>
        </p:nvPicPr>
        <p:blipFill>
          <a:blip r:embed="rId2" cstate="print"/>
          <a:srcRect/>
          <a:stretch>
            <a:fillRect/>
          </a:stretch>
        </p:blipFill>
        <p:spPr bwMode="auto">
          <a:xfrm>
            <a:off x="4808145" y="2990538"/>
            <a:ext cx="3365291" cy="3365291"/>
          </a:xfrm>
          <a:prstGeom prst="rect">
            <a:avLst/>
          </a:prstGeom>
          <a:noFill/>
          <a:effectLst>
            <a:softEdge rad="317500"/>
          </a:effectLst>
        </p:spPr>
      </p:pic>
      <p:sp>
        <p:nvSpPr>
          <p:cNvPr id="3" name="Содержимое 2"/>
          <p:cNvSpPr>
            <a:spLocks noGrp="1"/>
          </p:cNvSpPr>
          <p:nvPr>
            <p:ph idx="1"/>
          </p:nvPr>
        </p:nvSpPr>
        <p:spPr/>
        <p:txBody>
          <a:bodyPr>
            <a:normAutofit fontScale="55000" lnSpcReduction="20000"/>
          </a:bodyPr>
          <a:lstStyle/>
          <a:p>
            <a:pPr>
              <a:buNone/>
            </a:pPr>
            <a:r>
              <a:rPr lang="ru-RU" dirty="0"/>
              <a:t>1.	 Игра «поймай картофель». Дети встают в рассыпную. Ведущий берет корзину с мячиками(</a:t>
            </a:r>
            <a:r>
              <a:rPr lang="ru-RU" dirty="0" err="1"/>
              <a:t>картофилины</a:t>
            </a:r>
            <a:r>
              <a:rPr lang="ru-RU" dirty="0"/>
              <a:t>)  и подкидывает вверх, все дети под музыку собирают обратно в корзину мячики. </a:t>
            </a:r>
          </a:p>
          <a:p>
            <a:pPr>
              <a:buNone/>
            </a:pPr>
            <a:r>
              <a:rPr lang="ru-RU" dirty="0"/>
              <a:t>Ведущий: Вот мы картошку и собрали нужно посадить (имитация). А пока она растет, давайте послушаем про неё стихи.</a:t>
            </a:r>
          </a:p>
          <a:p>
            <a:pPr>
              <a:buNone/>
            </a:pPr>
            <a:r>
              <a:rPr lang="ru-RU" dirty="0"/>
              <a:t>Стихотворения:</a:t>
            </a:r>
          </a:p>
          <a:p>
            <a:pPr>
              <a:buNone/>
            </a:pPr>
            <a:r>
              <a:rPr lang="ru-RU" dirty="0"/>
              <a:t>Самый главный овощ этот.</a:t>
            </a:r>
          </a:p>
          <a:p>
            <a:pPr>
              <a:buNone/>
            </a:pPr>
            <a:r>
              <a:rPr lang="ru-RU" dirty="0"/>
              <a:t>Расскажу вам по секрету,</a:t>
            </a:r>
          </a:p>
          <a:p>
            <a:pPr>
              <a:buNone/>
            </a:pPr>
            <a:r>
              <a:rPr lang="ru-RU" dirty="0"/>
              <a:t>С этим овощем рецептов,</a:t>
            </a:r>
          </a:p>
          <a:p>
            <a:pPr>
              <a:buNone/>
            </a:pPr>
            <a:r>
              <a:rPr lang="ru-RU" dirty="0"/>
              <a:t>Как загадок и ответов,</a:t>
            </a:r>
          </a:p>
          <a:p>
            <a:pPr>
              <a:buNone/>
            </a:pPr>
            <a:r>
              <a:rPr lang="ru-RU" dirty="0"/>
              <a:t>Больше тысячи, наверно,</a:t>
            </a:r>
          </a:p>
          <a:p>
            <a:pPr>
              <a:buNone/>
            </a:pPr>
            <a:r>
              <a:rPr lang="ru-RU" dirty="0"/>
              <a:t>И все необыкновенны!</a:t>
            </a:r>
          </a:p>
          <a:p>
            <a:pPr>
              <a:buNone/>
            </a:pPr>
            <a:r>
              <a:rPr lang="ru-RU" dirty="0"/>
              <a:t> </a:t>
            </a:r>
          </a:p>
          <a:p>
            <a:endParaRPr lang="ru-RU" dirty="0"/>
          </a:p>
          <a:p>
            <a:endParaRPr lang="ru-RU"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2" descr="http://top-torrent.ws/uploads/posts/2015-09/1441471658_maxresdefault.jpg"/>
          <p:cNvPicPr>
            <a:picLocks noChangeAspect="1" noChangeArrowheads="1"/>
          </p:cNvPicPr>
          <p:nvPr/>
        </p:nvPicPr>
        <p:blipFill>
          <a:blip r:embed="rId2" cstate="print"/>
          <a:srcRect/>
          <a:stretch>
            <a:fillRect/>
          </a:stretch>
        </p:blipFill>
        <p:spPr bwMode="auto">
          <a:xfrm flipH="1">
            <a:off x="8798025" y="4948889"/>
            <a:ext cx="3393975" cy="1909111"/>
          </a:xfrm>
          <a:prstGeom prst="rect">
            <a:avLst/>
          </a:prstGeom>
          <a:noFill/>
        </p:spPr>
      </p:pic>
      <p:sp>
        <p:nvSpPr>
          <p:cNvPr id="4" name="Прямоугольник 3"/>
          <p:cNvSpPr/>
          <p:nvPr/>
        </p:nvSpPr>
        <p:spPr>
          <a:xfrm>
            <a:off x="553720" y="0"/>
            <a:ext cx="10820400" cy="6186309"/>
          </a:xfrm>
          <a:prstGeom prst="rect">
            <a:avLst/>
          </a:prstGeom>
        </p:spPr>
        <p:txBody>
          <a:bodyPr wrap="square">
            <a:spAutoFit/>
          </a:bodyPr>
          <a:lstStyle/>
          <a:p>
            <a:r>
              <a:rPr lang="ru-RU" sz="1100" dirty="0"/>
              <a:t>2 .</a:t>
            </a:r>
          </a:p>
          <a:p>
            <a:r>
              <a:rPr lang="ru-RU" sz="1100" dirty="0"/>
              <a:t>И вареников начинка,</a:t>
            </a:r>
          </a:p>
          <a:p>
            <a:r>
              <a:rPr lang="ru-RU" sz="1100" dirty="0"/>
              <a:t>И гарнир к </a:t>
            </a:r>
            <a:r>
              <a:rPr lang="ru-RU" sz="1100" dirty="0" err="1"/>
              <a:t>феле</a:t>
            </a:r>
            <a:r>
              <a:rPr lang="ru-RU" sz="1100" dirty="0"/>
              <a:t> — грудинке,</a:t>
            </a:r>
          </a:p>
          <a:p>
            <a:r>
              <a:rPr lang="ru-RU" sz="1100" dirty="0"/>
              <a:t>Каждый любит есть </a:t>
            </a:r>
            <a:r>
              <a:rPr lang="ru-RU" sz="1100" dirty="0" err="1"/>
              <a:t>толченку</a:t>
            </a:r>
            <a:endParaRPr lang="ru-RU" sz="1100" dirty="0"/>
          </a:p>
          <a:p>
            <a:r>
              <a:rPr lang="ru-RU" sz="1100" dirty="0"/>
              <a:t>И мальчишка и девчонка,</a:t>
            </a:r>
          </a:p>
          <a:p>
            <a:r>
              <a:rPr lang="ru-RU" sz="1100" dirty="0"/>
              <a:t>И, конечно, всем приманкой</a:t>
            </a:r>
          </a:p>
          <a:p>
            <a:r>
              <a:rPr lang="ru-RU" sz="1100" dirty="0"/>
              <a:t>Станет с нею запеканка.</a:t>
            </a:r>
          </a:p>
          <a:p>
            <a:r>
              <a:rPr lang="ru-RU" sz="1100" dirty="0"/>
              <a:t> </a:t>
            </a:r>
          </a:p>
          <a:p>
            <a:r>
              <a:rPr lang="ru-RU" sz="1100" dirty="0"/>
              <a:t>3 .</a:t>
            </a:r>
          </a:p>
          <a:p>
            <a:r>
              <a:rPr lang="ru-RU" sz="1100" dirty="0"/>
              <a:t>В суп любой положим смело!</a:t>
            </a:r>
          </a:p>
          <a:p>
            <a:r>
              <a:rPr lang="ru-RU" sz="1100" dirty="0"/>
              <a:t>С ней, любимой, нет предела.</a:t>
            </a:r>
          </a:p>
          <a:p>
            <a:r>
              <a:rPr lang="ru-RU" sz="1100" dirty="0"/>
              <a:t>С нею есть рецепт котлеты,</a:t>
            </a:r>
          </a:p>
          <a:p>
            <a:r>
              <a:rPr lang="ru-RU" sz="1100" dirty="0"/>
              <a:t>Вот такой вот овощ этот!</a:t>
            </a:r>
          </a:p>
          <a:p>
            <a:r>
              <a:rPr lang="ru-RU" sz="1100" dirty="0"/>
              <a:t>Думать тут совсем немножко</a:t>
            </a:r>
          </a:p>
          <a:p>
            <a:r>
              <a:rPr lang="ru-RU" sz="1100" dirty="0"/>
              <a:t>Все узнали вы картошку.</a:t>
            </a:r>
          </a:p>
          <a:p>
            <a:r>
              <a:rPr lang="ru-RU" sz="1100" dirty="0"/>
              <a:t>Ведущий: Наша картошка выросла пора её копать.</a:t>
            </a:r>
          </a:p>
          <a:p>
            <a:r>
              <a:rPr lang="ru-RU" sz="1100" dirty="0"/>
              <a:t> </a:t>
            </a:r>
          </a:p>
          <a:p>
            <a:r>
              <a:rPr lang="ru-RU" sz="1100" dirty="0"/>
              <a:t>2. Эстафета «Выкопай картошку». Ребята, с лопаткой в руках, подползают</a:t>
            </a:r>
          </a:p>
          <a:p>
            <a:r>
              <a:rPr lang="ru-RU" sz="1100" dirty="0"/>
              <a:t> </a:t>
            </a:r>
          </a:p>
          <a:p>
            <a:r>
              <a:rPr lang="ru-RU" sz="1100" dirty="0"/>
              <a:t>на четвереньках к обручу, кладут картофелину на лопатку, бегут обратно и кладут картофель в плетёную тарелку. (муз. Песня «Антошка, пойдём копать картошку» из мультфильма «Антошка»)</a:t>
            </a:r>
          </a:p>
          <a:p>
            <a:r>
              <a:rPr lang="ru-RU" sz="1100" dirty="0"/>
              <a:t> </a:t>
            </a:r>
          </a:p>
          <a:p>
            <a:r>
              <a:rPr lang="ru-RU" sz="1100" dirty="0"/>
              <a:t>Ведущий: Вот мы выкопали картошку, а теперь ее нужно сложить в мешки.</a:t>
            </a:r>
          </a:p>
          <a:p>
            <a:r>
              <a:rPr lang="ru-RU" sz="1100" dirty="0"/>
              <a:t> </a:t>
            </a:r>
          </a:p>
          <a:p>
            <a:r>
              <a:rPr lang="ru-RU" sz="1100" dirty="0"/>
              <a:t>3. Конкурс «Попади в мешок». Дети по очереди метают картофель в мешок. Повторить несколько раз. </a:t>
            </a:r>
          </a:p>
          <a:p>
            <a:r>
              <a:rPr lang="ru-RU" sz="1100" dirty="0"/>
              <a:t> </a:t>
            </a:r>
          </a:p>
          <a:p>
            <a:r>
              <a:rPr lang="ru-RU" sz="1100" dirty="0"/>
              <a:t>Ведущий:</a:t>
            </a:r>
          </a:p>
          <a:p>
            <a:r>
              <a:rPr lang="ru-RU" sz="1100" dirty="0"/>
              <a:t>Мы картофель посадили, выкопали урожай, сложили в мешки, а теперь что нужно сделать?</a:t>
            </a:r>
          </a:p>
          <a:p>
            <a:r>
              <a:rPr lang="ru-RU" sz="1100" dirty="0"/>
              <a:t>Дети:</a:t>
            </a:r>
          </a:p>
          <a:p>
            <a:r>
              <a:rPr lang="ru-RU" sz="1100" dirty="0"/>
              <a:t>Поджарить картошку! Испечь! Сварить!</a:t>
            </a:r>
          </a:p>
          <a:p>
            <a:r>
              <a:rPr lang="ru-RU" sz="1100" dirty="0"/>
              <a:t>Ведущий:</a:t>
            </a:r>
          </a:p>
          <a:p>
            <a:r>
              <a:rPr lang="ru-RU" sz="1100" dirty="0"/>
              <a:t>Это всё потом. А сначала мешки с картошкой нужно отнести домой.</a:t>
            </a:r>
          </a:p>
          <a:p>
            <a:r>
              <a:rPr lang="ru-RU" sz="1100" dirty="0"/>
              <a:t> </a:t>
            </a:r>
          </a:p>
          <a:p>
            <a:r>
              <a:rPr lang="ru-RU" sz="1100" dirty="0"/>
              <a:t>Ведущий:</a:t>
            </a:r>
          </a:p>
          <a:p>
            <a:r>
              <a:rPr lang="ru-RU" sz="1100" dirty="0"/>
              <a:t>Все дела закончили можно и потанцевать (муз. </a:t>
            </a:r>
            <a:r>
              <a:rPr lang="ru-RU" sz="1100" dirty="0" err="1"/>
              <a:t>Минусовка</a:t>
            </a:r>
            <a:r>
              <a:rPr lang="ru-RU" sz="1100" dirty="0"/>
              <a:t> русской народной песни «Я за то люблю Ивана»)</a:t>
            </a:r>
          </a:p>
          <a:p>
            <a:r>
              <a:rPr lang="ru-RU" sz="1100" dirty="0"/>
              <a:t>Ребята, вы сегодня славно потрудились. Молодцы!</a:t>
            </a:r>
          </a:p>
        </p:txBody>
      </p:sp>
      <p:pic>
        <p:nvPicPr>
          <p:cNvPr id="136196" name="Picture 4" descr="http://www.youloveit.ru/uploads/gallery/main/583/youloveit_ru_smeshariki_kartinki49.jpg"/>
          <p:cNvPicPr>
            <a:picLocks noChangeAspect="1" noChangeArrowheads="1"/>
          </p:cNvPicPr>
          <p:nvPr/>
        </p:nvPicPr>
        <p:blipFill>
          <a:blip r:embed="rId3" cstate="print"/>
          <a:srcRect/>
          <a:stretch>
            <a:fillRect/>
          </a:stretch>
        </p:blipFill>
        <p:spPr bwMode="auto">
          <a:xfrm>
            <a:off x="8496918" y="326740"/>
            <a:ext cx="3343801" cy="2341510"/>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Овальная выноска 2"/>
          <p:cNvSpPr/>
          <p:nvPr/>
        </p:nvSpPr>
        <p:spPr>
          <a:xfrm rot="604835">
            <a:off x="7458635" y="403413"/>
            <a:ext cx="3621742" cy="1801906"/>
          </a:xfrm>
          <a:prstGeom prst="wedgeEllipse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dirty="0"/>
              <a:t>Всех зову в свой огород!</a:t>
            </a:r>
          </a:p>
          <a:p>
            <a:pPr algn="ctr"/>
            <a:r>
              <a:rPr lang="ru-RU" dirty="0"/>
              <a:t>В гости приходи, народ!</a:t>
            </a:r>
          </a:p>
        </p:txBody>
      </p:sp>
    </p:spTree>
    <p:extLst>
      <p:ext uri="{BB962C8B-B14F-4D97-AF65-F5344CB8AC3E}">
        <p14:creationId xmlns:p14="http://schemas.microsoft.com/office/powerpoint/2010/main" val="1151160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idx="4294967295"/>
          </p:nvPr>
        </p:nvSpPr>
        <p:spPr>
          <a:xfrm>
            <a:off x="2519082" y="0"/>
            <a:ext cx="8292353" cy="941294"/>
          </a:xfrm>
        </p:spPr>
        <p:txBody>
          <a:bodyPr/>
          <a:lstStyle/>
          <a:p>
            <a:r>
              <a:rPr lang="ru-RU" b="1" dirty="0">
                <a:ln w="22225">
                  <a:solidFill>
                    <a:srgbClr val="7030A0"/>
                  </a:solidFill>
                  <a:prstDash val="solid"/>
                </a:ln>
                <a:solidFill>
                  <a:schemeClr val="accent6">
                    <a:lumMod val="50000"/>
                  </a:schemeClr>
                </a:solidFill>
              </a:rPr>
              <a:t>6. Оценка результатов</a:t>
            </a:r>
          </a:p>
        </p:txBody>
      </p:sp>
      <p:pic>
        <p:nvPicPr>
          <p:cNvPr id="3" name="Рисунок 2"/>
          <p:cNvPicPr>
            <a:picLocks noChangeAspect="1"/>
          </p:cNvPicPr>
          <p:nvPr/>
        </p:nvPicPr>
        <p:blipFill rotWithShape="1">
          <a:blip r:embed="rId2" cstate="print">
            <a:extLst>
              <a:ext uri="{28A0092B-C50C-407E-A947-70E740481C1C}">
                <a14:useLocalDpi xmlns:a14="http://schemas.microsoft.com/office/drawing/2010/main" val="0"/>
              </a:ext>
            </a:extLst>
          </a:blip>
          <a:srcRect t="18823" b="6798"/>
          <a:stretch/>
        </p:blipFill>
        <p:spPr>
          <a:xfrm>
            <a:off x="1604683" y="1273210"/>
            <a:ext cx="8175812" cy="558479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435312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6600" y="0"/>
            <a:ext cx="10058402" cy="726141"/>
          </a:xfrm>
        </p:spPr>
        <p:txBody>
          <a:bodyPr/>
          <a:lstStyle/>
          <a:p>
            <a:r>
              <a:rPr lang="ru-RU" b="1" dirty="0">
                <a:ln w="0">
                  <a:solidFill>
                    <a:schemeClr val="accent3">
                      <a:lumMod val="50000"/>
                    </a:schemeClr>
                  </a:solidFill>
                </a:ln>
                <a:solidFill>
                  <a:srgbClr val="00B050"/>
                </a:solidFill>
                <a:effectLst>
                  <a:reflection blurRad="6350" stA="53000" endA="300" endPos="35500" dir="5400000" sy="-90000" algn="bl" rotWithShape="0"/>
                </a:effectLst>
              </a:rPr>
              <a:t>2 неделя октября «Огород. Овощи»</a:t>
            </a:r>
          </a:p>
        </p:txBody>
      </p:sp>
      <p:graphicFrame>
        <p:nvGraphicFramePr>
          <p:cNvPr id="6" name="Содержимое 5"/>
          <p:cNvGraphicFramePr>
            <a:graphicFrameLocks noGrp="1"/>
          </p:cNvGraphicFramePr>
          <p:nvPr>
            <p:ph idx="1"/>
          </p:nvPr>
        </p:nvGraphicFramePr>
        <p:xfrm>
          <a:off x="899411" y="1573967"/>
          <a:ext cx="9458791" cy="4344073"/>
        </p:xfrm>
        <a:graphic>
          <a:graphicData uri="http://schemas.openxmlformats.org/drawingml/2006/table">
            <a:tbl>
              <a:tblPr>
                <a:tableStyleId>{69C7853C-536D-4A76-A0AE-DD22124D55A5}</a:tableStyleId>
              </a:tblPr>
              <a:tblGrid>
                <a:gridCol w="4272318">
                  <a:extLst>
                    <a:ext uri="{9D8B030D-6E8A-4147-A177-3AD203B41FA5}">
                      <a16:colId xmlns:a16="http://schemas.microsoft.com/office/drawing/2014/main" val="20000"/>
                    </a:ext>
                  </a:extLst>
                </a:gridCol>
                <a:gridCol w="2588295">
                  <a:extLst>
                    <a:ext uri="{9D8B030D-6E8A-4147-A177-3AD203B41FA5}">
                      <a16:colId xmlns:a16="http://schemas.microsoft.com/office/drawing/2014/main" val="20001"/>
                    </a:ext>
                  </a:extLst>
                </a:gridCol>
                <a:gridCol w="2598178">
                  <a:extLst>
                    <a:ext uri="{9D8B030D-6E8A-4147-A177-3AD203B41FA5}">
                      <a16:colId xmlns:a16="http://schemas.microsoft.com/office/drawing/2014/main" val="20002"/>
                    </a:ext>
                  </a:extLst>
                </a:gridCol>
              </a:tblGrid>
              <a:tr h="269999">
                <a:tc>
                  <a:txBody>
                    <a:bodyPr/>
                    <a:lstStyle/>
                    <a:p>
                      <a:pPr>
                        <a:lnSpc>
                          <a:spcPct val="115000"/>
                        </a:lnSpc>
                        <a:spcAft>
                          <a:spcPts val="0"/>
                        </a:spcAft>
                      </a:pPr>
                      <a:r>
                        <a:rPr lang="ru-RU" sz="1400" dirty="0"/>
                        <a:t>Названия дней первой недели проекта</a:t>
                      </a:r>
                      <a:endParaRPr lang="ru-RU" sz="1400" dirty="0">
                        <a:latin typeface="Calibri"/>
                        <a:ea typeface="Calibri"/>
                        <a:cs typeface="Times New Roman"/>
                      </a:endParaRPr>
                    </a:p>
                  </a:txBody>
                  <a:tcPr marL="68580" marR="68580" marT="0" marB="0"/>
                </a:tc>
                <a:tc>
                  <a:txBody>
                    <a:bodyPr/>
                    <a:lstStyle/>
                    <a:p>
                      <a:pPr>
                        <a:lnSpc>
                          <a:spcPct val="115000"/>
                        </a:lnSpc>
                        <a:spcAft>
                          <a:spcPts val="0"/>
                        </a:spcAft>
                      </a:pPr>
                      <a:r>
                        <a:rPr lang="ru-RU" sz="1400"/>
                        <a:t>Внешний результат</a:t>
                      </a:r>
                      <a:endParaRPr lang="ru-RU" sz="1400">
                        <a:latin typeface="Calibri"/>
                        <a:ea typeface="Calibri"/>
                        <a:cs typeface="Times New Roman"/>
                      </a:endParaRPr>
                    </a:p>
                  </a:txBody>
                  <a:tcPr marL="68580" marR="68580" marT="0" marB="0"/>
                </a:tc>
                <a:tc>
                  <a:txBody>
                    <a:bodyPr/>
                    <a:lstStyle/>
                    <a:p>
                      <a:pPr>
                        <a:lnSpc>
                          <a:spcPct val="115000"/>
                        </a:lnSpc>
                        <a:spcAft>
                          <a:spcPts val="0"/>
                        </a:spcAft>
                      </a:pPr>
                      <a:r>
                        <a:rPr lang="ru-RU" sz="1400"/>
                        <a:t>Внутренний результат</a:t>
                      </a:r>
                      <a:endParaRPr lang="ru-RU" sz="1400">
                        <a:latin typeface="Calibri"/>
                        <a:ea typeface="Calibri"/>
                        <a:cs typeface="Times New Roman"/>
                      </a:endParaRPr>
                    </a:p>
                  </a:txBody>
                  <a:tcPr marL="68580" marR="68580" marT="0" marB="0"/>
                </a:tc>
                <a:extLst>
                  <a:ext uri="{0D108BD9-81ED-4DB2-BD59-A6C34878D82A}">
                    <a16:rowId xmlns:a16="http://schemas.microsoft.com/office/drawing/2014/main" val="10000"/>
                  </a:ext>
                </a:extLst>
              </a:tr>
              <a:tr h="809995">
                <a:tc>
                  <a:txBody>
                    <a:bodyPr/>
                    <a:lstStyle/>
                    <a:p>
                      <a:pPr marL="742950" lvl="1" indent="-285750">
                        <a:lnSpc>
                          <a:spcPct val="115000"/>
                        </a:lnSpc>
                        <a:spcAft>
                          <a:spcPts val="0"/>
                        </a:spcAft>
                        <a:buFont typeface="Times New Roman"/>
                        <a:buChar char="•"/>
                        <a:tabLst>
                          <a:tab pos="914400" algn="l"/>
                        </a:tabLst>
                      </a:pPr>
                      <a:r>
                        <a:rPr lang="ru-RU" sz="1800" dirty="0"/>
                        <a:t>Понедельник «Огород»</a:t>
                      </a:r>
                      <a:endParaRPr lang="ru-RU" sz="1400" dirty="0">
                        <a:latin typeface="Calibri"/>
                        <a:ea typeface="Calibri"/>
                        <a:cs typeface="Times New Roman"/>
                      </a:endParaRPr>
                    </a:p>
                  </a:txBody>
                  <a:tcPr marL="68580" marR="68580" marT="0" marB="0"/>
                </a:tc>
                <a:tc>
                  <a:txBody>
                    <a:bodyPr/>
                    <a:lstStyle/>
                    <a:p>
                      <a:pPr>
                        <a:lnSpc>
                          <a:spcPct val="115000"/>
                        </a:lnSpc>
                        <a:spcAft>
                          <a:spcPts val="0"/>
                        </a:spcAft>
                      </a:pPr>
                      <a:r>
                        <a:rPr lang="ru-RU" sz="1400"/>
                        <a:t>Рисунок в нетрадиционной технике рисования.</a:t>
                      </a:r>
                      <a:endParaRPr lang="ru-RU" sz="1400">
                        <a:latin typeface="Calibri"/>
                        <a:ea typeface="Calibri"/>
                        <a:cs typeface="Times New Roman"/>
                      </a:endParaRPr>
                    </a:p>
                  </a:txBody>
                  <a:tcPr marL="68580" marR="68580" marT="0" marB="0"/>
                </a:tc>
                <a:tc>
                  <a:txBody>
                    <a:bodyPr/>
                    <a:lstStyle/>
                    <a:p>
                      <a:pPr>
                        <a:lnSpc>
                          <a:spcPct val="115000"/>
                        </a:lnSpc>
                        <a:spcAft>
                          <a:spcPts val="0"/>
                        </a:spcAft>
                      </a:pPr>
                      <a:r>
                        <a:rPr lang="ru-RU" sz="1400"/>
                        <a:t>Научились использовать нетрадиционную технику рисования овощами.</a:t>
                      </a:r>
                      <a:endParaRPr lang="ru-RU" sz="1400">
                        <a:latin typeface="Calibri"/>
                        <a:ea typeface="Calibri"/>
                        <a:cs typeface="Times New Roman"/>
                      </a:endParaRPr>
                    </a:p>
                  </a:txBody>
                  <a:tcPr marL="68580" marR="68580" marT="0" marB="0"/>
                </a:tc>
                <a:extLst>
                  <a:ext uri="{0D108BD9-81ED-4DB2-BD59-A6C34878D82A}">
                    <a16:rowId xmlns:a16="http://schemas.microsoft.com/office/drawing/2014/main" val="10001"/>
                  </a:ext>
                </a:extLst>
              </a:tr>
              <a:tr h="1079993">
                <a:tc>
                  <a:txBody>
                    <a:bodyPr/>
                    <a:lstStyle/>
                    <a:p>
                      <a:pPr marL="742950" lvl="1" indent="-285750">
                        <a:lnSpc>
                          <a:spcPct val="115000"/>
                        </a:lnSpc>
                        <a:spcAft>
                          <a:spcPts val="0"/>
                        </a:spcAft>
                        <a:buFont typeface="Times New Roman"/>
                        <a:buChar char="•"/>
                        <a:tabLst>
                          <a:tab pos="914400" algn="l"/>
                        </a:tabLst>
                      </a:pPr>
                      <a:r>
                        <a:rPr lang="ru-RU" sz="1800"/>
                        <a:t>Вторник «Дары осени»</a:t>
                      </a:r>
                      <a:endParaRPr lang="ru-RU" sz="1400">
                        <a:latin typeface="Calibri"/>
                        <a:ea typeface="Calibri"/>
                        <a:cs typeface="Times New Roman"/>
                      </a:endParaRPr>
                    </a:p>
                  </a:txBody>
                  <a:tcPr marL="68580" marR="68580" marT="0" marB="0"/>
                </a:tc>
                <a:tc>
                  <a:txBody>
                    <a:bodyPr/>
                    <a:lstStyle/>
                    <a:p>
                      <a:pPr>
                        <a:lnSpc>
                          <a:spcPct val="115000"/>
                        </a:lnSpc>
                        <a:spcAft>
                          <a:spcPts val="0"/>
                        </a:spcAft>
                      </a:pPr>
                      <a:r>
                        <a:rPr lang="ru-RU" sz="1400" dirty="0"/>
                        <a:t>Выставка поделок из овощей.</a:t>
                      </a:r>
                      <a:endParaRPr lang="ru-RU" sz="1400" dirty="0">
                        <a:latin typeface="Calibri"/>
                        <a:ea typeface="Calibri"/>
                        <a:cs typeface="Times New Roman"/>
                      </a:endParaRPr>
                    </a:p>
                  </a:txBody>
                  <a:tcPr marL="68580" marR="68580" marT="0" marB="0"/>
                </a:tc>
                <a:tc>
                  <a:txBody>
                    <a:bodyPr/>
                    <a:lstStyle/>
                    <a:p>
                      <a:pPr>
                        <a:lnSpc>
                          <a:spcPct val="115000"/>
                        </a:lnSpc>
                        <a:spcAft>
                          <a:spcPts val="0"/>
                        </a:spcAft>
                      </a:pPr>
                      <a:r>
                        <a:rPr lang="ru-RU" sz="1400"/>
                        <a:t>Развитие мелкой моторики, воображения, совместная деятельность с родителями.</a:t>
                      </a:r>
                      <a:endParaRPr lang="ru-RU" sz="1400">
                        <a:latin typeface="Calibri"/>
                        <a:ea typeface="Calibri"/>
                        <a:cs typeface="Times New Roman"/>
                      </a:endParaRPr>
                    </a:p>
                  </a:txBody>
                  <a:tcPr marL="68580" marR="68580" marT="0" marB="0"/>
                </a:tc>
                <a:extLst>
                  <a:ext uri="{0D108BD9-81ED-4DB2-BD59-A6C34878D82A}">
                    <a16:rowId xmlns:a16="http://schemas.microsoft.com/office/drawing/2014/main" val="10002"/>
                  </a:ext>
                </a:extLst>
              </a:tr>
              <a:tr h="809995">
                <a:tc>
                  <a:txBody>
                    <a:bodyPr/>
                    <a:lstStyle/>
                    <a:p>
                      <a:pPr marL="742950" lvl="1" indent="-285750">
                        <a:lnSpc>
                          <a:spcPct val="115000"/>
                        </a:lnSpc>
                        <a:spcAft>
                          <a:spcPts val="0"/>
                        </a:spcAft>
                        <a:buFont typeface="Times New Roman"/>
                        <a:buChar char="•"/>
                        <a:tabLst>
                          <a:tab pos="914400" algn="l"/>
                        </a:tabLst>
                      </a:pPr>
                      <a:r>
                        <a:rPr lang="ru-RU" sz="1800"/>
                        <a:t>Среда «Витамины»</a:t>
                      </a:r>
                      <a:endParaRPr lang="ru-RU" sz="1400">
                        <a:latin typeface="Calibri"/>
                        <a:ea typeface="Calibri"/>
                        <a:cs typeface="Times New Roman"/>
                      </a:endParaRPr>
                    </a:p>
                  </a:txBody>
                  <a:tcPr marL="68580" marR="68580" marT="0" marB="0"/>
                </a:tc>
                <a:tc>
                  <a:txBody>
                    <a:bodyPr/>
                    <a:lstStyle/>
                    <a:p>
                      <a:pPr>
                        <a:lnSpc>
                          <a:spcPct val="115000"/>
                        </a:lnSpc>
                        <a:spcAft>
                          <a:spcPts val="0"/>
                        </a:spcAft>
                      </a:pPr>
                      <a:r>
                        <a:rPr lang="ru-RU" sz="1400" dirty="0">
                          <a:latin typeface="+mn-lt"/>
                          <a:ea typeface="Calibri"/>
                          <a:cs typeface="Times New Roman"/>
                        </a:rPr>
                        <a:t>Выставка поделок из овощей</a:t>
                      </a:r>
                    </a:p>
                  </a:txBody>
                  <a:tcPr marL="68580" marR="68580" marT="0" marB="0"/>
                </a:tc>
                <a:tc>
                  <a:txBody>
                    <a:bodyPr/>
                    <a:lstStyle/>
                    <a:p>
                      <a:pPr>
                        <a:lnSpc>
                          <a:spcPct val="115000"/>
                        </a:lnSpc>
                        <a:spcAft>
                          <a:spcPts val="0"/>
                        </a:spcAft>
                      </a:pPr>
                      <a:r>
                        <a:rPr lang="ru-RU" sz="1400"/>
                        <a:t>Развитие словарного запаса, расширение кругозора.</a:t>
                      </a:r>
                      <a:endParaRPr lang="ru-RU" sz="1400">
                        <a:latin typeface="Calibri"/>
                        <a:ea typeface="Calibri"/>
                        <a:cs typeface="Times New Roman"/>
                      </a:endParaRPr>
                    </a:p>
                  </a:txBody>
                  <a:tcPr marL="68580" marR="68580" marT="0" marB="0"/>
                </a:tc>
                <a:extLst>
                  <a:ext uri="{0D108BD9-81ED-4DB2-BD59-A6C34878D82A}">
                    <a16:rowId xmlns:a16="http://schemas.microsoft.com/office/drawing/2014/main" val="10003"/>
                  </a:ext>
                </a:extLst>
              </a:tr>
              <a:tr h="539996">
                <a:tc>
                  <a:txBody>
                    <a:bodyPr/>
                    <a:lstStyle/>
                    <a:p>
                      <a:pPr marL="742950" lvl="1" indent="-285750">
                        <a:lnSpc>
                          <a:spcPct val="115000"/>
                        </a:lnSpc>
                        <a:spcAft>
                          <a:spcPts val="0"/>
                        </a:spcAft>
                        <a:buFont typeface="Times New Roman"/>
                        <a:buChar char="•"/>
                        <a:tabLst>
                          <a:tab pos="914400" algn="l"/>
                        </a:tabLst>
                      </a:pPr>
                      <a:r>
                        <a:rPr lang="ru-RU" sz="1800"/>
                        <a:t>Четверг «Питание»</a:t>
                      </a:r>
                      <a:endParaRPr lang="ru-RU" sz="1400">
                        <a:latin typeface="Calibri"/>
                        <a:ea typeface="Calibri"/>
                        <a:cs typeface="Times New Roman"/>
                      </a:endParaRPr>
                    </a:p>
                  </a:txBody>
                  <a:tcPr marL="68580" marR="68580" marT="0" marB="0"/>
                </a:tc>
                <a:tc>
                  <a:txBody>
                    <a:bodyPr/>
                    <a:lstStyle/>
                    <a:p>
                      <a:pPr>
                        <a:lnSpc>
                          <a:spcPct val="115000"/>
                        </a:lnSpc>
                        <a:spcAft>
                          <a:spcPts val="0"/>
                        </a:spcAft>
                      </a:pPr>
                      <a:r>
                        <a:rPr lang="ru-RU" sz="1400"/>
                        <a:t>Поделка экотестор</a:t>
                      </a:r>
                      <a:endParaRPr lang="ru-RU" sz="1400">
                        <a:latin typeface="Calibri"/>
                        <a:ea typeface="Calibri"/>
                        <a:cs typeface="Times New Roman"/>
                      </a:endParaRPr>
                    </a:p>
                  </a:txBody>
                  <a:tcPr marL="68580" marR="68580" marT="0" marB="0"/>
                </a:tc>
                <a:tc>
                  <a:txBody>
                    <a:bodyPr/>
                    <a:lstStyle/>
                    <a:p>
                      <a:pPr>
                        <a:lnSpc>
                          <a:spcPct val="115000"/>
                        </a:lnSpc>
                        <a:spcAft>
                          <a:spcPts val="0"/>
                        </a:spcAft>
                      </a:pPr>
                      <a:r>
                        <a:rPr lang="ru-RU" sz="1400"/>
                        <a:t>Расширение кругозора и словарного запаса. </a:t>
                      </a:r>
                      <a:endParaRPr lang="ru-RU" sz="1400">
                        <a:latin typeface="Calibri"/>
                        <a:ea typeface="Calibri"/>
                        <a:cs typeface="Times New Roman"/>
                      </a:endParaRPr>
                    </a:p>
                  </a:txBody>
                  <a:tcPr marL="68580" marR="68580" marT="0" marB="0"/>
                </a:tc>
                <a:extLst>
                  <a:ext uri="{0D108BD9-81ED-4DB2-BD59-A6C34878D82A}">
                    <a16:rowId xmlns:a16="http://schemas.microsoft.com/office/drawing/2014/main" val="10004"/>
                  </a:ext>
                </a:extLst>
              </a:tr>
              <a:tr h="687268">
                <a:tc>
                  <a:txBody>
                    <a:bodyPr/>
                    <a:lstStyle/>
                    <a:p>
                      <a:pPr marL="742950" lvl="1" indent="-285750">
                        <a:lnSpc>
                          <a:spcPct val="115000"/>
                        </a:lnSpc>
                        <a:spcAft>
                          <a:spcPts val="0"/>
                        </a:spcAft>
                        <a:buFont typeface="Times New Roman"/>
                        <a:buChar char="•"/>
                        <a:tabLst>
                          <a:tab pos="914400" algn="l"/>
                        </a:tabLst>
                      </a:pPr>
                      <a:r>
                        <a:rPr lang="ru-RU" sz="1800"/>
                        <a:t>Пятница «Фрукты»</a:t>
                      </a:r>
                      <a:endParaRPr lang="ru-RU" sz="1400"/>
                    </a:p>
                    <a:p>
                      <a:pPr marL="914400">
                        <a:lnSpc>
                          <a:spcPct val="115000"/>
                        </a:lnSpc>
                        <a:spcAft>
                          <a:spcPts val="0"/>
                        </a:spcAft>
                      </a:pPr>
                      <a:r>
                        <a:rPr lang="ru-RU" sz="1800"/>
                        <a:t>(лепка морковки)</a:t>
                      </a:r>
                      <a:endParaRPr lang="ru-RU" sz="1400">
                        <a:latin typeface="Calibri"/>
                        <a:ea typeface="Calibri"/>
                        <a:cs typeface="Times New Roman"/>
                      </a:endParaRPr>
                    </a:p>
                  </a:txBody>
                  <a:tcPr marL="68580" marR="68580" marT="0" marB="0"/>
                </a:tc>
                <a:tc>
                  <a:txBody>
                    <a:bodyPr/>
                    <a:lstStyle/>
                    <a:p>
                      <a:pPr>
                        <a:lnSpc>
                          <a:spcPct val="115000"/>
                        </a:lnSpc>
                        <a:spcAft>
                          <a:spcPts val="0"/>
                        </a:spcAft>
                      </a:pPr>
                      <a:r>
                        <a:rPr lang="ru-RU" sz="1400"/>
                        <a:t>Поделка из пластилина</a:t>
                      </a:r>
                      <a:endParaRPr lang="ru-RU" sz="1400">
                        <a:latin typeface="Calibri"/>
                        <a:ea typeface="Calibri"/>
                        <a:cs typeface="Times New Roman"/>
                      </a:endParaRPr>
                    </a:p>
                  </a:txBody>
                  <a:tcPr marL="68580" marR="68580" marT="0" marB="0"/>
                </a:tc>
                <a:tc>
                  <a:txBody>
                    <a:bodyPr/>
                    <a:lstStyle/>
                    <a:p>
                      <a:pPr>
                        <a:lnSpc>
                          <a:spcPct val="115000"/>
                        </a:lnSpc>
                        <a:spcAft>
                          <a:spcPts val="0"/>
                        </a:spcAft>
                      </a:pPr>
                      <a:r>
                        <a:rPr lang="ru-RU" sz="1400" dirty="0"/>
                        <a:t>Развитие мелкой моторики, воображения.</a:t>
                      </a:r>
                      <a:endParaRPr lang="ru-RU" sz="1400" dirty="0">
                        <a:latin typeface="Calibri"/>
                        <a:ea typeface="Calibri"/>
                        <a:cs typeface="Times New Roman"/>
                      </a:endParaRPr>
                    </a:p>
                  </a:txBody>
                  <a:tcPr marL="68580" marR="68580" marT="0" marB="0"/>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054658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8294" y="0"/>
            <a:ext cx="10058402" cy="842682"/>
          </a:xfrm>
        </p:spPr>
        <p:txBody>
          <a:bodyPr/>
          <a:lstStyle/>
          <a:p>
            <a:r>
              <a:rPr lang="ru-RU" dirty="0"/>
              <a:t>3 неделя октября «Сад. Фрукты»</a:t>
            </a:r>
          </a:p>
        </p:txBody>
      </p:sp>
      <p:graphicFrame>
        <p:nvGraphicFramePr>
          <p:cNvPr id="5" name="Содержимое 4"/>
          <p:cNvGraphicFramePr>
            <a:graphicFrameLocks noGrp="1"/>
          </p:cNvGraphicFramePr>
          <p:nvPr>
            <p:ph idx="1"/>
          </p:nvPr>
        </p:nvGraphicFramePr>
        <p:xfrm>
          <a:off x="299802" y="1397395"/>
          <a:ext cx="11047753" cy="5229651"/>
        </p:xfrm>
        <a:graphic>
          <a:graphicData uri="http://schemas.openxmlformats.org/drawingml/2006/table">
            <a:tbl>
              <a:tblPr>
                <a:tableStyleId>{08FB837D-C827-4EFA-A057-4D05807E0F7C}</a:tableStyleId>
              </a:tblPr>
              <a:tblGrid>
                <a:gridCol w="3682200">
                  <a:extLst>
                    <a:ext uri="{9D8B030D-6E8A-4147-A177-3AD203B41FA5}">
                      <a16:colId xmlns:a16="http://schemas.microsoft.com/office/drawing/2014/main" val="20000"/>
                    </a:ext>
                  </a:extLst>
                </a:gridCol>
                <a:gridCol w="3682200">
                  <a:extLst>
                    <a:ext uri="{9D8B030D-6E8A-4147-A177-3AD203B41FA5}">
                      <a16:colId xmlns:a16="http://schemas.microsoft.com/office/drawing/2014/main" val="20001"/>
                    </a:ext>
                  </a:extLst>
                </a:gridCol>
                <a:gridCol w="3683353">
                  <a:extLst>
                    <a:ext uri="{9D8B030D-6E8A-4147-A177-3AD203B41FA5}">
                      <a16:colId xmlns:a16="http://schemas.microsoft.com/office/drawing/2014/main" val="20002"/>
                    </a:ext>
                  </a:extLst>
                </a:gridCol>
              </a:tblGrid>
              <a:tr h="282305">
                <a:tc>
                  <a:txBody>
                    <a:bodyPr/>
                    <a:lstStyle/>
                    <a:p>
                      <a:pPr>
                        <a:lnSpc>
                          <a:spcPct val="115000"/>
                        </a:lnSpc>
                        <a:spcAft>
                          <a:spcPts val="0"/>
                        </a:spcAft>
                      </a:pPr>
                      <a:r>
                        <a:rPr lang="ru-RU" sz="1200" dirty="0"/>
                        <a:t>Названия дней второй недели проекта</a:t>
                      </a:r>
                      <a:endParaRPr lang="ru-RU" sz="1200" dirty="0">
                        <a:latin typeface="Calibri"/>
                        <a:ea typeface="Calibri"/>
                        <a:cs typeface="Times New Roman"/>
                      </a:endParaRPr>
                    </a:p>
                  </a:txBody>
                  <a:tcPr marL="47417" marR="47417" marT="0" marB="0"/>
                </a:tc>
                <a:tc>
                  <a:txBody>
                    <a:bodyPr/>
                    <a:lstStyle/>
                    <a:p>
                      <a:pPr>
                        <a:lnSpc>
                          <a:spcPct val="115000"/>
                        </a:lnSpc>
                        <a:spcAft>
                          <a:spcPts val="0"/>
                        </a:spcAft>
                      </a:pPr>
                      <a:r>
                        <a:rPr lang="ru-RU" sz="1600" dirty="0"/>
                        <a:t>Внешний результат</a:t>
                      </a:r>
                      <a:endParaRPr lang="ru-RU" sz="1600" dirty="0">
                        <a:latin typeface="Calibri"/>
                        <a:ea typeface="Calibri"/>
                        <a:cs typeface="Times New Roman"/>
                      </a:endParaRPr>
                    </a:p>
                  </a:txBody>
                  <a:tcPr marL="47417" marR="47417" marT="0" marB="0"/>
                </a:tc>
                <a:tc>
                  <a:txBody>
                    <a:bodyPr/>
                    <a:lstStyle/>
                    <a:p>
                      <a:pPr>
                        <a:lnSpc>
                          <a:spcPct val="115000"/>
                        </a:lnSpc>
                        <a:spcAft>
                          <a:spcPts val="0"/>
                        </a:spcAft>
                      </a:pPr>
                      <a:r>
                        <a:rPr lang="ru-RU" sz="1600"/>
                        <a:t>Внутренний результат</a:t>
                      </a:r>
                      <a:endParaRPr lang="ru-RU" sz="1600">
                        <a:latin typeface="Calibri"/>
                        <a:ea typeface="Calibri"/>
                        <a:cs typeface="Times New Roman"/>
                      </a:endParaRPr>
                    </a:p>
                  </a:txBody>
                  <a:tcPr marL="47417" marR="47417" marT="0" marB="0"/>
                </a:tc>
                <a:extLst>
                  <a:ext uri="{0D108BD9-81ED-4DB2-BD59-A6C34878D82A}">
                    <a16:rowId xmlns:a16="http://schemas.microsoft.com/office/drawing/2014/main" val="10000"/>
                  </a:ext>
                </a:extLst>
              </a:tr>
              <a:tr h="1141697">
                <a:tc>
                  <a:txBody>
                    <a:bodyPr/>
                    <a:lstStyle/>
                    <a:p>
                      <a:pPr marL="742950" lvl="1" indent="-285750">
                        <a:lnSpc>
                          <a:spcPct val="115000"/>
                        </a:lnSpc>
                        <a:spcAft>
                          <a:spcPts val="0"/>
                        </a:spcAft>
                        <a:buFont typeface="Times New Roman"/>
                        <a:buNone/>
                        <a:tabLst>
                          <a:tab pos="914400" algn="l"/>
                        </a:tabLst>
                      </a:pPr>
                      <a:r>
                        <a:rPr lang="ru-RU" sz="1600" dirty="0"/>
                        <a:t>Понедельник «Сад и огород»</a:t>
                      </a:r>
                      <a:endParaRPr lang="ru-RU" sz="1200" dirty="0"/>
                    </a:p>
                    <a:p>
                      <a:pPr marL="914400">
                        <a:lnSpc>
                          <a:spcPct val="115000"/>
                        </a:lnSpc>
                        <a:spcAft>
                          <a:spcPts val="0"/>
                        </a:spcAft>
                      </a:pPr>
                      <a:r>
                        <a:rPr lang="ru-RU" sz="1600" dirty="0"/>
                        <a:t>(нетрадиционная техника рисования точками)</a:t>
                      </a:r>
                      <a:endParaRPr lang="ru-RU" sz="1200" dirty="0">
                        <a:latin typeface="Calibri"/>
                        <a:ea typeface="Calibri"/>
                        <a:cs typeface="Times New Roman"/>
                      </a:endParaRPr>
                    </a:p>
                  </a:txBody>
                  <a:tcPr marL="47417" marR="47417" marT="0" marB="0"/>
                </a:tc>
                <a:tc>
                  <a:txBody>
                    <a:bodyPr/>
                    <a:lstStyle/>
                    <a:p>
                      <a:pPr>
                        <a:lnSpc>
                          <a:spcPct val="115000"/>
                        </a:lnSpc>
                        <a:spcAft>
                          <a:spcPts val="0"/>
                        </a:spcAft>
                      </a:pPr>
                      <a:r>
                        <a:rPr lang="ru-RU" sz="1600"/>
                        <a:t>Рисунок в нетрадиционной технике рисования.</a:t>
                      </a:r>
                      <a:endParaRPr lang="ru-RU" sz="1600">
                        <a:latin typeface="Calibri"/>
                        <a:ea typeface="Calibri"/>
                        <a:cs typeface="Times New Roman"/>
                      </a:endParaRPr>
                    </a:p>
                  </a:txBody>
                  <a:tcPr marL="47417" marR="47417" marT="0" marB="0"/>
                </a:tc>
                <a:tc>
                  <a:txBody>
                    <a:bodyPr/>
                    <a:lstStyle/>
                    <a:p>
                      <a:pPr>
                        <a:lnSpc>
                          <a:spcPct val="115000"/>
                        </a:lnSpc>
                        <a:spcAft>
                          <a:spcPts val="0"/>
                        </a:spcAft>
                      </a:pPr>
                      <a:r>
                        <a:rPr lang="ru-RU" sz="1600"/>
                        <a:t>Научились использовать нетрадиционную технику рисования точками.</a:t>
                      </a:r>
                      <a:endParaRPr lang="ru-RU" sz="1600">
                        <a:latin typeface="Calibri"/>
                        <a:ea typeface="Calibri"/>
                        <a:cs typeface="Times New Roman"/>
                      </a:endParaRPr>
                    </a:p>
                  </a:txBody>
                  <a:tcPr marL="47417" marR="47417" marT="0" marB="0"/>
                </a:tc>
                <a:extLst>
                  <a:ext uri="{0D108BD9-81ED-4DB2-BD59-A6C34878D82A}">
                    <a16:rowId xmlns:a16="http://schemas.microsoft.com/office/drawing/2014/main" val="10001"/>
                  </a:ext>
                </a:extLst>
              </a:tr>
              <a:tr h="567729">
                <a:tc>
                  <a:txBody>
                    <a:bodyPr/>
                    <a:lstStyle/>
                    <a:p>
                      <a:pPr marL="742950" lvl="1" indent="-285750">
                        <a:lnSpc>
                          <a:spcPct val="115000"/>
                        </a:lnSpc>
                        <a:spcAft>
                          <a:spcPts val="0"/>
                        </a:spcAft>
                        <a:buFont typeface="Times New Roman"/>
                        <a:buNone/>
                        <a:tabLst>
                          <a:tab pos="914400" algn="l"/>
                        </a:tabLst>
                      </a:pPr>
                      <a:r>
                        <a:rPr lang="ru-RU" sz="1600" dirty="0"/>
                        <a:t>Вторник«Магазин»  </a:t>
                      </a:r>
                      <a:endParaRPr lang="ru-RU" sz="1200" dirty="0">
                        <a:latin typeface="Calibri"/>
                        <a:ea typeface="Calibri"/>
                        <a:cs typeface="Times New Roman"/>
                      </a:endParaRPr>
                    </a:p>
                  </a:txBody>
                  <a:tcPr marL="47417" marR="47417" marT="0" marB="0"/>
                </a:tc>
                <a:tc>
                  <a:txBody>
                    <a:bodyPr/>
                    <a:lstStyle/>
                    <a:p>
                      <a:pPr>
                        <a:lnSpc>
                          <a:spcPct val="115000"/>
                        </a:lnSpc>
                        <a:spcAft>
                          <a:spcPts val="0"/>
                        </a:spcAft>
                      </a:pPr>
                      <a:endParaRPr lang="ru-RU" sz="1600" dirty="0">
                        <a:latin typeface="Calibri"/>
                        <a:ea typeface="Calibri"/>
                        <a:cs typeface="Times New Roman"/>
                      </a:endParaRPr>
                    </a:p>
                  </a:txBody>
                  <a:tcPr marL="47417" marR="47417" marT="0" marB="0"/>
                </a:tc>
                <a:tc>
                  <a:txBody>
                    <a:bodyPr/>
                    <a:lstStyle/>
                    <a:p>
                      <a:pPr>
                        <a:lnSpc>
                          <a:spcPct val="115000"/>
                        </a:lnSpc>
                        <a:spcAft>
                          <a:spcPts val="0"/>
                        </a:spcAft>
                      </a:pPr>
                      <a:r>
                        <a:rPr lang="ru-RU" sz="1800" kern="1200" dirty="0">
                          <a:solidFill>
                            <a:schemeClr val="dk1"/>
                          </a:solidFill>
                          <a:latin typeface="+mn-lt"/>
                          <a:ea typeface="+mn-ea"/>
                          <a:cs typeface="+mn-cs"/>
                        </a:rPr>
                        <a:t>Узнали какие продукты, полезные для здоровья. Появилось стремление к здоровому питанию.</a:t>
                      </a:r>
                      <a:endParaRPr lang="ru-RU" sz="1600" dirty="0">
                        <a:latin typeface="Calibri"/>
                        <a:ea typeface="Calibri"/>
                        <a:cs typeface="Times New Roman"/>
                      </a:endParaRPr>
                    </a:p>
                  </a:txBody>
                  <a:tcPr marL="47417" marR="47417" marT="0" marB="0"/>
                </a:tc>
                <a:extLst>
                  <a:ext uri="{0D108BD9-81ED-4DB2-BD59-A6C34878D82A}">
                    <a16:rowId xmlns:a16="http://schemas.microsoft.com/office/drawing/2014/main" val="10002"/>
                  </a:ext>
                </a:extLst>
              </a:tr>
              <a:tr h="376406">
                <a:tc>
                  <a:txBody>
                    <a:bodyPr/>
                    <a:lstStyle/>
                    <a:p>
                      <a:pPr marL="742950" lvl="1" indent="-285750">
                        <a:lnSpc>
                          <a:spcPct val="115000"/>
                        </a:lnSpc>
                        <a:spcAft>
                          <a:spcPts val="0"/>
                        </a:spcAft>
                        <a:buFont typeface="Times New Roman"/>
                        <a:buNone/>
                        <a:tabLst>
                          <a:tab pos="914400" algn="l"/>
                        </a:tabLst>
                      </a:pPr>
                      <a:r>
                        <a:rPr lang="ru-RU" sz="1600" dirty="0"/>
                        <a:t>Среда «Польза фруктов»</a:t>
                      </a:r>
                      <a:endParaRPr lang="ru-RU" sz="1200" dirty="0">
                        <a:latin typeface="Calibri"/>
                        <a:ea typeface="Calibri"/>
                        <a:cs typeface="Times New Roman"/>
                      </a:endParaRPr>
                    </a:p>
                  </a:txBody>
                  <a:tcPr marL="47417" marR="47417" marT="0" marB="0"/>
                </a:tc>
                <a:tc>
                  <a:txBody>
                    <a:bodyPr/>
                    <a:lstStyle/>
                    <a:p>
                      <a:pPr>
                        <a:lnSpc>
                          <a:spcPct val="115000"/>
                        </a:lnSpc>
                        <a:spcAft>
                          <a:spcPts val="0"/>
                        </a:spcAft>
                      </a:pPr>
                      <a:r>
                        <a:rPr lang="ru-RU" sz="1600"/>
                        <a:t>Уголок природы </a:t>
                      </a:r>
                      <a:endParaRPr lang="ru-RU" sz="1600">
                        <a:latin typeface="Calibri"/>
                        <a:ea typeface="Calibri"/>
                        <a:cs typeface="Times New Roman"/>
                      </a:endParaRPr>
                    </a:p>
                  </a:txBody>
                  <a:tcPr marL="47417" marR="47417" marT="0" marB="0"/>
                </a:tc>
                <a:tc>
                  <a:txBody>
                    <a:bodyPr/>
                    <a:lstStyle/>
                    <a:p>
                      <a:pPr>
                        <a:lnSpc>
                          <a:spcPct val="115000"/>
                        </a:lnSpc>
                        <a:spcAft>
                          <a:spcPts val="0"/>
                        </a:spcAft>
                      </a:pPr>
                      <a:r>
                        <a:rPr lang="ru-RU" sz="1600"/>
                        <a:t>Развивает творческие способности </a:t>
                      </a:r>
                      <a:endParaRPr lang="ru-RU" sz="1600">
                        <a:latin typeface="Calibri"/>
                        <a:ea typeface="Calibri"/>
                        <a:cs typeface="Times New Roman"/>
                      </a:endParaRPr>
                    </a:p>
                  </a:txBody>
                  <a:tcPr marL="47417" marR="47417" marT="0" marB="0"/>
                </a:tc>
                <a:extLst>
                  <a:ext uri="{0D108BD9-81ED-4DB2-BD59-A6C34878D82A}">
                    <a16:rowId xmlns:a16="http://schemas.microsoft.com/office/drawing/2014/main" val="10003"/>
                  </a:ext>
                </a:extLst>
              </a:tr>
              <a:tr h="759052">
                <a:tc>
                  <a:txBody>
                    <a:bodyPr/>
                    <a:lstStyle/>
                    <a:p>
                      <a:pPr marL="742950" lvl="1" indent="-285750">
                        <a:lnSpc>
                          <a:spcPct val="115000"/>
                        </a:lnSpc>
                        <a:spcAft>
                          <a:spcPts val="0"/>
                        </a:spcAft>
                        <a:buFont typeface="Times New Roman"/>
                        <a:buNone/>
                        <a:tabLst>
                          <a:tab pos="914400" algn="l"/>
                        </a:tabLst>
                      </a:pPr>
                      <a:r>
                        <a:rPr lang="ru-RU" sz="1600" dirty="0"/>
                        <a:t>Четверг «Цветочный сад»</a:t>
                      </a:r>
                      <a:endParaRPr lang="ru-RU" sz="1200" dirty="0"/>
                    </a:p>
                    <a:p>
                      <a:pPr marL="914400">
                        <a:lnSpc>
                          <a:spcPct val="115000"/>
                        </a:lnSpc>
                        <a:spcAft>
                          <a:spcPts val="0"/>
                        </a:spcAft>
                      </a:pPr>
                      <a:r>
                        <a:rPr lang="ru-RU" sz="1600" dirty="0"/>
                        <a:t>(осенние дерево настроения)</a:t>
                      </a:r>
                      <a:endParaRPr lang="ru-RU" sz="1200" dirty="0">
                        <a:latin typeface="Calibri"/>
                        <a:ea typeface="Calibri"/>
                        <a:cs typeface="Times New Roman"/>
                      </a:endParaRPr>
                    </a:p>
                  </a:txBody>
                  <a:tcPr marL="47417" marR="47417" marT="0" marB="0"/>
                </a:tc>
                <a:tc>
                  <a:txBody>
                    <a:bodyPr/>
                    <a:lstStyle/>
                    <a:p>
                      <a:pPr>
                        <a:lnSpc>
                          <a:spcPct val="115000"/>
                        </a:lnSpc>
                        <a:spcAft>
                          <a:spcPts val="0"/>
                        </a:spcAft>
                      </a:pPr>
                      <a:r>
                        <a:rPr lang="ru-RU" sz="1600"/>
                        <a:t>Дерево настроения.</a:t>
                      </a:r>
                      <a:endParaRPr lang="ru-RU" sz="1600">
                        <a:latin typeface="Calibri"/>
                        <a:ea typeface="Calibri"/>
                        <a:cs typeface="Times New Roman"/>
                      </a:endParaRPr>
                    </a:p>
                  </a:txBody>
                  <a:tcPr marL="47417" marR="47417" marT="0" marB="0"/>
                </a:tc>
                <a:tc>
                  <a:txBody>
                    <a:bodyPr/>
                    <a:lstStyle/>
                    <a:p>
                      <a:pPr>
                        <a:lnSpc>
                          <a:spcPct val="115000"/>
                        </a:lnSpc>
                        <a:spcAft>
                          <a:spcPts val="0"/>
                        </a:spcAft>
                      </a:pPr>
                      <a:r>
                        <a:rPr lang="ru-RU" sz="1600"/>
                        <a:t>Эмоциональный отклик, развитие творческих способностей.</a:t>
                      </a:r>
                      <a:endParaRPr lang="ru-RU" sz="1600">
                        <a:latin typeface="Calibri"/>
                        <a:ea typeface="Calibri"/>
                        <a:cs typeface="Times New Roman"/>
                      </a:endParaRPr>
                    </a:p>
                  </a:txBody>
                  <a:tcPr marL="47417" marR="47417" marT="0" marB="0"/>
                </a:tc>
                <a:extLst>
                  <a:ext uri="{0D108BD9-81ED-4DB2-BD59-A6C34878D82A}">
                    <a16:rowId xmlns:a16="http://schemas.microsoft.com/office/drawing/2014/main" val="10004"/>
                  </a:ext>
                </a:extLst>
              </a:tr>
              <a:tr h="1141697">
                <a:tc>
                  <a:txBody>
                    <a:bodyPr/>
                    <a:lstStyle/>
                    <a:p>
                      <a:pPr marL="742950" lvl="1" indent="-285750">
                        <a:lnSpc>
                          <a:spcPct val="115000"/>
                        </a:lnSpc>
                        <a:spcAft>
                          <a:spcPts val="0"/>
                        </a:spcAft>
                        <a:buFont typeface="Times New Roman"/>
                        <a:buNone/>
                        <a:tabLst>
                          <a:tab pos="914400" algn="l"/>
                        </a:tabLst>
                      </a:pPr>
                      <a:r>
                        <a:rPr lang="ru-RU" sz="1600" dirty="0"/>
                        <a:t>Пятница «Овощи и фрукты»</a:t>
                      </a:r>
                      <a:endParaRPr lang="ru-RU" sz="1200" dirty="0"/>
                    </a:p>
                    <a:p>
                      <a:pPr marL="914400">
                        <a:lnSpc>
                          <a:spcPct val="115000"/>
                        </a:lnSpc>
                        <a:spcAft>
                          <a:spcPts val="0"/>
                        </a:spcAft>
                      </a:pPr>
                      <a:r>
                        <a:rPr lang="ru-RU" sz="1600" dirty="0"/>
                        <a:t>(праздник урожая)</a:t>
                      </a:r>
                      <a:endParaRPr lang="ru-RU" sz="1200" dirty="0">
                        <a:latin typeface="Calibri"/>
                        <a:ea typeface="Calibri"/>
                        <a:cs typeface="Times New Roman"/>
                      </a:endParaRPr>
                    </a:p>
                  </a:txBody>
                  <a:tcPr marL="47417" marR="47417" marT="0" marB="0"/>
                </a:tc>
                <a:tc>
                  <a:txBody>
                    <a:bodyPr/>
                    <a:lstStyle/>
                    <a:p>
                      <a:pPr>
                        <a:lnSpc>
                          <a:spcPct val="115000"/>
                        </a:lnSpc>
                        <a:spcAft>
                          <a:spcPts val="0"/>
                        </a:spcAft>
                      </a:pPr>
                      <a:r>
                        <a:rPr lang="ru-RU" sz="1600"/>
                        <a:t>праздник</a:t>
                      </a:r>
                      <a:endParaRPr lang="ru-RU" sz="1600">
                        <a:latin typeface="Calibri"/>
                        <a:ea typeface="Calibri"/>
                        <a:cs typeface="Times New Roman"/>
                      </a:endParaRPr>
                    </a:p>
                  </a:txBody>
                  <a:tcPr marL="47417" marR="47417" marT="0" marB="0"/>
                </a:tc>
                <a:tc>
                  <a:txBody>
                    <a:bodyPr/>
                    <a:lstStyle/>
                    <a:p>
                      <a:pPr>
                        <a:lnSpc>
                          <a:spcPct val="115000"/>
                        </a:lnSpc>
                        <a:spcAft>
                          <a:spcPts val="0"/>
                        </a:spcAft>
                      </a:pPr>
                      <a:r>
                        <a:rPr lang="ru-RU" sz="1600" dirty="0"/>
                        <a:t>закрепление представлений учащихся об осени, явлениях природы, наблюдаемых в это время года, овощах и фруктах.</a:t>
                      </a:r>
                      <a:endParaRPr lang="ru-RU" sz="1600" dirty="0">
                        <a:latin typeface="Calibri"/>
                        <a:ea typeface="Calibri"/>
                        <a:cs typeface="Times New Roman"/>
                      </a:endParaRPr>
                    </a:p>
                  </a:txBody>
                  <a:tcPr marL="47417" marR="47417" marT="0" marB="0"/>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8761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4481" y="4429125"/>
            <a:ext cx="2124075" cy="2428875"/>
          </a:xfrm>
          <a:prstGeom prst="rect">
            <a:avLst/>
          </a:prstGeom>
        </p:spPr>
      </p:pic>
      <p:graphicFrame>
        <p:nvGraphicFramePr>
          <p:cNvPr id="7" name="Схема 6"/>
          <p:cNvGraphicFramePr/>
          <p:nvPr>
            <p:extLst>
              <p:ext uri="{D42A27DB-BD31-4B8C-83A1-F6EECF244321}">
                <p14:modId xmlns:p14="http://schemas.microsoft.com/office/powerpoint/2010/main" val="2560404298"/>
              </p:ext>
            </p:extLst>
          </p:nvPr>
        </p:nvGraphicFramePr>
        <p:xfrm>
          <a:off x="1804086" y="1655805"/>
          <a:ext cx="8534400" cy="23083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86499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scene3d>
              <a:camera prst="orthographicFront"/>
              <a:lightRig rig="harsh" dir="t"/>
            </a:scene3d>
            <a:sp3d extrusionH="57150" prstMaterial="matte">
              <a:bevelT w="63500" h="12700" prst="angle"/>
              <a:contourClr>
                <a:schemeClr val="bg1">
                  <a:lumMod val="65000"/>
                </a:schemeClr>
              </a:contourClr>
            </a:sp3d>
          </a:bodyPr>
          <a:lstStyle/>
          <a:p>
            <a:pPr algn="ctr"/>
            <a:r>
              <a:rPr lang="ru-RU" b="1" dirty="0">
                <a:ln/>
                <a:solidFill>
                  <a:schemeClr val="accent3"/>
                </a:solidFill>
              </a:rPr>
              <a:t>3. Цели и задачи проекта </a:t>
            </a:r>
            <a:br>
              <a:rPr lang="ru-RU" b="1" dirty="0">
                <a:ln/>
                <a:solidFill>
                  <a:schemeClr val="accent3"/>
                </a:solidFill>
              </a:rPr>
            </a:br>
            <a:r>
              <a:rPr lang="ru-RU" b="1" dirty="0">
                <a:ln/>
                <a:solidFill>
                  <a:schemeClr val="accent3"/>
                </a:solidFill>
              </a:rPr>
              <a:t>«Копатыч и его ферма»</a:t>
            </a: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176835" y="1996418"/>
            <a:ext cx="7243763" cy="4050276"/>
          </a:xfrm>
        </p:spPr>
      </p:pic>
    </p:spTree>
    <p:extLst>
      <p:ext uri="{BB962C8B-B14F-4D97-AF65-F5344CB8AC3E}">
        <p14:creationId xmlns:p14="http://schemas.microsoft.com/office/powerpoint/2010/main" val="3691499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85918" y="197223"/>
            <a:ext cx="10058402" cy="842682"/>
          </a:xfrm>
        </p:spPr>
        <p:txBody>
          <a:bodyPr>
            <a:normAutofit/>
          </a:bodyPr>
          <a:lstStyle/>
          <a:p>
            <a:r>
              <a:rPr lang="ru-RU" sz="4400" b="1" dirty="0">
                <a:ln w="9525">
                  <a:solidFill>
                    <a:schemeClr val="bg1"/>
                  </a:solidFill>
                  <a:prstDash val="solid"/>
                </a:ln>
                <a:solidFill>
                  <a:schemeClr val="tx1"/>
                </a:solidFill>
                <a:effectLst>
                  <a:outerShdw blurRad="12700" dist="38100" dir="2700000" algn="tl" rotWithShape="0">
                    <a:schemeClr val="bg1">
                      <a:lumMod val="50000"/>
                    </a:schemeClr>
                  </a:outerShdw>
                </a:effectLst>
              </a:rPr>
              <a:t>Управленческие цели и задачи:</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45220" y="3657601"/>
            <a:ext cx="2565026" cy="2565026"/>
          </a:xfrm>
          <a:prstGeom prst="ellipse">
            <a:avLst/>
          </a:prstGeom>
          <a:ln>
            <a:noFill/>
          </a:ln>
          <a:effectLst>
            <a:softEdge rad="112500"/>
          </a:effectLst>
        </p:spPr>
      </p:pic>
      <p:sp>
        <p:nvSpPr>
          <p:cNvPr id="5" name="Овал 4"/>
          <p:cNvSpPr/>
          <p:nvPr/>
        </p:nvSpPr>
        <p:spPr>
          <a:xfrm>
            <a:off x="2294965" y="1568822"/>
            <a:ext cx="5405716" cy="261769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lvl="0" algn="ctr"/>
            <a:r>
              <a:rPr lang="ru-RU" dirty="0"/>
              <a:t> </a:t>
            </a:r>
            <a:r>
              <a:rPr lang="ru-RU" b="1" dirty="0">
                <a:solidFill>
                  <a:schemeClr val="bg1"/>
                </a:solidFill>
                <a:latin typeface="Times New Roman" panose="02020603050405020304" pitchFamily="18" charset="0"/>
                <a:cs typeface="Times New Roman" panose="02020603050405020304" pitchFamily="18" charset="0"/>
              </a:rPr>
              <a:t>Цель</a:t>
            </a:r>
            <a:r>
              <a:rPr lang="en-US" b="1" dirty="0">
                <a:solidFill>
                  <a:schemeClr val="bg1"/>
                </a:solidFill>
                <a:latin typeface="Times New Roman" panose="02020603050405020304" pitchFamily="18" charset="0"/>
                <a:cs typeface="Times New Roman" panose="02020603050405020304" pitchFamily="18" charset="0"/>
              </a:rPr>
              <a:t>:</a:t>
            </a:r>
            <a:r>
              <a:rPr lang="ru-RU" b="1" dirty="0">
                <a:solidFill>
                  <a:schemeClr val="bg1"/>
                </a:solidFill>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Разработать двухнедельный проект на тему «</a:t>
            </a:r>
            <a:r>
              <a:rPr lang="ru-RU" dirty="0" err="1">
                <a:latin typeface="Times New Roman" panose="02020603050405020304" pitchFamily="18" charset="0"/>
                <a:cs typeface="Times New Roman" panose="02020603050405020304" pitchFamily="18" charset="0"/>
              </a:rPr>
              <a:t>Копатыч</a:t>
            </a:r>
            <a:r>
              <a:rPr lang="ru-RU" dirty="0">
                <a:latin typeface="Times New Roman" panose="02020603050405020304" pitchFamily="18" charset="0"/>
                <a:cs typeface="Times New Roman" panose="02020603050405020304" pitchFamily="18" charset="0"/>
              </a:rPr>
              <a:t> и его ферма» для детей младшего возраста в соответствии с ФГОС ДО .</a:t>
            </a:r>
          </a:p>
          <a:p>
            <a:pPr algn="ctr"/>
            <a:endParaRPr lang="ru-RU" dirty="0"/>
          </a:p>
        </p:txBody>
      </p:sp>
      <p:graphicFrame>
        <p:nvGraphicFramePr>
          <p:cNvPr id="6" name="Схема 5"/>
          <p:cNvGraphicFramePr/>
          <p:nvPr>
            <p:extLst>
              <p:ext uri="{D42A27DB-BD31-4B8C-83A1-F6EECF244321}">
                <p14:modId xmlns:p14="http://schemas.microsoft.com/office/powerpoint/2010/main" val="3443685642"/>
              </p:ext>
            </p:extLst>
          </p:nvPr>
        </p:nvGraphicFramePr>
        <p:xfrm>
          <a:off x="95624" y="3014630"/>
          <a:ext cx="10213788"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86116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2812" y="0"/>
            <a:ext cx="10058402" cy="1219200"/>
          </a:xfrm>
        </p:spPr>
        <p:txBody>
          <a:bodyPr/>
          <a:lstStyle/>
          <a:p>
            <a:r>
              <a:rPr lang="ru-RU" b="1" dirty="0">
                <a:ln w="0"/>
                <a:solidFill>
                  <a:schemeClr val="accent1"/>
                </a:solidFill>
                <a:effectLst>
                  <a:outerShdw blurRad="38100" dist="25400" dir="5400000" algn="ctr" rotWithShape="0">
                    <a:srgbClr val="6E747A">
                      <a:alpha val="43000"/>
                    </a:srgbClr>
                  </a:outerShdw>
                </a:effectLst>
              </a:rPr>
              <a:t>Педагогические цель и задачи:</a:t>
            </a:r>
          </a:p>
        </p:txBody>
      </p:sp>
      <p:graphicFrame>
        <p:nvGraphicFramePr>
          <p:cNvPr id="3" name="Схема 2"/>
          <p:cNvGraphicFramePr/>
          <p:nvPr>
            <p:extLst>
              <p:ext uri="{D42A27DB-BD31-4B8C-83A1-F6EECF244321}">
                <p14:modId xmlns:p14="http://schemas.microsoft.com/office/powerpoint/2010/main" val="3908300442"/>
              </p:ext>
            </p:extLst>
          </p:nvPr>
        </p:nvGraphicFramePr>
        <p:xfrm>
          <a:off x="0" y="1524000"/>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Овал 3"/>
          <p:cNvSpPr/>
          <p:nvPr/>
        </p:nvSpPr>
        <p:spPr>
          <a:xfrm>
            <a:off x="6464216" y="1407459"/>
            <a:ext cx="4910667" cy="4064000"/>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ru-RU" dirty="0">
                <a:solidFill>
                  <a:schemeClr val="tx2"/>
                </a:solidFill>
                <a:latin typeface="Times New Roman" panose="02020603050405020304" pitchFamily="18" charset="0"/>
                <a:cs typeface="Times New Roman" panose="02020603050405020304" pitchFamily="18" charset="0"/>
              </a:rPr>
              <a:t>Цель:</a:t>
            </a:r>
          </a:p>
          <a:p>
            <a:pPr algn="ctr"/>
            <a:r>
              <a:rPr lang="ru-RU" dirty="0">
                <a:solidFill>
                  <a:schemeClr val="tx2"/>
                </a:solidFill>
                <a:latin typeface="Times New Roman" panose="02020603050405020304" pitchFamily="18" charset="0"/>
                <a:cs typeface="Times New Roman" panose="02020603050405020304" pitchFamily="18" charset="0"/>
              </a:rPr>
              <a:t>Обобщить и расширить знания детей об овощах и фруктах через разные виды деятельности, осуществляя преемственную связь с ДОУ, закрепить знания о витаминах, их пользе для здоровья человека, содержание тех или иных витаминов в овощах и фруктах</a:t>
            </a:r>
          </a:p>
        </p:txBody>
      </p:sp>
      <p:pic>
        <p:nvPicPr>
          <p:cNvPr id="5" name="Рисунок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3255" y="4373323"/>
            <a:ext cx="2078957" cy="2292765"/>
          </a:xfrm>
          <a:prstGeom prst="rect">
            <a:avLst/>
          </a:prstGeom>
        </p:spPr>
      </p:pic>
    </p:spTree>
    <p:extLst>
      <p:ext uri="{BB962C8B-B14F-4D97-AF65-F5344CB8AC3E}">
        <p14:creationId xmlns:p14="http://schemas.microsoft.com/office/powerpoint/2010/main" val="3939438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0785" y="681317"/>
            <a:ext cx="10058402" cy="1219200"/>
          </a:xfrm>
        </p:spPr>
        <p:txBody>
          <a:bodyPr/>
          <a:lstStyle/>
          <a:p>
            <a:pPr algn="ctr"/>
            <a:r>
              <a:rPr lang="ru-RU"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4. Стратегия достижения поставленных целей</a:t>
            </a: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10334" y="2070566"/>
            <a:ext cx="7859305" cy="4204728"/>
          </a:xfrm>
          <a:prstGeom prst="rect">
            <a:avLst/>
          </a:prstGeom>
        </p:spPr>
      </p:pic>
    </p:spTree>
    <p:extLst>
      <p:ext uri="{BB962C8B-B14F-4D97-AF65-F5344CB8AC3E}">
        <p14:creationId xmlns:p14="http://schemas.microsoft.com/office/powerpoint/2010/main" val="81040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Nature Illustration 16x9">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atureIllustration_16x9_TP103431353.potx" id="{8A6F2D2F-6FDF-40AD-A2FC-E20AC28411A7}" vid="{0B84DAD3-D477-4488-8A04-91C293FC61C2}"/>
    </a:ext>
  </a:extLst>
</a:theme>
</file>

<file path=ppt/theme/theme2.xml><?xml version="1.0" encoding="utf-8"?>
<a:theme xmlns:a="http://schemas.openxmlformats.org/drawingml/2006/main" name="Office Them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167F96A-C2ED-4D5B-8EFB-A18C6982D3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Цветная презентация, посвященная природе, представленная в альбомной ориентации (широкоэкранный формат)</Template>
  <TotalTime>0</TotalTime>
  <Words>3392</Words>
  <Application>Microsoft Office PowerPoint</Application>
  <PresentationFormat>Широкоэкранный</PresentationFormat>
  <Paragraphs>563</Paragraphs>
  <Slides>59</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59</vt:i4>
      </vt:variant>
    </vt:vector>
  </HeadingPairs>
  <TitlesOfParts>
    <vt:vector size="66" baseType="lpstr">
      <vt:lpstr>Arial</vt:lpstr>
      <vt:lpstr>Calibri</vt:lpstr>
      <vt:lpstr>Georgia</vt:lpstr>
      <vt:lpstr>Segoe Print</vt:lpstr>
      <vt:lpstr>Times New Roman</vt:lpstr>
      <vt:lpstr>Wingdings</vt:lpstr>
      <vt:lpstr>Nature Illustration 16x9</vt:lpstr>
      <vt:lpstr>Проект «Копатыч и его ферма»</vt:lpstr>
      <vt:lpstr>Презентация PowerPoint</vt:lpstr>
      <vt:lpstr>Презентация PowerPoint</vt:lpstr>
      <vt:lpstr>2. Постановка проблемы</vt:lpstr>
      <vt:lpstr>Презентация PowerPoint</vt:lpstr>
      <vt:lpstr>3. Цели и задачи проекта  «Копатыч и его ферма»</vt:lpstr>
      <vt:lpstr>Управленческие цели и задачи:</vt:lpstr>
      <vt:lpstr>Педагогические цель и задачи:</vt:lpstr>
      <vt:lpstr>4. Стратегия достижения поставленных целей</vt:lpstr>
      <vt:lpstr>Презентация PowerPoint</vt:lpstr>
      <vt:lpstr>Презентация PowerPoint</vt:lpstr>
      <vt:lpstr>5. План мероприятий и ожидаемые результаты</vt:lpstr>
      <vt:lpstr>Презентация PowerPoint</vt:lpstr>
      <vt:lpstr>Презентация PowerPoint</vt:lpstr>
      <vt:lpstr>Презентация PowerPoint</vt:lpstr>
      <vt:lpstr>Презентация PowerPoint</vt:lpstr>
      <vt:lpstr>Вторник «Дары осени»</vt:lpstr>
      <vt:lpstr>Презентация PowerPoint</vt:lpstr>
      <vt:lpstr>Презентация PowerPoint</vt:lpstr>
      <vt:lpstr>Презентация PowerPoint</vt:lpstr>
      <vt:lpstr>Презентация PowerPoint</vt:lpstr>
      <vt:lpstr>Среда «Витамины»</vt:lpstr>
      <vt:lpstr>Презентация PowerPoint</vt:lpstr>
      <vt:lpstr>Презентация PowerPoint</vt:lpstr>
      <vt:lpstr>Презентация PowerPoint</vt:lpstr>
      <vt:lpstr>Строим теплицу для наших овощей и фруктов</vt:lpstr>
      <vt:lpstr>Четверг «Питание»</vt:lpstr>
      <vt:lpstr>Презентация PowerPoint</vt:lpstr>
      <vt:lpstr>Пятница «Фрукты»</vt:lpstr>
      <vt:lpstr>Презентация PowerPoint</vt:lpstr>
      <vt:lpstr>Гости к нам пришли.</vt:lpstr>
      <vt:lpstr>Лепим морковку</vt:lpstr>
      <vt:lpstr>Презентация PowerPoint</vt:lpstr>
      <vt:lpstr>3 неделя октября</vt:lpstr>
      <vt:lpstr>Понедельник «Сад и огород»</vt:lpstr>
      <vt:lpstr>Презентация PowerPoint</vt:lpstr>
      <vt:lpstr>Техника рисования «точечная»</vt:lpstr>
      <vt:lpstr>Презентация PowerPoint</vt:lpstr>
      <vt:lpstr>Презентация PowerPoint</vt:lpstr>
      <vt:lpstr>Вторник «Магазин»</vt:lpstr>
      <vt:lpstr>Презентация PowerPoint</vt:lpstr>
      <vt:lpstr>Презентация PowerPoint</vt:lpstr>
      <vt:lpstr>Презентация PowerPoint</vt:lpstr>
      <vt:lpstr>Среда « Польза фруктов»</vt:lpstr>
      <vt:lpstr>Презентация PowerPoint</vt:lpstr>
      <vt:lpstr>Четверг «Цветочный сад»</vt:lpstr>
      <vt:lpstr>Презентация PowerPoint</vt:lpstr>
      <vt:lpstr>Пятница « Овощи и фрукты»</vt:lpstr>
      <vt:lpstr>Презентация PowerPoint</vt:lpstr>
      <vt:lpstr>«Праздник картошки»</vt:lpstr>
      <vt:lpstr>Презентация PowerPoint</vt:lpstr>
      <vt:lpstr>Презентация PowerPoint</vt:lpstr>
      <vt:lpstr>Презентация PowerPoint</vt:lpstr>
      <vt:lpstr>Презентация PowerPoint</vt:lpstr>
      <vt:lpstr>Презентация PowerPoint</vt:lpstr>
      <vt:lpstr>6. Оценка результатов</vt:lpstr>
      <vt:lpstr>2 неделя октября «Огород. Овощи»</vt:lpstr>
      <vt:lpstr>3 неделя октября «Сад. Фрукты»</vt:lpstr>
      <vt:lpstr>Презентация PowerPoint</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2016-01-26T17:44:16Z</dcterms:created>
  <dcterms:modified xsi:type="dcterms:W3CDTF">2017-12-10T05:34:09Z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TC034313779991</vt:lpwstr>
  </property>
</Properties>
</file>