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49D5-0CD1-484C-BFBA-7DE15B80C86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00C9-C8F8-4EED-A177-B59201AB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49D5-0CD1-484C-BFBA-7DE15B80C86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00C9-C8F8-4EED-A177-B59201AB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49D5-0CD1-484C-BFBA-7DE15B80C86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00C9-C8F8-4EED-A177-B59201AB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49D5-0CD1-484C-BFBA-7DE15B80C86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00C9-C8F8-4EED-A177-B59201AB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49D5-0CD1-484C-BFBA-7DE15B80C86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00C9-C8F8-4EED-A177-B59201AB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49D5-0CD1-484C-BFBA-7DE15B80C86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00C9-C8F8-4EED-A177-B59201AB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49D5-0CD1-484C-BFBA-7DE15B80C86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00C9-C8F8-4EED-A177-B59201AB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49D5-0CD1-484C-BFBA-7DE15B80C86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00C9-C8F8-4EED-A177-B59201AB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49D5-0CD1-484C-BFBA-7DE15B80C86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00C9-C8F8-4EED-A177-B59201AB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49D5-0CD1-484C-BFBA-7DE15B80C86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00C9-C8F8-4EED-A177-B59201AB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49D5-0CD1-484C-BFBA-7DE15B80C86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C500C9-C8F8-4EED-A177-B59201ABAE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F449D5-0CD1-484C-BFBA-7DE15B80C86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C500C9-C8F8-4EED-A177-B59201ABAE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Развивающая среда логопедического кабинета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143380"/>
            <a:ext cx="4500594" cy="20002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Учитель-логопед: Выдрина</a:t>
            </a:r>
          </a:p>
          <a:p>
            <a:r>
              <a:rPr lang="ru-RU" sz="1800" dirty="0" smtClean="0"/>
              <a:t>Анастасия Николаевна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285728"/>
            <a:ext cx="6751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Муниципальное бюджетное дошкольное образовательное учреждение  Детский сад № 18</a:t>
            </a:r>
            <a:endParaRPr lang="ru-RU" sz="1200" dirty="0"/>
          </a:p>
        </p:txBody>
      </p:sp>
      <p:pic>
        <p:nvPicPr>
          <p:cNvPr id="5" name="Рисунок 4" descr="det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876"/>
            <a:ext cx="285752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Развивающая среда кабинета</a:t>
            </a:r>
            <a:r>
              <a:rPr lang="en-US" sz="2000" dirty="0" smtClean="0"/>
              <a:t>,</a:t>
            </a:r>
            <a:r>
              <a:rPr lang="ru-RU" sz="2000" dirty="0" smtClean="0"/>
              <a:t> создавалась на основе принципов построения предметного пространства:</a:t>
            </a:r>
          </a:p>
          <a:p>
            <a:pPr>
              <a:buNone/>
            </a:pPr>
            <a:r>
              <a:rPr lang="ru-RU" sz="2000" dirty="0" smtClean="0"/>
              <a:t>   -мобильность</a:t>
            </a:r>
          </a:p>
          <a:p>
            <a:pPr>
              <a:buNone/>
            </a:pPr>
            <a:r>
              <a:rPr lang="ru-RU" sz="2000" dirty="0" smtClean="0"/>
              <a:t>   -вариативность</a:t>
            </a:r>
          </a:p>
          <a:p>
            <a:pPr>
              <a:buNone/>
            </a:pPr>
            <a:r>
              <a:rPr lang="ru-RU" sz="2000" dirty="0" smtClean="0"/>
              <a:t>   -эстетичность</a:t>
            </a:r>
          </a:p>
          <a:p>
            <a:pPr>
              <a:buNone/>
            </a:pPr>
            <a:r>
              <a:rPr lang="ru-RU" sz="2000" dirty="0" smtClean="0"/>
              <a:t>    Правильно организованная среда выполняет коррекционную</a:t>
            </a:r>
            <a:r>
              <a:rPr lang="en-US" sz="2000" dirty="0" smtClean="0"/>
              <a:t>,</a:t>
            </a:r>
            <a:r>
              <a:rPr lang="ru-RU" sz="2000" dirty="0" smtClean="0"/>
              <a:t> образовательную</a:t>
            </a:r>
            <a:r>
              <a:rPr lang="en-US" sz="2000" dirty="0" smtClean="0"/>
              <a:t>,</a:t>
            </a:r>
            <a:r>
              <a:rPr lang="ru-RU" sz="2000" dirty="0" smtClean="0"/>
              <a:t> развивающую</a:t>
            </a:r>
            <a:r>
              <a:rPr lang="en-US" sz="2000" dirty="0" smtClean="0"/>
              <a:t>, </a:t>
            </a:r>
            <a:r>
              <a:rPr lang="ru-RU" sz="2000" dirty="0" smtClean="0"/>
              <a:t>стимулирующую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коммуника-тивную</a:t>
            </a:r>
            <a:r>
              <a:rPr lang="ru-RU" sz="2000" dirty="0" smtClean="0"/>
              <a:t>  функции.</a:t>
            </a:r>
          </a:p>
          <a:p>
            <a:pPr>
              <a:buNone/>
            </a:pPr>
            <a:r>
              <a:rPr lang="ru-RU" sz="2000" dirty="0" smtClean="0"/>
              <a:t>    Таким образом</a:t>
            </a:r>
            <a:r>
              <a:rPr lang="en-US" sz="2000" dirty="0" smtClean="0"/>
              <a:t>,</a:t>
            </a:r>
            <a:r>
              <a:rPr lang="ru-RU" sz="2000" dirty="0" smtClean="0"/>
              <a:t> создание особого пространства в логопедическом кабинете- необходимое условие качественной коррекционной работы.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Согласно ФГОС дошкольного образования: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Образовательная программа ДОУ должна быть направлена на создание развивающей образовательной среды</a:t>
            </a:r>
            <a:r>
              <a:rPr lang="en-US" sz="2000" dirty="0" smtClean="0"/>
              <a:t>,</a:t>
            </a:r>
            <a:r>
              <a:rPr lang="ru-RU" sz="2000" dirty="0" smtClean="0"/>
              <a:t> которая представляет собой систему условий для социализации и индивидуализации дошкольников.</a:t>
            </a:r>
            <a:endParaRPr lang="ru-RU" sz="2000" dirty="0"/>
          </a:p>
        </p:txBody>
      </p:sp>
      <p:pic>
        <p:nvPicPr>
          <p:cNvPr id="4" name="Рисунок 3" descr="s696501_0_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263980"/>
            <a:ext cx="3328986" cy="2366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51816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000" dirty="0" smtClean="0"/>
              <a:t>По целенаправленности  оснащения и применению кабинет можно разделить на несколько зон:</a:t>
            </a:r>
          </a:p>
          <a:p>
            <a:pPr>
              <a:buNone/>
            </a:pPr>
            <a:r>
              <a:rPr lang="ru-RU" sz="2000" dirty="0" smtClean="0"/>
              <a:t>-зона индивидуальной коррекции речи</a:t>
            </a:r>
          </a:p>
          <a:p>
            <a:pPr>
              <a:buNone/>
            </a:pPr>
            <a:r>
              <a:rPr lang="ru-RU" sz="2000" dirty="0" smtClean="0"/>
              <a:t>-зона по подготовке к овладению грамотой и развитию фонематических процессов</a:t>
            </a:r>
          </a:p>
          <a:p>
            <a:pPr>
              <a:buNone/>
            </a:pPr>
            <a:r>
              <a:rPr lang="ru-RU" sz="2000" dirty="0" smtClean="0"/>
              <a:t>-зона по развитию лексико-грамматических категорий и связной речи</a:t>
            </a:r>
          </a:p>
          <a:p>
            <a:pPr>
              <a:buNone/>
            </a:pPr>
            <a:r>
              <a:rPr lang="ru-RU" sz="2000" dirty="0" smtClean="0"/>
              <a:t>-зона оздоровительно-развивающей коррекции</a:t>
            </a:r>
          </a:p>
          <a:p>
            <a:pPr>
              <a:buNone/>
            </a:pPr>
            <a:r>
              <a:rPr lang="ru-RU" sz="2000" dirty="0" smtClean="0"/>
              <a:t>-зона методического</a:t>
            </a:r>
            <a:r>
              <a:rPr lang="en-US" sz="2000" dirty="0" smtClean="0"/>
              <a:t>,</a:t>
            </a:r>
            <a:r>
              <a:rPr lang="ru-RU" sz="2000" dirty="0" smtClean="0"/>
              <a:t> дидактического и игрового сопровождения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43890" cy="7246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Зона индивидуальной коррекции речи</a:t>
            </a:r>
            <a:endParaRPr lang="ru-RU" sz="2800" dirty="0"/>
          </a:p>
        </p:txBody>
      </p:sp>
      <p:pic>
        <p:nvPicPr>
          <p:cNvPr id="4" name="Содержимое 3" descr="IMG_4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3536183" cy="2357454"/>
          </a:xfrm>
        </p:spPr>
      </p:pic>
      <p:pic>
        <p:nvPicPr>
          <p:cNvPr id="5" name="Рисунок 4" descr="IMG_4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666863"/>
            <a:ext cx="2786082" cy="1857389"/>
          </a:xfrm>
          <a:prstGeom prst="rect">
            <a:avLst/>
          </a:prstGeom>
        </p:spPr>
      </p:pic>
      <p:pic>
        <p:nvPicPr>
          <p:cNvPr id="8" name="Рисунок 7" descr="IMG_44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286256"/>
            <a:ext cx="2857519" cy="1905013"/>
          </a:xfrm>
          <a:prstGeom prst="rect">
            <a:avLst/>
          </a:prstGeom>
        </p:spPr>
      </p:pic>
      <p:pic>
        <p:nvPicPr>
          <p:cNvPr id="6" name="Рисунок 5" descr="IMG_45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4876" y="3786189"/>
            <a:ext cx="4036214" cy="26908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15328" cy="867524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Зона по подготовке к овладению грамоте и развитию фонематических процессов</a:t>
            </a:r>
            <a:endParaRPr lang="ru-RU" sz="2800" dirty="0"/>
          </a:p>
        </p:txBody>
      </p:sp>
      <p:pic>
        <p:nvPicPr>
          <p:cNvPr id="4" name="Содержимое 3" descr="IMG_4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5" y="3786190"/>
            <a:ext cx="3966986" cy="2643206"/>
          </a:xfrm>
        </p:spPr>
      </p:pic>
      <p:pic>
        <p:nvPicPr>
          <p:cNvPr id="8" name="Рисунок 7" descr="IMG_4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407196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43890" cy="867524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Зона по развитию лексико-грамматических категорий и связной речи. </a:t>
            </a:r>
            <a:endParaRPr lang="ru-RU" sz="2800" dirty="0"/>
          </a:p>
        </p:txBody>
      </p:sp>
      <p:pic>
        <p:nvPicPr>
          <p:cNvPr id="6" name="Содержимое 5" descr="IMG_4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3955268" cy="2636845"/>
          </a:xfrm>
        </p:spPr>
      </p:pic>
      <p:pic>
        <p:nvPicPr>
          <p:cNvPr id="7" name="Рисунок 6" descr="IMG_4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857364"/>
            <a:ext cx="3214710" cy="2143140"/>
          </a:xfrm>
          <a:prstGeom prst="rect">
            <a:avLst/>
          </a:prstGeom>
        </p:spPr>
      </p:pic>
      <p:pic>
        <p:nvPicPr>
          <p:cNvPr id="8" name="Рисунок 7" descr="IMG_45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595820"/>
            <a:ext cx="2964642" cy="1976427"/>
          </a:xfrm>
          <a:prstGeom prst="rect">
            <a:avLst/>
          </a:prstGeom>
        </p:spPr>
      </p:pic>
      <p:pic>
        <p:nvPicPr>
          <p:cNvPr id="11" name="Рисунок 10" descr="IMG_44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3" y="4286256"/>
            <a:ext cx="3286149" cy="21907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15328" cy="5103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Зона оздоровительно-развивающей коррекции</a:t>
            </a:r>
            <a:endParaRPr lang="ru-RU" sz="2800" dirty="0"/>
          </a:p>
        </p:txBody>
      </p:sp>
      <p:pic>
        <p:nvPicPr>
          <p:cNvPr id="4" name="Содержимое 3" descr="IMG_4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428736"/>
            <a:ext cx="3321867" cy="2214578"/>
          </a:xfrm>
        </p:spPr>
      </p:pic>
      <p:pic>
        <p:nvPicPr>
          <p:cNvPr id="7" name="Рисунок 6" descr="IMG_4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71678"/>
            <a:ext cx="2405079" cy="3607617"/>
          </a:xfrm>
          <a:prstGeom prst="rect">
            <a:avLst/>
          </a:prstGeom>
        </p:spPr>
      </p:pic>
      <p:pic>
        <p:nvPicPr>
          <p:cNvPr id="9" name="Рисунок 8" descr="IMG_45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762377"/>
            <a:ext cx="4143369" cy="27622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53" y="928670"/>
            <a:ext cx="4071965" cy="2714644"/>
          </a:xfrm>
        </p:spPr>
      </p:pic>
      <p:pic>
        <p:nvPicPr>
          <p:cNvPr id="5" name="Рисунок 4" descr="IMG_4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786190"/>
            <a:ext cx="3964809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Зона методического</a:t>
            </a:r>
            <a:r>
              <a:rPr lang="en-US" sz="2800" dirty="0" smtClean="0"/>
              <a:t>,</a:t>
            </a:r>
            <a:r>
              <a:rPr lang="ru-RU" sz="2800" dirty="0" smtClean="0"/>
              <a:t> дидактического и игрового сопровождения</a:t>
            </a:r>
            <a:endParaRPr lang="ru-RU" sz="2800" dirty="0"/>
          </a:p>
        </p:txBody>
      </p:sp>
      <p:pic>
        <p:nvPicPr>
          <p:cNvPr id="10" name="Содержимое 9" descr="IMG_4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571612"/>
            <a:ext cx="3649267" cy="2432844"/>
          </a:xfrm>
        </p:spPr>
      </p:pic>
      <p:pic>
        <p:nvPicPr>
          <p:cNvPr id="6" name="Рисунок 5" descr="IMG_4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69" y="1857364"/>
            <a:ext cx="3107551" cy="2071702"/>
          </a:xfrm>
          <a:prstGeom prst="rect">
            <a:avLst/>
          </a:prstGeom>
        </p:spPr>
      </p:pic>
      <p:pic>
        <p:nvPicPr>
          <p:cNvPr id="7" name="Рисунок 6" descr="IMG_4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29" y="4238630"/>
            <a:ext cx="2964677" cy="1976452"/>
          </a:xfrm>
          <a:prstGeom prst="rect">
            <a:avLst/>
          </a:prstGeom>
        </p:spPr>
      </p:pic>
      <p:pic>
        <p:nvPicPr>
          <p:cNvPr id="11" name="Рисунок 10" descr="IMG_45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6215" y="4286256"/>
            <a:ext cx="3429024" cy="22860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186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Развивающая среда логопедического кабинета</vt:lpstr>
      <vt:lpstr>Согласно ФГОС дошкольного образования:</vt:lpstr>
      <vt:lpstr>Слайд 3</vt:lpstr>
      <vt:lpstr>Зона индивидуальной коррекции речи</vt:lpstr>
      <vt:lpstr>Зона по подготовке к овладению грамоте и развитию фонематических процессов</vt:lpstr>
      <vt:lpstr>Зона по развитию лексико-грамматических категорий и связной речи. </vt:lpstr>
      <vt:lpstr>Зона оздоровительно-развивающей коррекции</vt:lpstr>
      <vt:lpstr>Слайд 8</vt:lpstr>
      <vt:lpstr>Зона методического, дидактического и игрового сопровождения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25</cp:revision>
  <dcterms:created xsi:type="dcterms:W3CDTF">2018-03-11T06:02:03Z</dcterms:created>
  <dcterms:modified xsi:type="dcterms:W3CDTF">2018-03-14T08:50:00Z</dcterms:modified>
</cp:coreProperties>
</file>