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6" r:id="rId4"/>
    <p:sldId id="267" r:id="rId5"/>
    <p:sldId id="268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8600"/>
            <a:ext cx="8136904" cy="1688232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003399"/>
                </a:solidFill>
              </a:rPr>
              <a:t>         </a:t>
            </a:r>
            <a:r>
              <a:rPr lang="ru-RU" dirty="0" smtClean="0">
                <a:solidFill>
                  <a:srgbClr val="003399"/>
                </a:solidFill>
              </a:rPr>
              <a:t>Логопедическая </a:t>
            </a:r>
            <a:r>
              <a:rPr lang="ru-RU" dirty="0">
                <a:solidFill>
                  <a:srgbClr val="003399"/>
                </a:solidFill>
              </a:rPr>
              <a:t>игра </a:t>
            </a:r>
            <a:br>
              <a:rPr lang="ru-RU" dirty="0">
                <a:solidFill>
                  <a:srgbClr val="003399"/>
                </a:solidFill>
              </a:rPr>
            </a:br>
            <a:r>
              <a:rPr lang="ru-RU" dirty="0">
                <a:solidFill>
                  <a:srgbClr val="003399"/>
                </a:solidFill>
              </a:rPr>
              <a:t>                              </a:t>
            </a:r>
            <a:r>
              <a:rPr lang="ru-RU" dirty="0" smtClean="0">
                <a:solidFill>
                  <a:srgbClr val="003399"/>
                </a:solidFill>
              </a:rPr>
              <a:t>       </a:t>
            </a:r>
            <a:r>
              <a:rPr lang="ru-RU" dirty="0" smtClean="0">
                <a:solidFill>
                  <a:srgbClr val="003399"/>
                </a:solidFill>
              </a:rPr>
              <a:t>      </a:t>
            </a:r>
            <a:r>
              <a:rPr lang="ru-RU" sz="3200" b="1" dirty="0" smtClean="0">
                <a:solidFill>
                  <a:srgbClr val="003399"/>
                </a:solidFill>
              </a:rPr>
              <a:t>«</a:t>
            </a:r>
            <a:r>
              <a:rPr lang="ru-RU" sz="3200" b="1" dirty="0">
                <a:solidFill>
                  <a:srgbClr val="003399"/>
                </a:solidFill>
              </a:rPr>
              <a:t>Из чего, какой?»</a:t>
            </a:r>
            <a:endParaRPr lang="ru-RU" sz="32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9576" y="6309320"/>
            <a:ext cx="5711824" cy="360040"/>
          </a:xfrm>
        </p:spPr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>     Подготовила</a:t>
            </a:r>
            <a:r>
              <a:rPr lang="ru-RU" dirty="0" smtClean="0">
                <a:solidFill>
                  <a:srgbClr val="003399"/>
                </a:solidFill>
              </a:rPr>
              <a:t>: учитель-логопед Нефедова Е. В.</a:t>
            </a:r>
            <a:endParaRPr lang="ru-RU" dirty="0">
              <a:solidFill>
                <a:srgbClr val="003399"/>
              </a:solidFill>
            </a:endParaRPr>
          </a:p>
        </p:txBody>
      </p:sp>
      <p:pic>
        <p:nvPicPr>
          <p:cNvPr id="5" name="Picture 2" descr="C:\Users\Ленуся!.ELENA777\Documents\Логопед\17-18\Интернет-конкурсы\Логопедическое пособие\DSC_005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7" r="12507"/>
          <a:stretch>
            <a:fillRect/>
          </a:stretch>
        </p:blipFill>
        <p:spPr bwMode="auto">
          <a:xfrm>
            <a:off x="2195736" y="2060848"/>
            <a:ext cx="4935066" cy="37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8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648"/>
          </a:xfrm>
        </p:spPr>
        <p:txBody>
          <a:bodyPr/>
          <a:lstStyle/>
          <a:p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60486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3399"/>
                </a:solidFill>
              </a:rPr>
              <a:t>Цель</a:t>
            </a:r>
            <a:r>
              <a:rPr lang="ru-RU" sz="2000" b="1" dirty="0">
                <a:solidFill>
                  <a:srgbClr val="003399"/>
                </a:solidFill>
              </a:rPr>
              <a:t>:</a:t>
            </a:r>
            <a:r>
              <a:rPr lang="ru-RU" b="1" dirty="0">
                <a:solidFill>
                  <a:srgbClr val="003399"/>
                </a:solidFill>
              </a:rPr>
              <a:t> </a:t>
            </a:r>
            <a:r>
              <a:rPr lang="ru-RU" sz="1400" i="1" dirty="0" smtClean="0">
                <a:solidFill>
                  <a:srgbClr val="003399"/>
                </a:solidFill>
              </a:rPr>
              <a:t>образование </a:t>
            </a:r>
            <a:r>
              <a:rPr lang="ru-RU" sz="1400" i="1" dirty="0">
                <a:solidFill>
                  <a:srgbClr val="003399"/>
                </a:solidFill>
              </a:rPr>
              <a:t>относительных прилагательных, </a:t>
            </a:r>
            <a:r>
              <a:rPr lang="ru-RU" sz="1400" i="1" dirty="0" smtClean="0">
                <a:solidFill>
                  <a:srgbClr val="003399"/>
                </a:solidFill>
              </a:rPr>
              <a:t>согласование прилагательных с </a:t>
            </a:r>
            <a:r>
              <a:rPr lang="ru-RU" sz="1400" i="1" dirty="0" smtClean="0">
                <a:solidFill>
                  <a:srgbClr val="003399"/>
                </a:solidFill>
              </a:rPr>
              <a:t>существительными </a:t>
            </a:r>
            <a:r>
              <a:rPr lang="ru-RU" sz="1400" i="1" dirty="0" smtClean="0">
                <a:solidFill>
                  <a:srgbClr val="003399"/>
                </a:solidFill>
              </a:rPr>
              <a:t>и местоимениями мужского</a:t>
            </a:r>
            <a:r>
              <a:rPr lang="ru-RU" sz="1400" i="1" dirty="0" smtClean="0">
                <a:solidFill>
                  <a:srgbClr val="003399"/>
                </a:solidFill>
              </a:rPr>
              <a:t>, женского, среднего рода в единственном и множественном числе; расширение </a:t>
            </a:r>
            <a:r>
              <a:rPr lang="ru-RU" sz="1400" i="1" dirty="0">
                <a:solidFill>
                  <a:srgbClr val="003399"/>
                </a:solidFill>
              </a:rPr>
              <a:t>активного </a:t>
            </a:r>
            <a:r>
              <a:rPr lang="ru-RU" sz="1400" i="1" dirty="0" smtClean="0">
                <a:solidFill>
                  <a:srgbClr val="003399"/>
                </a:solidFill>
              </a:rPr>
              <a:t>словаря. </a:t>
            </a:r>
          </a:p>
          <a:p>
            <a:r>
              <a:rPr lang="ru-RU" sz="2000" b="1" dirty="0" smtClean="0">
                <a:solidFill>
                  <a:srgbClr val="003399"/>
                </a:solidFill>
              </a:rPr>
              <a:t>Оборудование</a:t>
            </a:r>
            <a:r>
              <a:rPr lang="ru-RU" sz="2000" b="1" dirty="0">
                <a:solidFill>
                  <a:srgbClr val="003399"/>
                </a:solidFill>
              </a:rPr>
              <a:t>:</a:t>
            </a:r>
            <a:r>
              <a:rPr lang="ru-RU" b="1" dirty="0">
                <a:solidFill>
                  <a:srgbClr val="003399"/>
                </a:solidFill>
              </a:rPr>
              <a:t> </a:t>
            </a:r>
            <a:r>
              <a:rPr lang="ru-RU" sz="1400" i="1" dirty="0" smtClean="0">
                <a:solidFill>
                  <a:srgbClr val="003399"/>
                </a:solidFill>
              </a:rPr>
              <a:t>картинки </a:t>
            </a:r>
            <a:r>
              <a:rPr lang="ru-RU" sz="1400" i="1" dirty="0">
                <a:solidFill>
                  <a:srgbClr val="003399"/>
                </a:solidFill>
              </a:rPr>
              <a:t>с изображениями фонов строительных </a:t>
            </a:r>
            <a:r>
              <a:rPr lang="ru-RU" sz="1400" i="1" dirty="0" smtClean="0">
                <a:solidFill>
                  <a:srgbClr val="003399"/>
                </a:solidFill>
              </a:rPr>
              <a:t>материалов (глина, дерево, кирпич, </a:t>
            </a:r>
            <a:r>
              <a:rPr lang="ru-RU" sz="1400" i="1" dirty="0" smtClean="0">
                <a:solidFill>
                  <a:srgbClr val="003399"/>
                </a:solidFill>
              </a:rPr>
              <a:t>камень и т.д.), </a:t>
            </a:r>
            <a:r>
              <a:rPr lang="ru-RU" sz="1400" i="1" dirty="0" smtClean="0">
                <a:solidFill>
                  <a:srgbClr val="003399"/>
                </a:solidFill>
              </a:rPr>
              <a:t>фактур ( стекло, глина, металл, </a:t>
            </a:r>
            <a:r>
              <a:rPr lang="ru-RU" sz="1400" i="1" dirty="0" smtClean="0">
                <a:solidFill>
                  <a:srgbClr val="003399"/>
                </a:solidFill>
              </a:rPr>
              <a:t>дерево и т.д.), </a:t>
            </a:r>
            <a:r>
              <a:rPr lang="ru-RU" sz="1400" i="1" dirty="0" smtClean="0">
                <a:solidFill>
                  <a:srgbClr val="003399"/>
                </a:solidFill>
              </a:rPr>
              <a:t>плодов и </a:t>
            </a:r>
            <a:r>
              <a:rPr lang="ru-RU" sz="1400" i="1" dirty="0">
                <a:solidFill>
                  <a:srgbClr val="003399"/>
                </a:solidFill>
              </a:rPr>
              <a:t>продуктов питания (</a:t>
            </a:r>
            <a:r>
              <a:rPr lang="ru-RU" sz="1400" i="1" dirty="0" smtClean="0">
                <a:solidFill>
                  <a:srgbClr val="003399"/>
                </a:solidFill>
              </a:rPr>
              <a:t>ягоды, овощи, фрукты, </a:t>
            </a:r>
            <a:r>
              <a:rPr lang="ru-RU" sz="1400" i="1" dirty="0" smtClean="0">
                <a:solidFill>
                  <a:srgbClr val="003399"/>
                </a:solidFill>
              </a:rPr>
              <a:t>крупы, сыр и т.д.); </a:t>
            </a: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3399"/>
                </a:solidFill>
              </a:rPr>
              <a:t>     </a:t>
            </a:r>
            <a:r>
              <a:rPr lang="ru-RU" sz="1400" i="1" dirty="0" smtClean="0">
                <a:solidFill>
                  <a:srgbClr val="003399"/>
                </a:solidFill>
              </a:rPr>
              <a:t>  предметные </a:t>
            </a:r>
            <a:r>
              <a:rPr lang="ru-RU" sz="1400" i="1" dirty="0">
                <a:solidFill>
                  <a:srgbClr val="003399"/>
                </a:solidFill>
              </a:rPr>
              <a:t>картинки-контуры с </a:t>
            </a:r>
            <a:r>
              <a:rPr lang="ru-RU" sz="1400" i="1" dirty="0" smtClean="0">
                <a:solidFill>
                  <a:srgbClr val="003399"/>
                </a:solidFill>
              </a:rPr>
              <a:t>прорезями (постройки - </a:t>
            </a:r>
            <a:r>
              <a:rPr lang="ru-RU" sz="1400" i="1" dirty="0" smtClean="0">
                <a:solidFill>
                  <a:srgbClr val="003399"/>
                </a:solidFill>
              </a:rPr>
              <a:t>дом, башня</a:t>
            </a:r>
            <a:r>
              <a:rPr lang="ru-RU" sz="1400" i="1" dirty="0" smtClean="0">
                <a:solidFill>
                  <a:srgbClr val="003399"/>
                </a:solidFill>
              </a:rPr>
              <a:t>, здание, ворота; </a:t>
            </a:r>
            <a:r>
              <a:rPr lang="ru-RU" sz="1400" i="1" dirty="0" smtClean="0">
                <a:solidFill>
                  <a:srgbClr val="003399"/>
                </a:solidFill>
              </a:rPr>
              <a:t>     </a:t>
            </a:r>
          </a:p>
          <a:p>
            <a:pPr marL="0" indent="0">
              <a:buNone/>
            </a:pPr>
            <a:r>
              <a:rPr lang="ru-RU" sz="1400" i="1" dirty="0">
                <a:solidFill>
                  <a:srgbClr val="003399"/>
                </a:solidFill>
              </a:rPr>
              <a:t> </a:t>
            </a:r>
            <a:r>
              <a:rPr lang="ru-RU" sz="1400" i="1" dirty="0" smtClean="0">
                <a:solidFill>
                  <a:srgbClr val="003399"/>
                </a:solidFill>
              </a:rPr>
              <a:t>      </a:t>
            </a:r>
            <a:r>
              <a:rPr lang="ru-RU" sz="1400" i="1" dirty="0" smtClean="0">
                <a:solidFill>
                  <a:srgbClr val="003399"/>
                </a:solidFill>
              </a:rPr>
              <a:t>посуда </a:t>
            </a:r>
            <a:r>
              <a:rPr lang="ru-RU" sz="1400" i="1" dirty="0" smtClean="0">
                <a:solidFill>
                  <a:srgbClr val="003399"/>
                </a:solidFill>
              </a:rPr>
              <a:t>– стакан, чашка, блюдце, ложки;        </a:t>
            </a: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3399"/>
                </a:solidFill>
              </a:rPr>
              <a:t>     </a:t>
            </a:r>
            <a:r>
              <a:rPr lang="ru-RU" sz="1400" i="1" dirty="0" smtClean="0">
                <a:solidFill>
                  <a:srgbClr val="003399"/>
                </a:solidFill>
              </a:rPr>
              <a:t>  продукты </a:t>
            </a:r>
            <a:r>
              <a:rPr lang="ru-RU" sz="1400" i="1" dirty="0" smtClean="0">
                <a:solidFill>
                  <a:srgbClr val="003399"/>
                </a:solidFill>
              </a:rPr>
              <a:t>питания – суп, каша, варенье, печенья</a:t>
            </a:r>
            <a:r>
              <a:rPr lang="ru-RU" sz="1400" i="1" dirty="0" smtClean="0">
                <a:solidFill>
                  <a:srgbClr val="003399"/>
                </a:solidFill>
              </a:rPr>
              <a:t>).</a:t>
            </a: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endParaRPr lang="ru-RU" b="1" dirty="0">
              <a:solidFill>
                <a:srgbClr val="003399"/>
              </a:solidFill>
            </a:endParaRPr>
          </a:p>
        </p:txBody>
      </p:sp>
      <p:pic>
        <p:nvPicPr>
          <p:cNvPr id="4" name="Picture 4" descr="C:\Users\Ленуся!.ELENA777\Documents\Логопед\17-18\Интернет-конкурсы\Логопедическое пособие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7"/>
            <a:ext cx="3008332" cy="16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Ленуся!.ELENA777\Documents\Логопед\17-18\Интернет-конкурсы\Логопедическое пособие\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40967"/>
            <a:ext cx="3008332" cy="169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Ленуся!.ELENA777\Documents\Логопед\17-18\Интернет-конкурсы\Логопедическое пособие\DSC_0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941168"/>
            <a:ext cx="3008332" cy="16993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8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648"/>
          </a:xfrm>
        </p:spPr>
        <p:txBody>
          <a:bodyPr/>
          <a:lstStyle/>
          <a:p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3399"/>
                </a:solidFill>
              </a:rPr>
              <a:t>              </a:t>
            </a: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48680"/>
            <a:ext cx="82809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003399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003399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3399"/>
                </a:solidFill>
                <a:latin typeface="+mj-lt"/>
              </a:rPr>
              <a:t>Ход </a:t>
            </a:r>
            <a:r>
              <a:rPr lang="ru-RU" sz="2000" b="1" dirty="0">
                <a:solidFill>
                  <a:srgbClr val="003399"/>
                </a:solidFill>
                <a:latin typeface="+mj-lt"/>
              </a:rPr>
              <a:t>игры. </a:t>
            </a:r>
            <a:br>
              <a:rPr lang="ru-RU" sz="2000" b="1" dirty="0">
                <a:solidFill>
                  <a:srgbClr val="003399"/>
                </a:solidFill>
                <a:latin typeface="+mj-lt"/>
              </a:rPr>
            </a:br>
            <a:r>
              <a:rPr lang="ru-RU" sz="1600" b="1" i="1" dirty="0">
                <a:solidFill>
                  <a:srgbClr val="003399"/>
                </a:solidFill>
                <a:latin typeface="+mj-lt"/>
              </a:rPr>
              <a:t>Вариант 1 – образование </a:t>
            </a:r>
            <a:r>
              <a:rPr lang="ru-RU" sz="1600" b="1" i="1" dirty="0" smtClean="0">
                <a:solidFill>
                  <a:srgbClr val="003399"/>
                </a:solidFill>
                <a:latin typeface="+mj-lt"/>
              </a:rPr>
              <a:t>прилагательных. </a:t>
            </a:r>
            <a:r>
              <a:rPr lang="ru-RU" sz="1600" i="1" dirty="0">
                <a:solidFill>
                  <a:srgbClr val="003399"/>
                </a:solidFill>
                <a:latin typeface="+mj-lt"/>
              </a:rPr>
              <a:t>Педагог предлагает ребенку назвать фоновые изображения; накладывает картинку-контур на изображение фона и предлагает ребенку образовать признак, например: «Дом из камня – он (какой?)… каменный, башня из пластмассы – она (какая?) …пластмассовая, здание из кирпича – оно (какое?)…кирпичное, ворота из дерева – они (какие?)… деревянные</a:t>
            </a:r>
            <a:r>
              <a:rPr lang="ru-RU" sz="1600" i="1" dirty="0" smtClean="0">
                <a:solidFill>
                  <a:srgbClr val="003399"/>
                </a:solidFill>
                <a:latin typeface="+mj-lt"/>
              </a:rPr>
              <a:t>.»</a:t>
            </a:r>
          </a:p>
          <a:p>
            <a:r>
              <a:rPr lang="ru-RU" sz="1600" i="1" dirty="0" smtClean="0">
                <a:solidFill>
                  <a:srgbClr val="003399"/>
                </a:solidFill>
                <a:latin typeface="+mj-lt"/>
              </a:rPr>
              <a:t>        Далее ребенок работает самостоятельно.</a:t>
            </a:r>
            <a:r>
              <a:rPr lang="ru-RU" sz="1600" dirty="0">
                <a:solidFill>
                  <a:srgbClr val="003399"/>
                </a:solidFill>
                <a:latin typeface="+mj-lt"/>
              </a:rPr>
              <a:t/>
            </a:r>
            <a:br>
              <a:rPr lang="ru-RU" sz="1600" dirty="0">
                <a:solidFill>
                  <a:srgbClr val="003399"/>
                </a:solidFill>
                <a:latin typeface="+mj-lt"/>
              </a:rPr>
            </a:br>
            <a:endParaRPr lang="ru-RU" sz="1600" dirty="0">
              <a:latin typeface="+mj-lt"/>
            </a:endParaRPr>
          </a:p>
        </p:txBody>
      </p:sp>
      <p:pic>
        <p:nvPicPr>
          <p:cNvPr id="8" name="Picture 2" descr="C:\Users\Ленуся!.ELENA777\Documents\Логопед\17-18\Интернет-конкурсы\Логопедическое пособие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509120"/>
            <a:ext cx="3033663" cy="17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Ленуся!.ELENA777\Documents\Логопед\17-18\Интернет-конкурсы\Логопедическое пособие\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59" y="3573016"/>
            <a:ext cx="3008332" cy="169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648"/>
          </a:xfrm>
        </p:spPr>
        <p:txBody>
          <a:bodyPr/>
          <a:lstStyle/>
          <a:p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r>
              <a:rPr lang="ru-RU" sz="2000" b="1" dirty="0" smtClean="0">
                <a:solidFill>
                  <a:srgbClr val="003399"/>
                </a:solidFill>
              </a:rPr>
              <a:t> Ход игры. 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3399"/>
                </a:solidFill>
              </a:rPr>
              <a:t>       Вариант </a:t>
            </a:r>
            <a:r>
              <a:rPr lang="ru-RU" sz="1600" b="1" i="1" dirty="0">
                <a:solidFill>
                  <a:srgbClr val="003399"/>
                </a:solidFill>
              </a:rPr>
              <a:t>2 – продолжение и составление </a:t>
            </a:r>
            <a:r>
              <a:rPr lang="ru-RU" sz="1600" b="1" i="1" dirty="0" smtClean="0">
                <a:solidFill>
                  <a:srgbClr val="003399"/>
                </a:solidFill>
              </a:rPr>
              <a:t>сложноподчиненных         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3399"/>
                </a:solidFill>
              </a:rPr>
              <a:t>       предложений. </a:t>
            </a:r>
            <a:r>
              <a:rPr lang="ru-RU" sz="1600" i="1" dirty="0" smtClean="0">
                <a:solidFill>
                  <a:srgbClr val="003399"/>
                </a:solidFill>
              </a:rPr>
              <a:t>Педагог уточняет название фона и предлагает продолжить         </a:t>
            </a:r>
          </a:p>
          <a:p>
            <a:pPr marL="0" indent="0">
              <a:buNone/>
            </a:pPr>
            <a:r>
              <a:rPr lang="ru-RU" sz="1600" i="1" dirty="0">
                <a:solidFill>
                  <a:srgbClr val="003399"/>
                </a:solidFill>
              </a:rPr>
              <a:t> </a:t>
            </a:r>
            <a:r>
              <a:rPr lang="ru-RU" sz="1600" i="1" dirty="0" smtClean="0">
                <a:solidFill>
                  <a:srgbClr val="003399"/>
                </a:solidFill>
              </a:rPr>
              <a:t>      предложение, а, затем, повторить его полностью. Например:  </a:t>
            </a:r>
          </a:p>
          <a:p>
            <a:pPr marL="0" indent="0">
              <a:buNone/>
            </a:pPr>
            <a:r>
              <a:rPr lang="ru-RU" sz="1600" i="1" dirty="0">
                <a:solidFill>
                  <a:srgbClr val="003399"/>
                </a:solidFill>
              </a:rPr>
              <a:t> </a:t>
            </a:r>
            <a:r>
              <a:rPr lang="ru-RU" sz="1600" i="1" dirty="0" smtClean="0">
                <a:solidFill>
                  <a:srgbClr val="003399"/>
                </a:solidFill>
              </a:rPr>
              <a:t>      « Если суп сварен из гороха, … то он – гороховый.» Далее ребенок     </a:t>
            </a:r>
          </a:p>
          <a:p>
            <a:pPr marL="0" indent="0">
              <a:buNone/>
            </a:pPr>
            <a:r>
              <a:rPr lang="ru-RU" sz="1600" i="1" dirty="0">
                <a:solidFill>
                  <a:srgbClr val="003399"/>
                </a:solidFill>
              </a:rPr>
              <a:t> </a:t>
            </a:r>
            <a:r>
              <a:rPr lang="ru-RU" sz="1600" i="1" dirty="0" smtClean="0">
                <a:solidFill>
                  <a:srgbClr val="003399"/>
                </a:solidFill>
              </a:rPr>
              <a:t>      продолжает работу самостоятельно.</a:t>
            </a:r>
            <a:br>
              <a:rPr lang="ru-RU" sz="1600" i="1" dirty="0" smtClean="0">
                <a:solidFill>
                  <a:srgbClr val="003399"/>
                </a:solidFill>
              </a:rPr>
            </a:br>
            <a:endParaRPr lang="ru-RU" sz="16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3399"/>
                </a:solidFill>
              </a:rPr>
              <a:t>              </a:t>
            </a: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4868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003399"/>
              </a:solidFill>
              <a:latin typeface="+mj-lt"/>
            </a:endParaRPr>
          </a:p>
          <a:p>
            <a:endParaRPr lang="ru-RU" sz="2000" b="1" dirty="0" smtClean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79623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3399"/>
                </a:solidFill>
                <a:latin typeface="+mj-lt"/>
              </a:rPr>
              <a:t/>
            </a:r>
            <a:br>
              <a:rPr lang="ru-RU" i="1" dirty="0">
                <a:solidFill>
                  <a:srgbClr val="003399"/>
                </a:solidFill>
                <a:latin typeface="+mj-lt"/>
              </a:rPr>
            </a:br>
            <a:endParaRPr lang="ru-RU" dirty="0">
              <a:latin typeface="+mj-lt"/>
            </a:endParaRPr>
          </a:p>
          <a:p>
            <a:endParaRPr lang="ru-RU" b="1" i="1" dirty="0">
              <a:solidFill>
                <a:srgbClr val="003399"/>
              </a:solidFill>
            </a:endParaRPr>
          </a:p>
        </p:txBody>
      </p:sp>
      <p:pic>
        <p:nvPicPr>
          <p:cNvPr id="10" name="Picture 3" descr="C:\Users\Ленуся!.ELENA777\Documents\Логопед\17-18\Интернет-конкурсы\Логопедическое пособие\DSC_0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76973"/>
            <a:ext cx="371241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Ленуся!.ELENA777\Documents\Логопед\17-18\Интернет-конкурсы\Логопедическое пособие\DSC_0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4221089"/>
            <a:ext cx="371241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2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648"/>
          </a:xfrm>
        </p:spPr>
        <p:txBody>
          <a:bodyPr/>
          <a:lstStyle/>
          <a:p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r>
              <a:rPr lang="ru-RU" sz="2000" b="1" dirty="0" smtClean="0">
                <a:solidFill>
                  <a:srgbClr val="003399"/>
                </a:solidFill>
              </a:rPr>
              <a:t> Ход игры. 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3399"/>
                </a:solidFill>
              </a:rPr>
              <a:t>       </a:t>
            </a:r>
            <a:r>
              <a:rPr lang="ru-RU" sz="1600" b="1" i="1" dirty="0">
                <a:solidFill>
                  <a:srgbClr val="003399"/>
                </a:solidFill>
              </a:rPr>
              <a:t>Вариант 3 – выделение четвертого </a:t>
            </a:r>
            <a:r>
              <a:rPr lang="ru-RU" sz="1600" b="1" i="1" dirty="0" smtClean="0">
                <a:solidFill>
                  <a:srgbClr val="003399"/>
                </a:solidFill>
              </a:rPr>
              <a:t>лишнего предмета. </a:t>
            </a:r>
            <a:r>
              <a:rPr lang="ru-RU" sz="1600" i="1" dirty="0">
                <a:solidFill>
                  <a:srgbClr val="003399"/>
                </a:solidFill>
              </a:rPr>
              <a:t>Педагог </a:t>
            </a:r>
            <a:r>
              <a:rPr lang="ru-RU" sz="1600" i="1" dirty="0" smtClean="0">
                <a:solidFill>
                  <a:srgbClr val="003399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1600" i="1" dirty="0">
                <a:solidFill>
                  <a:srgbClr val="003399"/>
                </a:solidFill>
              </a:rPr>
              <a:t> </a:t>
            </a:r>
            <a:r>
              <a:rPr lang="ru-RU" sz="1600" i="1" dirty="0" smtClean="0">
                <a:solidFill>
                  <a:srgbClr val="003399"/>
                </a:solidFill>
              </a:rPr>
              <a:t>      раскладывает картинки </a:t>
            </a:r>
            <a:r>
              <a:rPr lang="ru-RU" sz="1600" i="1" dirty="0">
                <a:solidFill>
                  <a:srgbClr val="003399"/>
                </a:solidFill>
              </a:rPr>
              <a:t>в ряд, предлагает ребенку </a:t>
            </a:r>
            <a:r>
              <a:rPr lang="ru-RU" sz="1600" i="1" dirty="0" smtClean="0">
                <a:solidFill>
                  <a:srgbClr val="003399"/>
                </a:solidFill>
              </a:rPr>
              <a:t>назвать предметы и  </a:t>
            </a:r>
          </a:p>
          <a:p>
            <a:pPr marL="0" indent="0">
              <a:buNone/>
            </a:pPr>
            <a:r>
              <a:rPr lang="ru-RU" sz="1600" i="1" dirty="0">
                <a:solidFill>
                  <a:srgbClr val="003399"/>
                </a:solidFill>
              </a:rPr>
              <a:t> </a:t>
            </a:r>
            <a:r>
              <a:rPr lang="ru-RU" sz="1600" i="1" dirty="0" smtClean="0">
                <a:solidFill>
                  <a:srgbClr val="003399"/>
                </a:solidFill>
              </a:rPr>
              <a:t>      выбрать один лишний: « </a:t>
            </a:r>
            <a:r>
              <a:rPr lang="ru-RU" sz="1600" i="1" dirty="0">
                <a:solidFill>
                  <a:srgbClr val="003399"/>
                </a:solidFill>
              </a:rPr>
              <a:t>Я </a:t>
            </a:r>
            <a:r>
              <a:rPr lang="ru-RU" sz="1600" i="1" dirty="0" smtClean="0">
                <a:solidFill>
                  <a:srgbClr val="003399"/>
                </a:solidFill>
              </a:rPr>
              <a:t>вижу деревянный дом, кирпичное здание, </a:t>
            </a:r>
          </a:p>
          <a:p>
            <a:pPr marL="0" indent="0">
              <a:buNone/>
            </a:pPr>
            <a:r>
              <a:rPr lang="ru-RU" sz="1600" i="1" dirty="0">
                <a:solidFill>
                  <a:srgbClr val="003399"/>
                </a:solidFill>
              </a:rPr>
              <a:t> </a:t>
            </a:r>
            <a:r>
              <a:rPr lang="ru-RU" sz="1600" i="1" dirty="0" smtClean="0">
                <a:solidFill>
                  <a:srgbClr val="003399"/>
                </a:solidFill>
              </a:rPr>
              <a:t>      деревянную </a:t>
            </a:r>
            <a:r>
              <a:rPr lang="ru-RU" sz="1600" i="1" dirty="0">
                <a:solidFill>
                  <a:srgbClr val="003399"/>
                </a:solidFill>
              </a:rPr>
              <a:t>чашку </a:t>
            </a:r>
            <a:r>
              <a:rPr lang="ru-RU" sz="1600" i="1" dirty="0" smtClean="0">
                <a:solidFill>
                  <a:srgbClr val="003399"/>
                </a:solidFill>
              </a:rPr>
              <a:t>и металлические ворота</a:t>
            </a:r>
            <a:r>
              <a:rPr lang="ru-RU" sz="1600" i="1" dirty="0">
                <a:solidFill>
                  <a:srgbClr val="003399"/>
                </a:solidFill>
              </a:rPr>
              <a:t>. </a:t>
            </a:r>
            <a:r>
              <a:rPr lang="ru-RU" sz="1600" i="1" dirty="0" smtClean="0">
                <a:solidFill>
                  <a:srgbClr val="003399"/>
                </a:solidFill>
              </a:rPr>
              <a:t>Здесь </a:t>
            </a:r>
            <a:r>
              <a:rPr lang="ru-RU" sz="1600" i="1" dirty="0">
                <a:solidFill>
                  <a:srgbClr val="003399"/>
                </a:solidFill>
              </a:rPr>
              <a:t>лишняя - </a:t>
            </a:r>
            <a:r>
              <a:rPr lang="ru-RU" sz="1600" i="1" dirty="0" smtClean="0">
                <a:solidFill>
                  <a:srgbClr val="003399"/>
                </a:solidFill>
              </a:rPr>
              <a:t>деревянная  </a:t>
            </a:r>
          </a:p>
          <a:p>
            <a:pPr marL="0" indent="0">
              <a:buNone/>
            </a:pPr>
            <a:r>
              <a:rPr lang="ru-RU" sz="1600" i="1" dirty="0">
                <a:solidFill>
                  <a:srgbClr val="003399"/>
                </a:solidFill>
              </a:rPr>
              <a:t> </a:t>
            </a:r>
            <a:r>
              <a:rPr lang="ru-RU" sz="1600" i="1" dirty="0" smtClean="0">
                <a:solidFill>
                  <a:srgbClr val="003399"/>
                </a:solidFill>
              </a:rPr>
              <a:t>      чашка</a:t>
            </a:r>
            <a:r>
              <a:rPr lang="ru-RU" sz="1600" i="1" dirty="0">
                <a:solidFill>
                  <a:srgbClr val="003399"/>
                </a:solidFill>
              </a:rPr>
              <a:t>, потому что она </a:t>
            </a:r>
            <a:r>
              <a:rPr lang="ru-RU" sz="1600" i="1" dirty="0" smtClean="0">
                <a:solidFill>
                  <a:srgbClr val="003399"/>
                </a:solidFill>
              </a:rPr>
              <a:t>- </a:t>
            </a:r>
            <a:r>
              <a:rPr lang="ru-RU" sz="1600" i="1" dirty="0">
                <a:solidFill>
                  <a:srgbClr val="003399"/>
                </a:solidFill>
              </a:rPr>
              <a:t>посуда, а </a:t>
            </a:r>
            <a:r>
              <a:rPr lang="ru-RU" sz="1600" i="1" dirty="0" smtClean="0">
                <a:solidFill>
                  <a:srgbClr val="003399"/>
                </a:solidFill>
              </a:rPr>
              <a:t>все остальное – </a:t>
            </a:r>
            <a:r>
              <a:rPr lang="ru-RU" sz="1600" i="1" dirty="0">
                <a:solidFill>
                  <a:srgbClr val="003399"/>
                </a:solidFill>
              </a:rPr>
              <a:t>постройки.»</a:t>
            </a:r>
            <a:br>
              <a:rPr lang="ru-RU" sz="1600" i="1" dirty="0">
                <a:solidFill>
                  <a:srgbClr val="003399"/>
                </a:solidFill>
              </a:rPr>
            </a:br>
            <a:endParaRPr lang="ru-RU" sz="16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ru-RU" sz="1400" i="1" dirty="0" smtClean="0">
                <a:solidFill>
                  <a:srgbClr val="003399"/>
                </a:solidFill>
              </a:rPr>
              <a:t>              </a:t>
            </a: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4868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003399"/>
              </a:solidFill>
              <a:latin typeface="+mj-lt"/>
            </a:endParaRPr>
          </a:p>
          <a:p>
            <a:endParaRPr lang="ru-RU" sz="2000" b="1" dirty="0" smtClean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79623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3399"/>
                </a:solidFill>
                <a:latin typeface="+mj-lt"/>
              </a:rPr>
              <a:t/>
            </a:r>
            <a:br>
              <a:rPr lang="ru-RU" i="1" dirty="0">
                <a:solidFill>
                  <a:srgbClr val="003399"/>
                </a:solidFill>
                <a:latin typeface="+mj-lt"/>
              </a:rPr>
            </a:br>
            <a:endParaRPr lang="ru-RU" dirty="0">
              <a:latin typeface="+mj-lt"/>
            </a:endParaRPr>
          </a:p>
          <a:p>
            <a:endParaRPr lang="ru-RU" b="1" i="1" dirty="0">
              <a:solidFill>
                <a:srgbClr val="00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934" y="3284984"/>
            <a:ext cx="5474407" cy="307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21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0648"/>
          </a:xfrm>
        </p:spPr>
        <p:txBody>
          <a:bodyPr/>
          <a:lstStyle/>
          <a:p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r>
              <a:rPr lang="ru-RU" sz="2000" b="1" dirty="0" smtClean="0">
                <a:solidFill>
                  <a:srgbClr val="003399"/>
                </a:solidFill>
              </a:rPr>
              <a:t> Ход игры. 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3399"/>
                </a:solidFill>
              </a:rPr>
              <a:t>       </a:t>
            </a:r>
            <a:r>
              <a:rPr lang="ru-RU" sz="1600" b="1" i="1" dirty="0">
                <a:solidFill>
                  <a:srgbClr val="003399"/>
                </a:solidFill>
              </a:rPr>
              <a:t>Вариант 4 – согласование прилагательных с местоимениями. </a:t>
            </a:r>
            <a:r>
              <a:rPr lang="ru-RU" sz="1600" i="1" dirty="0">
                <a:solidFill>
                  <a:srgbClr val="003399"/>
                </a:solidFill>
              </a:rPr>
              <a:t>Педагог </a:t>
            </a:r>
            <a:r>
              <a:rPr lang="ru-RU" sz="1600" i="1" dirty="0" smtClean="0">
                <a:solidFill>
                  <a:srgbClr val="003399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1600" i="1" dirty="0">
                <a:solidFill>
                  <a:srgbClr val="003399"/>
                </a:solidFill>
              </a:rPr>
              <a:t> </a:t>
            </a:r>
            <a:r>
              <a:rPr lang="ru-RU" sz="1600" i="1" dirty="0" smtClean="0">
                <a:solidFill>
                  <a:srgbClr val="003399"/>
                </a:solidFill>
              </a:rPr>
              <a:t>      предлагает </a:t>
            </a:r>
            <a:r>
              <a:rPr lang="ru-RU" sz="1600" i="1" dirty="0">
                <a:solidFill>
                  <a:srgbClr val="003399"/>
                </a:solidFill>
              </a:rPr>
              <a:t>ребенку найти предмет, о котором можно сказать « это мой </a:t>
            </a:r>
            <a:endParaRPr lang="ru-RU" sz="16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r>
              <a:rPr lang="ru-RU" sz="1600" i="1" dirty="0">
                <a:solidFill>
                  <a:srgbClr val="003399"/>
                </a:solidFill>
              </a:rPr>
              <a:t> </a:t>
            </a:r>
            <a:r>
              <a:rPr lang="ru-RU" sz="1600" i="1" dirty="0" smtClean="0">
                <a:solidFill>
                  <a:srgbClr val="003399"/>
                </a:solidFill>
              </a:rPr>
              <a:t>      (</a:t>
            </a:r>
            <a:r>
              <a:rPr lang="ru-RU" sz="1600" i="1" dirty="0">
                <a:solidFill>
                  <a:srgbClr val="003399"/>
                </a:solidFill>
              </a:rPr>
              <a:t>моя, мое, мои</a:t>
            </a:r>
            <a:r>
              <a:rPr lang="ru-RU" sz="1600" i="1" dirty="0" smtClean="0">
                <a:solidFill>
                  <a:srgbClr val="003399"/>
                </a:solidFill>
              </a:rPr>
              <a:t>)». Например: «Это мой гороховый суп. Это моя рисовая    </a:t>
            </a:r>
          </a:p>
          <a:p>
            <a:pPr marL="0" indent="0">
              <a:buNone/>
            </a:pPr>
            <a:r>
              <a:rPr lang="ru-RU" sz="1600" i="1" dirty="0">
                <a:solidFill>
                  <a:srgbClr val="003399"/>
                </a:solidFill>
              </a:rPr>
              <a:t> </a:t>
            </a:r>
            <a:r>
              <a:rPr lang="ru-RU" sz="1600" i="1" dirty="0" smtClean="0">
                <a:solidFill>
                  <a:srgbClr val="003399"/>
                </a:solidFill>
              </a:rPr>
              <a:t>      каша. Это мое клубничное варенье. Это мои черничные печенья.»</a:t>
            </a:r>
            <a:r>
              <a:rPr lang="ru-RU" sz="1600" i="1" dirty="0">
                <a:solidFill>
                  <a:srgbClr val="003399"/>
                </a:solidFill>
              </a:rPr>
              <a:t/>
            </a:r>
            <a:br>
              <a:rPr lang="ru-RU" sz="1600" i="1" dirty="0">
                <a:solidFill>
                  <a:srgbClr val="003399"/>
                </a:solidFill>
              </a:rPr>
            </a:br>
            <a:r>
              <a:rPr lang="ru-RU" sz="1600" i="1" dirty="0">
                <a:solidFill>
                  <a:srgbClr val="003399"/>
                </a:solidFill>
              </a:rPr>
              <a:t>              </a:t>
            </a:r>
            <a:endParaRPr lang="ru-RU" sz="16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6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3399"/>
              </a:solidFill>
            </a:endParaRPr>
          </a:p>
          <a:p>
            <a:endParaRPr lang="ru-RU" b="1" dirty="0">
              <a:solidFill>
                <a:srgbClr val="0033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48680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003399"/>
              </a:solidFill>
              <a:latin typeface="+mj-lt"/>
            </a:endParaRPr>
          </a:p>
          <a:p>
            <a:endParaRPr lang="ru-RU" sz="2000" b="1" dirty="0" smtClean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79623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3399"/>
                </a:solidFill>
                <a:latin typeface="+mj-lt"/>
              </a:rPr>
              <a:t/>
            </a:r>
            <a:br>
              <a:rPr lang="ru-RU" i="1" dirty="0">
                <a:solidFill>
                  <a:srgbClr val="003399"/>
                </a:solidFill>
                <a:latin typeface="+mj-lt"/>
              </a:rPr>
            </a:br>
            <a:endParaRPr lang="ru-RU" dirty="0">
              <a:latin typeface="+mj-lt"/>
            </a:endParaRPr>
          </a:p>
          <a:p>
            <a:endParaRPr lang="ru-RU" b="1" i="1" dirty="0">
              <a:solidFill>
                <a:srgbClr val="003399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697" y="2996952"/>
            <a:ext cx="5806613" cy="326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4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311</Words>
  <Application>Microsoft Office PowerPoint</Application>
  <PresentationFormat>Экран (4:3)</PresentationFormat>
  <Paragraphs>110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         Логопедическая игра                                             «Из чего, какой?»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Ленка</dc:creator>
  <cp:lastModifiedBy>Ленка</cp:lastModifiedBy>
  <cp:revision>27</cp:revision>
  <dcterms:created xsi:type="dcterms:W3CDTF">2017-12-28T19:42:08Z</dcterms:created>
  <dcterms:modified xsi:type="dcterms:W3CDTF">2017-12-29T21:05:45Z</dcterms:modified>
</cp:coreProperties>
</file>