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2" r:id="rId1"/>
  </p:sldMasterIdLst>
  <p:sldIdLst>
    <p:sldId id="296" r:id="rId2"/>
    <p:sldId id="256" r:id="rId3"/>
    <p:sldId id="266" r:id="rId4"/>
    <p:sldId id="267" r:id="rId5"/>
    <p:sldId id="270" r:id="rId6"/>
    <p:sldId id="274" r:id="rId7"/>
    <p:sldId id="287" r:id="rId8"/>
    <p:sldId id="276" r:id="rId9"/>
    <p:sldId id="286" r:id="rId10"/>
    <p:sldId id="288" r:id="rId11"/>
    <p:sldId id="289" r:id="rId12"/>
    <p:sldId id="291" r:id="rId13"/>
    <p:sldId id="292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93905"/>
          </a:xfrm>
        </p:spPr>
        <p:txBody>
          <a:bodyPr>
            <a:normAutofit fontScale="90000"/>
          </a:bodyPr>
          <a:lstStyle/>
          <a:p>
            <a:r>
              <a:rPr lang="ru-RU" sz="2600" b="1" i="1" dirty="0" smtClean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1412776"/>
            <a:ext cx="5712179" cy="3847846"/>
          </a:xfrm>
          <a:noFill/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B050"/>
                </a:solidFill>
              </a:rPr>
              <a:t>Консультация – практикум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403648" y="1844824"/>
            <a:ext cx="6336704" cy="3456384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«</a:t>
            </a:r>
            <a:r>
              <a:rPr lang="ru-RU" sz="2600" b="1" i="1" dirty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Логопедические игры </a:t>
            </a:r>
            <a:endParaRPr lang="ru-RU" sz="2600" b="1" i="1" dirty="0" smtClean="0">
              <a:solidFill>
                <a:schemeClr val="accent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ru-RU" sz="2600" b="1" i="1" dirty="0" smtClean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и </a:t>
            </a:r>
            <a:r>
              <a:rPr lang="ru-RU" sz="2600" b="1" i="1" dirty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упражнения </a:t>
            </a:r>
            <a:endParaRPr lang="ru-RU" sz="2600" b="1" i="1" dirty="0" smtClean="0">
              <a:solidFill>
                <a:schemeClr val="accent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ru-RU" sz="2600" b="1" i="1" dirty="0" smtClean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для </a:t>
            </a:r>
            <a:r>
              <a:rPr lang="ru-RU" sz="2600" b="1" i="1" dirty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детей </a:t>
            </a:r>
            <a:endParaRPr lang="ru-RU" sz="2600" b="1" i="1" dirty="0" smtClean="0">
              <a:solidFill>
                <a:schemeClr val="accent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ru-RU" sz="2600" b="1" i="1" dirty="0" smtClean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и внимательных родителей»</a:t>
            </a:r>
            <a:r>
              <a:rPr lang="ru-RU" sz="2600" b="1" i="1" dirty="0" smtClean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/>
              </a:rPr>
              <a:t></a:t>
            </a:r>
            <a:endParaRPr lang="ru-RU" sz="2600" b="1" dirty="0">
              <a:solidFill>
                <a:schemeClr val="accent2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8"/>
            <a:ext cx="6965245" cy="79208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5. «Чего не стало на столе?»</a:t>
            </a:r>
            <a: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2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3924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i="1" dirty="0"/>
              <a:t> </a:t>
            </a:r>
            <a:r>
              <a:rPr lang="ru-RU" sz="1800" i="1" dirty="0" smtClean="0"/>
              <a:t>  </a:t>
            </a:r>
            <a:r>
              <a:rPr lang="ru-RU" sz="1600" b="1" i="1" dirty="0" smtClean="0">
                <a:solidFill>
                  <a:schemeClr val="tx2"/>
                </a:solidFill>
              </a:rPr>
              <a:t>Цель</a:t>
            </a:r>
            <a:r>
              <a:rPr lang="ru-RU" sz="1600" b="1" i="1" dirty="0">
                <a:solidFill>
                  <a:schemeClr val="tx2"/>
                </a:solidFill>
              </a:rPr>
              <a:t>: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400" i="1" dirty="0">
                <a:solidFill>
                  <a:schemeClr val="tx2"/>
                </a:solidFill>
              </a:rPr>
              <a:t>закреплять грамотное произношение поставленного звука в словах и фразах; упражнять в образовании и правильном использовании форм родительного падежа существительных; развивать зрительное внимание.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i="1" dirty="0">
                <a:solidFill>
                  <a:schemeClr val="tx2"/>
                </a:solidFill>
              </a:rPr>
              <a:t>   </a:t>
            </a:r>
            <a:r>
              <a:rPr lang="ru-RU" sz="1600" dirty="0">
                <a:solidFill>
                  <a:schemeClr val="tx2"/>
                </a:solidFill>
              </a:rPr>
              <a:t>К</a:t>
            </a:r>
            <a:r>
              <a:rPr lang="ru-RU" sz="1600" dirty="0" smtClean="0">
                <a:solidFill>
                  <a:schemeClr val="tx2"/>
                </a:solidFill>
              </a:rPr>
              <a:t>артинки </a:t>
            </a:r>
            <a:r>
              <a:rPr lang="ru-RU" sz="1600" dirty="0">
                <a:solidFill>
                  <a:schemeClr val="tx2"/>
                </a:solidFill>
              </a:rPr>
              <a:t>раскладывают в один ряд. Ребенок называет картинки (при необходимости взрослый помогает), смотрит на них 8-10 секунд и по просьбе взрослого закрывает глаза. Взрослый убирает картинку, спрашивает: «Чего не стало на столе?» Ребенок отвечает: «На столе не стало цапли (ножниц, пуговицы…).»</a:t>
            </a:r>
          </a:p>
        </p:txBody>
      </p:sp>
      <p:pic>
        <p:nvPicPr>
          <p:cNvPr id="4" name="Рисунок 3" descr="C:\Users\Ленуся!.ELENA777\Documents\Логопед\2012-2013\Фото детей\день рожд детсад 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933056"/>
            <a:ext cx="2780665" cy="208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6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8"/>
            <a:ext cx="6965245" cy="79208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100" b="1" i="1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«Назови по порядку»</a:t>
            </a:r>
            <a: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2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6085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</a:t>
            </a:r>
            <a:r>
              <a:rPr lang="ru-RU" sz="1600" b="1" i="1" dirty="0" smtClean="0">
                <a:solidFill>
                  <a:schemeClr val="tx2"/>
                </a:solidFill>
              </a:rPr>
              <a:t>Цель</a:t>
            </a:r>
            <a:r>
              <a:rPr lang="ru-RU" sz="1600" b="1" i="1" dirty="0">
                <a:solidFill>
                  <a:schemeClr val="tx2"/>
                </a:solidFill>
              </a:rPr>
              <a:t>: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400" i="1" dirty="0">
                <a:solidFill>
                  <a:schemeClr val="tx2"/>
                </a:solidFill>
              </a:rPr>
              <a:t>закреплять грамотное произношение поставленного звука в словах и фразах; совершенствовать навыки </a:t>
            </a:r>
            <a:r>
              <a:rPr lang="ru-RU" sz="1400" i="1" dirty="0" smtClean="0">
                <a:solidFill>
                  <a:schemeClr val="tx2"/>
                </a:solidFill>
              </a:rPr>
              <a:t>порядкового счета; закреплять навыки изменения </a:t>
            </a:r>
            <a:r>
              <a:rPr lang="ru-RU" sz="1400" i="1" dirty="0">
                <a:solidFill>
                  <a:schemeClr val="tx2"/>
                </a:solidFill>
              </a:rPr>
              <a:t>числительных.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chemeClr val="tx2"/>
                </a:solidFill>
              </a:rPr>
              <a:t>   </a:t>
            </a:r>
            <a:r>
              <a:rPr lang="ru-RU" sz="1600" dirty="0">
                <a:solidFill>
                  <a:schemeClr val="tx2"/>
                </a:solidFill>
              </a:rPr>
              <a:t>Ребенок раскладывает в </a:t>
            </a:r>
            <a:r>
              <a:rPr lang="ru-RU" sz="1600" dirty="0" smtClean="0">
                <a:solidFill>
                  <a:schemeClr val="tx2"/>
                </a:solidFill>
              </a:rPr>
              <a:t>ряд </a:t>
            </a:r>
            <a:r>
              <a:rPr lang="ru-RU" sz="1600" dirty="0">
                <a:solidFill>
                  <a:schemeClr val="tx2"/>
                </a:solidFill>
              </a:rPr>
              <a:t>картинки или игрушки, называет их по </a:t>
            </a:r>
            <a:r>
              <a:rPr lang="ru-RU" sz="1600" dirty="0" smtClean="0">
                <a:solidFill>
                  <a:schemeClr val="tx2"/>
                </a:solidFill>
              </a:rPr>
              <a:t>порядку.</a:t>
            </a:r>
            <a:endParaRPr lang="ru-RU" sz="16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b="1" i="1" dirty="0" smtClean="0">
                <a:solidFill>
                  <a:schemeClr val="tx2"/>
                </a:solidFill>
              </a:rPr>
              <a:t>   </a:t>
            </a:r>
            <a:r>
              <a:rPr lang="ru-RU" sz="1600" b="1" i="1" u="sng" dirty="0" smtClean="0">
                <a:solidFill>
                  <a:schemeClr val="tx2"/>
                </a:solidFill>
              </a:rPr>
              <a:t>Обратите </a:t>
            </a:r>
            <a:r>
              <a:rPr lang="ru-RU" sz="1600" b="1" i="1" u="sng" dirty="0">
                <a:solidFill>
                  <a:schemeClr val="tx2"/>
                </a:solidFill>
              </a:rPr>
              <a:t>внимание</a:t>
            </a:r>
            <a:r>
              <a:rPr lang="ru-RU" sz="1600" b="1" i="1" dirty="0">
                <a:solidFill>
                  <a:schemeClr val="tx2"/>
                </a:solidFill>
              </a:rPr>
              <a:t>, </a:t>
            </a:r>
            <a:r>
              <a:rPr lang="ru-RU" sz="1600" i="1" dirty="0">
                <a:solidFill>
                  <a:schemeClr val="tx2"/>
                </a:solidFill>
              </a:rPr>
              <a:t>что дошкольнику бывает сложно установить соответствие числа и порядкового номера: «один» - «первый», «два» - «второй</a:t>
            </a:r>
            <a:r>
              <a:rPr lang="ru-RU" sz="1600" i="1" dirty="0" smtClean="0">
                <a:solidFill>
                  <a:schemeClr val="tx2"/>
                </a:solidFill>
              </a:rPr>
              <a:t>».</a:t>
            </a:r>
            <a:r>
              <a:rPr lang="ru-RU" sz="1800" b="1" i="1" dirty="0">
                <a:solidFill>
                  <a:schemeClr val="tx2"/>
                </a:solidFill>
              </a:rPr>
              <a:t> </a:t>
            </a:r>
            <a:endParaRPr lang="ru-RU" sz="18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b="1" i="1" dirty="0">
                <a:solidFill>
                  <a:schemeClr val="tx2"/>
                </a:solidFill>
              </a:rPr>
              <a:t> </a:t>
            </a:r>
            <a:r>
              <a:rPr lang="ru-RU" sz="1800" b="1" i="1" dirty="0" smtClean="0">
                <a:solidFill>
                  <a:schemeClr val="tx2"/>
                </a:solidFill>
              </a:rPr>
              <a:t>                                                    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1800" b="1" i="1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i="1" dirty="0" smtClean="0">
                <a:solidFill>
                  <a:schemeClr val="tx2"/>
                </a:solidFill>
              </a:rPr>
              <a:t>                                                 Пример</a:t>
            </a:r>
            <a:r>
              <a:rPr lang="ru-RU" sz="1800" b="1" i="1" dirty="0">
                <a:solidFill>
                  <a:schemeClr val="tx2"/>
                </a:solidFill>
              </a:rPr>
              <a:t>: </a:t>
            </a:r>
            <a:endParaRPr lang="ru-RU" sz="18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tx2"/>
                </a:solidFill>
              </a:rPr>
              <a:t>                                                      </a:t>
            </a:r>
            <a:r>
              <a:rPr lang="ru-RU" sz="1600" i="1" dirty="0" smtClean="0">
                <a:solidFill>
                  <a:schemeClr val="tx2"/>
                </a:solidFill>
              </a:rPr>
              <a:t>«</a:t>
            </a:r>
            <a:r>
              <a:rPr lang="ru-RU" sz="1600" i="1" dirty="0">
                <a:solidFill>
                  <a:schemeClr val="tx2"/>
                </a:solidFill>
              </a:rPr>
              <a:t>На первом </a:t>
            </a:r>
            <a:r>
              <a:rPr lang="ru-RU" sz="1600" i="1" dirty="0" smtClean="0">
                <a:solidFill>
                  <a:schemeClr val="tx2"/>
                </a:solidFill>
              </a:rPr>
              <a:t>месте самолет</a:t>
            </a:r>
            <a:r>
              <a:rPr lang="ru-RU" sz="1600" i="1" dirty="0">
                <a:solidFill>
                  <a:schemeClr val="tx2"/>
                </a:solidFill>
              </a:rPr>
              <a:t>, </a:t>
            </a:r>
            <a:endParaRPr lang="ru-RU" sz="16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                                                         на </a:t>
            </a:r>
            <a:r>
              <a:rPr lang="ru-RU" sz="1600" i="1" dirty="0">
                <a:solidFill>
                  <a:schemeClr val="tx2"/>
                </a:solidFill>
              </a:rPr>
              <a:t>втором </a:t>
            </a:r>
            <a:r>
              <a:rPr lang="ru-RU" sz="1600" i="1" dirty="0" smtClean="0">
                <a:solidFill>
                  <a:schemeClr val="tx2"/>
                </a:solidFill>
              </a:rPr>
              <a:t>месте шишка</a:t>
            </a:r>
            <a:r>
              <a:rPr lang="ru-RU" sz="1600" i="1" dirty="0">
                <a:solidFill>
                  <a:schemeClr val="tx2"/>
                </a:solidFill>
              </a:rPr>
              <a:t>, </a:t>
            </a:r>
            <a:endParaRPr lang="ru-RU" sz="16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                                                         на </a:t>
            </a:r>
            <a:r>
              <a:rPr lang="ru-RU" sz="1600" i="1" dirty="0">
                <a:solidFill>
                  <a:schemeClr val="tx2"/>
                </a:solidFill>
              </a:rPr>
              <a:t>третьем </a:t>
            </a:r>
            <a:r>
              <a:rPr lang="ru-RU" sz="1600" i="1" dirty="0" smtClean="0">
                <a:solidFill>
                  <a:schemeClr val="tx2"/>
                </a:solidFill>
              </a:rPr>
              <a:t>месте шарик</a:t>
            </a:r>
            <a:r>
              <a:rPr lang="ru-RU" sz="1600" i="1" dirty="0">
                <a:solidFill>
                  <a:schemeClr val="tx2"/>
                </a:solidFill>
              </a:rPr>
              <a:t>».</a:t>
            </a:r>
            <a:endParaRPr lang="ru-RU" sz="16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C:\Users\Ленуся!.ELENA777\Documents\Логопед\2011-2012\Фото детей\дсад11-12 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55" y="3861049"/>
            <a:ext cx="2645697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5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8"/>
            <a:ext cx="6965245" cy="79208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100" b="1" i="1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«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Что где?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»</a:t>
            </a:r>
            <a: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2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6085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</a:t>
            </a:r>
            <a:r>
              <a:rPr lang="ru-RU" sz="1600" b="1" i="1" dirty="0">
                <a:solidFill>
                  <a:schemeClr val="tx2"/>
                </a:solidFill>
              </a:rPr>
              <a:t>Цель: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400" i="1" dirty="0">
                <a:solidFill>
                  <a:schemeClr val="tx2"/>
                </a:solidFill>
              </a:rPr>
              <a:t>закреплять грамотное произношение поставленного звука в словах и фразах; упражнять в согласовании существительных с предлогами; развивать слуховое и зрительное внимание. 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2"/>
                </a:solidFill>
              </a:rPr>
              <a:t>   </a:t>
            </a:r>
            <a:r>
              <a:rPr lang="ru-RU" sz="1600" dirty="0">
                <a:solidFill>
                  <a:schemeClr val="tx2"/>
                </a:solidFill>
              </a:rPr>
              <a:t>Картинки разложены в ряд. Взрослый задает вопрос, ребенок дает полный ответ: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    - </a:t>
            </a:r>
            <a:r>
              <a:rPr lang="ru-RU" sz="1600" dirty="0">
                <a:solidFill>
                  <a:schemeClr val="tx2"/>
                </a:solidFill>
              </a:rPr>
              <a:t>Что </a:t>
            </a:r>
            <a:r>
              <a:rPr lang="ru-RU" sz="1600" u="sng" dirty="0">
                <a:solidFill>
                  <a:schemeClr val="tx2"/>
                </a:solidFill>
              </a:rPr>
              <a:t>после жука</a:t>
            </a:r>
            <a:r>
              <a:rPr lang="ru-RU" sz="1600" dirty="0" smtClean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    - </a:t>
            </a:r>
            <a:r>
              <a:rPr lang="ru-RU" sz="1600" u="sng" dirty="0">
                <a:solidFill>
                  <a:schemeClr val="tx2"/>
                </a:solidFill>
              </a:rPr>
              <a:t>После жука</a:t>
            </a:r>
            <a:r>
              <a:rPr lang="ru-RU" sz="1600" dirty="0">
                <a:solidFill>
                  <a:schemeClr val="tx2"/>
                </a:solidFill>
              </a:rPr>
              <a:t> пиджак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    - </a:t>
            </a:r>
            <a:r>
              <a:rPr lang="ru-RU" sz="1600" dirty="0">
                <a:solidFill>
                  <a:schemeClr val="tx2"/>
                </a:solidFill>
              </a:rPr>
              <a:t>Что </a:t>
            </a:r>
            <a:r>
              <a:rPr lang="ru-RU" sz="1600" u="sng" dirty="0">
                <a:solidFill>
                  <a:schemeClr val="tx2"/>
                </a:solidFill>
              </a:rPr>
              <a:t>перед ножом</a:t>
            </a:r>
            <a:r>
              <a:rPr lang="ru-RU" sz="1600" dirty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</a:t>
            </a:r>
            <a:r>
              <a:rPr lang="ru-RU" sz="1600" dirty="0">
                <a:solidFill>
                  <a:schemeClr val="tx2"/>
                </a:solidFill>
              </a:rPr>
              <a:t>- </a:t>
            </a:r>
            <a:r>
              <a:rPr lang="ru-RU" sz="1600" u="sng" dirty="0">
                <a:solidFill>
                  <a:schemeClr val="tx2"/>
                </a:solidFill>
              </a:rPr>
              <a:t>Перед ножом</a:t>
            </a:r>
            <a:r>
              <a:rPr lang="ru-RU" sz="1600" dirty="0">
                <a:solidFill>
                  <a:schemeClr val="tx2"/>
                </a:solidFill>
              </a:rPr>
              <a:t> ежи.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</a:t>
            </a:r>
            <a:r>
              <a:rPr lang="ru-RU" sz="1600" dirty="0">
                <a:solidFill>
                  <a:schemeClr val="tx2"/>
                </a:solidFill>
              </a:rPr>
              <a:t>- Что </a:t>
            </a:r>
            <a:r>
              <a:rPr lang="ru-RU" sz="1600" u="sng" dirty="0">
                <a:solidFill>
                  <a:schemeClr val="tx2"/>
                </a:solidFill>
              </a:rPr>
              <a:t>между одеждой и желудем</a:t>
            </a:r>
            <a:r>
              <a:rPr lang="ru-RU" sz="1600" dirty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</a:t>
            </a:r>
            <a:r>
              <a:rPr lang="ru-RU" sz="1600" dirty="0">
                <a:solidFill>
                  <a:schemeClr val="tx2"/>
                </a:solidFill>
              </a:rPr>
              <a:t>- </a:t>
            </a:r>
            <a:r>
              <a:rPr lang="ru-RU" sz="1600" u="sng" dirty="0">
                <a:solidFill>
                  <a:schemeClr val="tx2"/>
                </a:solidFill>
              </a:rPr>
              <a:t>Между одеждой и желудем</a:t>
            </a:r>
            <a:r>
              <a:rPr lang="ru-RU" sz="1600" dirty="0">
                <a:solidFill>
                  <a:schemeClr val="tx2"/>
                </a:solidFill>
              </a:rPr>
              <a:t> снежинка.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b="1" i="1" dirty="0">
                <a:solidFill>
                  <a:schemeClr val="tx2"/>
                </a:solidFill>
              </a:rPr>
              <a:t>   </a:t>
            </a:r>
            <a:r>
              <a:rPr lang="ru-RU" sz="1600" b="1" i="1" u="sng" dirty="0">
                <a:solidFill>
                  <a:schemeClr val="tx2"/>
                </a:solidFill>
              </a:rPr>
              <a:t>Обратите внимание</a:t>
            </a:r>
            <a:r>
              <a:rPr lang="ru-RU" sz="1600" b="1" i="1" dirty="0">
                <a:solidFill>
                  <a:schemeClr val="tx2"/>
                </a:solidFill>
              </a:rPr>
              <a:t>, </a:t>
            </a:r>
            <a:r>
              <a:rPr lang="ru-RU" sz="1600" i="1" dirty="0">
                <a:solidFill>
                  <a:schemeClr val="tx2"/>
                </a:solidFill>
              </a:rPr>
              <a:t>что взрослый и ребенок могут меняться ролями: ребенок задает вопросы, взрослый отвечает.</a:t>
            </a:r>
            <a:endParaRPr lang="ru-RU" sz="16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8"/>
            <a:ext cx="6965245" cy="79208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100" b="1" i="1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«На каком месте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?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»</a:t>
            </a:r>
            <a: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2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6085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i="1" dirty="0"/>
              <a:t> </a:t>
            </a:r>
            <a:r>
              <a:rPr lang="ru-RU" sz="1600" b="1" i="1" dirty="0">
                <a:solidFill>
                  <a:schemeClr val="tx2"/>
                </a:solidFill>
              </a:rPr>
              <a:t>Цель: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400" i="1" dirty="0">
                <a:solidFill>
                  <a:schemeClr val="tx2"/>
                </a:solidFill>
              </a:rPr>
              <a:t>закреплять грамотное произношение поставленного звука в словах и фразах; совершенствовать навыки порядкового счета; развивать слуховое и зрительное внимание.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chemeClr val="tx2"/>
                </a:solidFill>
              </a:rPr>
              <a:t>   </a:t>
            </a:r>
            <a:r>
              <a:rPr lang="ru-RU" sz="1600" dirty="0">
                <a:solidFill>
                  <a:schemeClr val="tx2"/>
                </a:solidFill>
              </a:rPr>
              <a:t>Картинки разложены в ряд. Взрослый задает вопрос, ребенок дает полный ответ</a:t>
            </a:r>
            <a:r>
              <a:rPr lang="ru-RU" sz="16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- </a:t>
            </a:r>
            <a:r>
              <a:rPr lang="ru-RU" sz="1600" u="sng" dirty="0">
                <a:solidFill>
                  <a:schemeClr val="tx2"/>
                </a:solidFill>
              </a:rPr>
              <a:t>На каком месте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мотоцикл?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    - Мотоцикл </a:t>
            </a:r>
            <a:r>
              <a:rPr lang="ru-RU" sz="1600" dirty="0">
                <a:solidFill>
                  <a:schemeClr val="tx2"/>
                </a:solidFill>
              </a:rPr>
              <a:t>на </a:t>
            </a:r>
            <a:r>
              <a:rPr lang="ru-RU" sz="1600" dirty="0" smtClean="0">
                <a:solidFill>
                  <a:schemeClr val="tx2"/>
                </a:solidFill>
              </a:rPr>
              <a:t>третьем </a:t>
            </a:r>
            <a:r>
              <a:rPr lang="ru-RU" sz="1600" dirty="0">
                <a:solidFill>
                  <a:schemeClr val="tx2"/>
                </a:solidFill>
              </a:rPr>
              <a:t>месте.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    - </a:t>
            </a:r>
            <a:r>
              <a:rPr lang="ru-RU" sz="1600" dirty="0">
                <a:solidFill>
                  <a:schemeClr val="tx2"/>
                </a:solidFill>
              </a:rPr>
              <a:t>Что </a:t>
            </a:r>
            <a:r>
              <a:rPr lang="ru-RU" sz="1600" u="sng" dirty="0">
                <a:solidFill>
                  <a:schemeClr val="tx2"/>
                </a:solidFill>
              </a:rPr>
              <a:t>на пятом месте</a:t>
            </a:r>
            <a:r>
              <a:rPr lang="ru-RU" sz="1600" dirty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    - </a:t>
            </a:r>
            <a:r>
              <a:rPr lang="ru-RU" sz="1600" dirty="0">
                <a:solidFill>
                  <a:schemeClr val="tx2"/>
                </a:solidFill>
              </a:rPr>
              <a:t>На пятом месте </a:t>
            </a:r>
            <a:r>
              <a:rPr lang="ru-RU" sz="1600" dirty="0" smtClean="0">
                <a:solidFill>
                  <a:schemeClr val="tx2"/>
                </a:solidFill>
              </a:rPr>
              <a:t>пенал.</a:t>
            </a:r>
            <a:endParaRPr lang="ru-RU" sz="16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b="1" i="1" dirty="0">
                <a:solidFill>
                  <a:schemeClr val="tx2"/>
                </a:solidFill>
              </a:rPr>
              <a:t>  </a:t>
            </a:r>
            <a:r>
              <a:rPr lang="ru-RU" sz="1600" b="1" i="1" dirty="0" smtClean="0">
                <a:solidFill>
                  <a:schemeClr val="tx2"/>
                </a:solidFill>
              </a:rPr>
              <a:t>  </a:t>
            </a:r>
            <a:r>
              <a:rPr lang="ru-RU" sz="1600" b="1" i="1" u="sng" dirty="0" smtClean="0">
                <a:solidFill>
                  <a:schemeClr val="tx2"/>
                </a:solidFill>
              </a:rPr>
              <a:t>Обратите </a:t>
            </a:r>
            <a:r>
              <a:rPr lang="ru-RU" sz="1600" b="1" i="1" u="sng" dirty="0">
                <a:solidFill>
                  <a:schemeClr val="tx2"/>
                </a:solidFill>
              </a:rPr>
              <a:t>внимание</a:t>
            </a:r>
            <a:r>
              <a:rPr lang="ru-RU" sz="1600" b="1" i="1" dirty="0">
                <a:solidFill>
                  <a:schemeClr val="tx2"/>
                </a:solidFill>
              </a:rPr>
              <a:t>, </a:t>
            </a:r>
            <a:r>
              <a:rPr lang="ru-RU" sz="1600" i="1" dirty="0">
                <a:solidFill>
                  <a:schemeClr val="tx2"/>
                </a:solidFill>
              </a:rPr>
              <a:t>что </a:t>
            </a:r>
            <a:endParaRPr lang="ru-RU" sz="16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   взрослый </a:t>
            </a:r>
            <a:r>
              <a:rPr lang="ru-RU" sz="1600" i="1" dirty="0">
                <a:solidFill>
                  <a:schemeClr val="tx2"/>
                </a:solidFill>
              </a:rPr>
              <a:t>и ребенок могут </a:t>
            </a:r>
            <a:endParaRPr lang="ru-RU" sz="16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   меняться </a:t>
            </a:r>
            <a:r>
              <a:rPr lang="ru-RU" sz="1600" i="1" dirty="0">
                <a:solidFill>
                  <a:schemeClr val="tx2"/>
                </a:solidFill>
              </a:rPr>
              <a:t>ролями: </a:t>
            </a:r>
            <a:endParaRPr lang="ru-RU" sz="16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   ребенок </a:t>
            </a:r>
            <a:r>
              <a:rPr lang="ru-RU" sz="1600" i="1" dirty="0">
                <a:solidFill>
                  <a:schemeClr val="tx2"/>
                </a:solidFill>
              </a:rPr>
              <a:t>задает вопросы</a:t>
            </a:r>
            <a:r>
              <a:rPr lang="ru-RU" sz="1600" i="1" dirty="0" smtClean="0">
                <a:solidFill>
                  <a:schemeClr val="tx2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   </a:t>
            </a:r>
            <a:r>
              <a:rPr lang="ru-RU" sz="1600" i="1" dirty="0">
                <a:solidFill>
                  <a:schemeClr val="tx2"/>
                </a:solidFill>
              </a:rPr>
              <a:t>взрослый отвечает.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Ленуся!.ELENA777\Documents\Логопед\2011-2012\Фото детей\дсад11-12 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022642" cy="226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8"/>
            <a:ext cx="6965245" cy="79208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100" b="1" i="1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9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«Один - много»</a:t>
            </a:r>
            <a: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2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6085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b="1" i="1" dirty="0">
                <a:solidFill>
                  <a:schemeClr val="tx2"/>
                </a:solidFill>
              </a:rPr>
              <a:t>Цель: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400" i="1" dirty="0">
                <a:solidFill>
                  <a:schemeClr val="tx2"/>
                </a:solidFill>
              </a:rPr>
              <a:t>закреплять грамотное произношение поставленного звука в словах;</a:t>
            </a:r>
            <a:r>
              <a:rPr lang="ru-RU" sz="1400" b="1" i="1" dirty="0">
                <a:solidFill>
                  <a:schemeClr val="tx2"/>
                </a:solidFill>
              </a:rPr>
              <a:t> </a:t>
            </a:r>
            <a:r>
              <a:rPr lang="ru-RU" sz="1400" i="1" dirty="0">
                <a:solidFill>
                  <a:schemeClr val="tx2"/>
                </a:solidFill>
              </a:rPr>
              <a:t>упражнять в образовании форм множественного числа существительных.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   Взрослый называет слово, обозначающее </a:t>
            </a:r>
            <a:r>
              <a:rPr lang="ru-RU" sz="1600" u="sng" dirty="0">
                <a:solidFill>
                  <a:schemeClr val="tx2"/>
                </a:solidFill>
              </a:rPr>
              <a:t>один</a:t>
            </a:r>
            <a:r>
              <a:rPr lang="ru-RU" sz="1600" dirty="0">
                <a:solidFill>
                  <a:schemeClr val="tx2"/>
                </a:solidFill>
              </a:rPr>
              <a:t> предмет, ребенок называет слово, обозначающее </a:t>
            </a:r>
            <a:r>
              <a:rPr lang="ru-RU" sz="1600" u="sng" dirty="0">
                <a:solidFill>
                  <a:schemeClr val="tx2"/>
                </a:solidFill>
              </a:rPr>
              <a:t>много</a:t>
            </a:r>
            <a:r>
              <a:rPr lang="ru-RU" sz="1600" dirty="0">
                <a:solidFill>
                  <a:schemeClr val="tx2"/>
                </a:solidFill>
              </a:rPr>
              <a:t> предметов.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b="1" i="1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chemeClr val="tx2"/>
                </a:solidFill>
              </a:rPr>
              <a:t>                                                        Пример</a:t>
            </a:r>
            <a:r>
              <a:rPr lang="ru-RU" sz="1600" b="1" i="1" dirty="0">
                <a:solidFill>
                  <a:schemeClr val="tx2"/>
                </a:solidFill>
              </a:rPr>
              <a:t>: </a:t>
            </a:r>
            <a:endParaRPr lang="ru-RU" sz="16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chemeClr val="tx2"/>
                </a:solidFill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</a:rPr>
              <a:t>                                                               </a:t>
            </a:r>
            <a:r>
              <a:rPr lang="ru-RU" sz="1600" i="1" dirty="0" smtClean="0">
                <a:solidFill>
                  <a:schemeClr val="tx2"/>
                </a:solidFill>
              </a:rPr>
              <a:t>«Лыжник – лыжники,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                                                             лось – лоси,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                                                             лодка – лодки,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                                                             лужа – лужи,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                                                             ласточка - ласточки».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Ленуся!.ELENA777\Documents\Логопед\2013-2014\Фото детей\DSC_3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2224789" cy="29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8"/>
            <a:ext cx="6965245" cy="79208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10</a:t>
            </a:r>
            <a:r>
              <a:rPr lang="ru-RU" sz="21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«Назови ласково»</a:t>
            </a:r>
            <a: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21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00800" cy="46085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b="1" i="1" dirty="0">
                <a:solidFill>
                  <a:schemeClr val="tx2"/>
                </a:solidFill>
              </a:rPr>
              <a:t>Цель: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400" i="1" dirty="0">
                <a:solidFill>
                  <a:schemeClr val="tx2"/>
                </a:solidFill>
              </a:rPr>
              <a:t>закреплять грамотное произношение поставленного звука в словах; упражнять в образовании уменьшительно-ласкательных форм существительных.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   </a:t>
            </a:r>
            <a:r>
              <a:rPr lang="ru-RU" sz="1800" dirty="0">
                <a:solidFill>
                  <a:schemeClr val="tx2"/>
                </a:solidFill>
              </a:rPr>
              <a:t>Взрослый называет слово, обозначающее </a:t>
            </a:r>
            <a:r>
              <a:rPr lang="ru-RU" sz="1800" u="sng" dirty="0">
                <a:solidFill>
                  <a:schemeClr val="tx2"/>
                </a:solidFill>
              </a:rPr>
              <a:t>большой</a:t>
            </a:r>
            <a:r>
              <a:rPr lang="ru-RU" sz="1800" dirty="0">
                <a:solidFill>
                  <a:schemeClr val="tx2"/>
                </a:solidFill>
              </a:rPr>
              <a:t> предмет, ребенок называет слово, обозначающее </a:t>
            </a:r>
            <a:r>
              <a:rPr lang="ru-RU" sz="1800" u="sng" dirty="0">
                <a:solidFill>
                  <a:schemeClr val="tx2"/>
                </a:solidFill>
              </a:rPr>
              <a:t>маленький</a:t>
            </a:r>
            <a:r>
              <a:rPr lang="ru-RU" sz="1800" dirty="0">
                <a:solidFill>
                  <a:schemeClr val="tx2"/>
                </a:solidFill>
              </a:rPr>
              <a:t> предмет.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/>
                </a:solidFill>
              </a:rPr>
              <a:t>   </a:t>
            </a:r>
            <a:r>
              <a:rPr lang="ru-RU" sz="1800" b="1" i="1" dirty="0">
                <a:solidFill>
                  <a:schemeClr val="tx2"/>
                </a:solidFill>
              </a:rPr>
              <a:t>Пример: </a:t>
            </a:r>
            <a:r>
              <a:rPr lang="ru-RU" sz="1800" i="1" dirty="0">
                <a:solidFill>
                  <a:schemeClr val="tx2"/>
                </a:solidFill>
              </a:rPr>
              <a:t>«Рука - ручка, </a:t>
            </a:r>
            <a:r>
              <a:rPr lang="ru-RU" sz="1800" i="1" dirty="0" smtClean="0">
                <a:solidFill>
                  <a:schemeClr val="tx2"/>
                </a:solidFill>
              </a:rPr>
              <a:t>мотор - моторчик, </a:t>
            </a:r>
            <a:r>
              <a:rPr lang="ru-RU" sz="1800" i="1" dirty="0">
                <a:solidFill>
                  <a:schemeClr val="tx2"/>
                </a:solidFill>
              </a:rPr>
              <a:t>рама - рамочка, карандаш -карандашик, ветер - ветерок».</a:t>
            </a:r>
            <a:endParaRPr lang="ru-RU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93905"/>
          </a:xfrm>
        </p:spPr>
        <p:txBody>
          <a:bodyPr>
            <a:normAutofit fontScale="90000"/>
          </a:bodyPr>
          <a:lstStyle/>
          <a:p>
            <a:r>
              <a:rPr lang="ru-RU" sz="2600" b="1" i="1" dirty="0" smtClean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1988840"/>
            <a:ext cx="5712179" cy="3271782"/>
          </a:xfrm>
          <a:noFill/>
        </p:spPr>
        <p:txBody>
          <a:bodyPr>
            <a:normAutofit/>
          </a:bodyPr>
          <a:lstStyle/>
          <a:p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691680" y="1340768"/>
            <a:ext cx="5760640" cy="4176464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Ваша совместная деятельность, будет способствовать развитию у </a:t>
            </a:r>
            <a:r>
              <a:rPr lang="ru-RU" dirty="0" smtClean="0">
                <a:solidFill>
                  <a:schemeClr val="tx2"/>
                </a:solidFill>
              </a:rPr>
              <a:t>дошкольника </a:t>
            </a:r>
            <a:r>
              <a:rPr lang="ru-RU" dirty="0">
                <a:solidFill>
                  <a:schemeClr val="tx2"/>
                </a:solidFill>
              </a:rPr>
              <a:t>внимания и памяти, пытливости и любознательности. Подражая вам в простых действиях, ребенок приложит больше стараний и ответственности. Ваш личный пример и заинтересованность </a:t>
            </a:r>
            <a:r>
              <a:rPr lang="ru-RU" dirty="0" smtClean="0">
                <a:solidFill>
                  <a:schemeClr val="tx2"/>
                </a:solidFill>
              </a:rPr>
              <a:t>станет </a:t>
            </a:r>
            <a:r>
              <a:rPr lang="ru-RU" dirty="0">
                <a:solidFill>
                  <a:schemeClr val="tx2"/>
                </a:solidFill>
              </a:rPr>
              <a:t>залогом высоких результатов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обучающих </a:t>
            </a:r>
            <a:r>
              <a:rPr lang="ru-RU" dirty="0">
                <a:solidFill>
                  <a:schemeClr val="tx2"/>
                </a:solidFill>
              </a:rPr>
              <a:t>игр.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7"/>
            <a:ext cx="6965245" cy="864097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Краткие доводы </a:t>
            </a:r>
            <a:br>
              <a:rPr lang="ru-RU" sz="2000" i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 пользу выбранной формы работы</a:t>
            </a:r>
            <a:endParaRPr lang="ru-RU" sz="2000" i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44824"/>
            <a:ext cx="6480720" cy="4104456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ru-RU" sz="2600" i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600" i="1" dirty="0" smtClean="0">
                <a:solidFill>
                  <a:srgbClr val="7030A0"/>
                </a:solidFill>
              </a:rPr>
              <a:t>Игра </a:t>
            </a:r>
            <a:r>
              <a:rPr lang="ru-RU" sz="2600" i="1" dirty="0">
                <a:solidFill>
                  <a:srgbClr val="7030A0"/>
                </a:solidFill>
              </a:rPr>
              <a:t>есть, в сущности, рост организма.                </a:t>
            </a:r>
            <a:r>
              <a:rPr lang="ru-RU" sz="2600" i="1" dirty="0" smtClean="0">
                <a:solidFill>
                  <a:srgbClr val="7030A0"/>
                </a:solidFill>
              </a:rPr>
              <a:t>   </a:t>
            </a:r>
            <a:r>
              <a:rPr lang="ru-RU" sz="1800" i="1" dirty="0" smtClean="0">
                <a:solidFill>
                  <a:srgbClr val="7030A0"/>
                </a:solidFill>
              </a:rPr>
              <a:t>Стенли Холл</a:t>
            </a:r>
          </a:p>
          <a:p>
            <a:pPr marL="0" lvl="0" indent="0">
              <a:buNone/>
            </a:pPr>
            <a:endParaRPr lang="ru-RU" sz="1300" dirty="0">
              <a:solidFill>
                <a:srgbClr val="7030A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600" i="1" dirty="0">
                <a:solidFill>
                  <a:srgbClr val="7030A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</a:rPr>
              <a:t>Родители должны быть помощниками: это как с растением – его нужно подпитывать, защищать, а не тянуть за верхушку, не торопить</a:t>
            </a:r>
            <a:r>
              <a:rPr lang="ru-RU" i="1" dirty="0">
                <a:solidFill>
                  <a:srgbClr val="7030A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</a:rPr>
              <a:t>.                                 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</a:rPr>
              <a:t>          </a:t>
            </a:r>
            <a:r>
              <a:rPr lang="ru-RU" sz="1800" i="1" dirty="0" smtClean="0">
                <a:solidFill>
                  <a:srgbClr val="7030A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</a:rPr>
              <a:t>Юлия </a:t>
            </a:r>
            <a:r>
              <a:rPr lang="ru-RU" sz="1800" i="1" dirty="0" err="1" smtClean="0">
                <a:solidFill>
                  <a:srgbClr val="7030A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</a:rPr>
              <a:t>Гиппенрейтер</a:t>
            </a:r>
            <a:endParaRPr lang="ru-RU" sz="1800" i="1" dirty="0" smtClean="0">
              <a:solidFill>
                <a:srgbClr val="7030A0"/>
              </a:solidFill>
              <a:effectLst>
                <a:outerShdw blurRad="50800" dist="38100" dir="8100000" algn="tr">
                  <a:srgbClr val="000000">
                    <a:alpha val="40000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ru-RU" sz="1300" dirty="0">
              <a:solidFill>
                <a:srgbClr val="7030A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600" i="1" dirty="0">
                <a:solidFill>
                  <a:srgbClr val="7030A0"/>
                </a:solidFill>
              </a:rPr>
              <a:t>Детям нужны не поучения, а примеры</a:t>
            </a:r>
            <a:r>
              <a:rPr lang="ru-RU" i="1" dirty="0">
                <a:solidFill>
                  <a:srgbClr val="7030A0"/>
                </a:solidFill>
              </a:rPr>
              <a:t>.         </a:t>
            </a:r>
            <a:r>
              <a:rPr lang="ru-RU" i="1" dirty="0" smtClean="0">
                <a:solidFill>
                  <a:srgbClr val="7030A0"/>
                </a:solidFill>
              </a:rPr>
              <a:t>                </a:t>
            </a:r>
            <a:r>
              <a:rPr lang="ru-RU" sz="1800" i="1" dirty="0" smtClean="0">
                <a:solidFill>
                  <a:srgbClr val="7030A0"/>
                </a:solidFill>
              </a:rPr>
              <a:t>Жозеф </a:t>
            </a:r>
            <a:r>
              <a:rPr lang="ru-RU" sz="1800" i="1" dirty="0" err="1" smtClean="0">
                <a:solidFill>
                  <a:srgbClr val="7030A0"/>
                </a:solidFill>
              </a:rPr>
              <a:t>Жубер</a:t>
            </a:r>
            <a:endParaRPr lang="ru-RU" sz="1800" i="1" dirty="0" smtClean="0">
              <a:solidFill>
                <a:srgbClr val="7030A0"/>
              </a:solidFill>
            </a:endParaRPr>
          </a:p>
          <a:p>
            <a:pPr marL="0" lvl="0" indent="0">
              <a:buNone/>
            </a:pPr>
            <a:endParaRPr lang="ru-RU" sz="1300" dirty="0">
              <a:solidFill>
                <a:srgbClr val="7030A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600" i="1" dirty="0">
                <a:solidFill>
                  <a:srgbClr val="7030A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</a:rPr>
              <a:t>Родитель, пытающийся изменить своего ребенка, не начиная с себя, не просто напрасно теряет время, но очень жестоко рискует</a:t>
            </a:r>
            <a:r>
              <a:rPr lang="ru-RU" i="1" dirty="0">
                <a:solidFill>
                  <a:srgbClr val="7030A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</a:rPr>
              <a:t>.                                                      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1800" i="1" dirty="0" smtClean="0">
                <a:solidFill>
                  <a:srgbClr val="7030A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</a:rPr>
              <a:t>Владимир Леви</a:t>
            </a:r>
          </a:p>
          <a:p>
            <a:pPr marL="0" lvl="0" indent="0">
              <a:buNone/>
            </a:pPr>
            <a:endParaRPr lang="ru-RU" sz="1300" dirty="0">
              <a:solidFill>
                <a:srgbClr val="7030A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600" i="1" dirty="0">
                <a:solidFill>
                  <a:srgbClr val="7030A0"/>
                </a:solidFill>
              </a:rPr>
              <a:t>Подавляющее множество детей подает добрые надежды; </a:t>
            </a:r>
            <a:endParaRPr lang="ru-RU" sz="2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600" i="1" dirty="0" smtClean="0">
                <a:solidFill>
                  <a:srgbClr val="7030A0"/>
                </a:solidFill>
              </a:rPr>
              <a:t>     если </a:t>
            </a:r>
            <a:r>
              <a:rPr lang="ru-RU" sz="2600" i="1" dirty="0">
                <a:solidFill>
                  <a:srgbClr val="7030A0"/>
                </a:solidFill>
              </a:rPr>
              <a:t>все это с возрастом угасает, ясно, что повинна в этом    </a:t>
            </a:r>
            <a:endParaRPr lang="ru-RU" sz="2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600" i="1" dirty="0" smtClean="0">
                <a:solidFill>
                  <a:srgbClr val="7030A0"/>
                </a:solidFill>
              </a:rPr>
              <a:t>     не </a:t>
            </a:r>
            <a:r>
              <a:rPr lang="ru-RU" sz="2600" i="1" dirty="0">
                <a:solidFill>
                  <a:srgbClr val="7030A0"/>
                </a:solidFill>
              </a:rPr>
              <a:t>природа, а воспитание</a:t>
            </a:r>
            <a:r>
              <a:rPr lang="ru-RU" i="1" dirty="0">
                <a:solidFill>
                  <a:srgbClr val="7030A0"/>
                </a:solidFill>
              </a:rPr>
              <a:t>.                                             </a:t>
            </a:r>
            <a:r>
              <a:rPr lang="ru-RU" i="1" dirty="0" smtClean="0">
                <a:solidFill>
                  <a:srgbClr val="7030A0"/>
                </a:solidFill>
              </a:rPr>
              <a:t>     </a:t>
            </a:r>
            <a:r>
              <a:rPr lang="ru-RU" sz="1800" i="1" dirty="0" err="1" smtClean="0">
                <a:solidFill>
                  <a:srgbClr val="7030A0"/>
                </a:solidFill>
              </a:rPr>
              <a:t>Квинтилиан</a:t>
            </a:r>
            <a:endParaRPr lang="ru-RU" sz="1800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1300" dirty="0">
              <a:solidFill>
                <a:srgbClr val="7030A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600" i="1" dirty="0">
                <a:solidFill>
                  <a:srgbClr val="7030A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</a:rPr>
              <a:t>Расскажи мне, и я забуду. Покажи мне, и я запомню. Дай мне действовать самому, и я пойму.</a:t>
            </a:r>
            <a:endParaRPr lang="ru-RU" sz="2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i="1" dirty="0">
                <a:effectLst>
                  <a:outerShdw blurRad="50800" dist="63500" dir="600000" algn="l">
                    <a:schemeClr val="accent5">
                      <a:lumMod val="60000"/>
                      <a:lumOff val="40000"/>
                      <a:alpha val="75000"/>
                    </a:schemeClr>
                  </a:outerShdw>
                </a:effectLst>
              </a:rPr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8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04664"/>
            <a:ext cx="6965245" cy="576064"/>
          </a:xfrm>
        </p:spPr>
        <p:txBody>
          <a:bodyPr>
            <a:normAutofit/>
          </a:bodyPr>
          <a:lstStyle/>
          <a:p>
            <a:r>
              <a:rPr lang="ru-RU" sz="2100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Уважаемые родители!</a:t>
            </a:r>
            <a:endParaRPr lang="ru-RU" sz="21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676875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00" i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ru-RU" sz="1600" i="1" dirty="0" smtClean="0">
                <a:solidFill>
                  <a:srgbClr val="002060"/>
                </a:solidFill>
              </a:rPr>
              <a:t>     </a:t>
            </a:r>
            <a:r>
              <a:rPr lang="ru-RU" sz="1800" dirty="0" smtClean="0">
                <a:solidFill>
                  <a:schemeClr val="tx2"/>
                </a:solidFill>
              </a:rPr>
              <a:t>Игры </a:t>
            </a:r>
            <a:r>
              <a:rPr lang="ru-RU" sz="1800" dirty="0">
                <a:solidFill>
                  <a:schemeClr val="tx2"/>
                </a:solidFill>
              </a:rPr>
              <a:t>и упражнения, описанные </a:t>
            </a:r>
            <a:r>
              <a:rPr lang="ru-RU" sz="1800" dirty="0" smtClean="0">
                <a:solidFill>
                  <a:schemeClr val="tx2"/>
                </a:solidFill>
              </a:rPr>
              <a:t>далее, направлены </a:t>
            </a:r>
            <a:r>
              <a:rPr lang="ru-RU" sz="1800" dirty="0">
                <a:solidFill>
                  <a:schemeClr val="tx2"/>
                </a:solidFill>
              </a:rPr>
              <a:t>на развитие фонематического восприятия детей, формирование грамматически правильной речи, автоматизации изучаемого звука, умения слышать вопрос и строить конкретный и развернутый ответ. 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    </a:t>
            </a:r>
            <a:r>
              <a:rPr lang="ru-RU" sz="1800" dirty="0" smtClean="0">
                <a:solidFill>
                  <a:schemeClr val="tx2"/>
                </a:solidFill>
              </a:rPr>
              <a:t>Проводить </a:t>
            </a:r>
            <a:r>
              <a:rPr lang="ru-RU" sz="1800" dirty="0">
                <a:solidFill>
                  <a:schemeClr val="tx2"/>
                </a:solidFill>
              </a:rPr>
              <a:t>их можно как с картинками, так и с небольшими игрушками. Игры должны быть непродолжительными, не более 5 минут, но неторопливыми. Задача взрослого - объяснить правила задания, контролировать речь ребенка. При появлении ошибки взрослый тактично укажет на нее и, при необходимости, даст правильный образец ответа. В упражнениях 4-10 взрослый и ребенок могут выполнять действия по очереди. В упражнениях 2,3,9,10 можно использовать мяч.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664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11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6336704" cy="4382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 smtClean="0"/>
              <a:t>     </a:t>
            </a:r>
          </a:p>
          <a:p>
            <a:pPr marL="0" indent="0">
              <a:buNone/>
            </a:pPr>
            <a:endParaRPr lang="ru-RU" sz="20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2"/>
                </a:solidFill>
              </a:rPr>
              <a:t>    </a:t>
            </a:r>
            <a:r>
              <a:rPr lang="ru-RU" sz="2000" dirty="0" smtClean="0">
                <a:solidFill>
                  <a:schemeClr val="tx2"/>
                </a:solidFill>
              </a:rPr>
              <a:t>Предлагаемые </a:t>
            </a:r>
            <a:r>
              <a:rPr lang="ru-RU" sz="2000" dirty="0">
                <a:solidFill>
                  <a:schemeClr val="tx2"/>
                </a:solidFill>
              </a:rPr>
              <a:t>игры и упражнения незатейливы и просты. Но начав их выполнять, вы убедитесь, что это только первое впечатление взрослого человека. Ребенок же, особенно в начале работы, может испытывать трудности в запоминании инструкции, в построении ответа, </a:t>
            </a:r>
            <a:r>
              <a:rPr lang="ru-RU" sz="2000" dirty="0" smtClean="0">
                <a:solidFill>
                  <a:schemeClr val="tx2"/>
                </a:solidFill>
              </a:rPr>
              <a:t>в </a:t>
            </a:r>
            <a:r>
              <a:rPr lang="ru-RU" sz="2000" dirty="0">
                <a:solidFill>
                  <a:schemeClr val="tx2"/>
                </a:solidFill>
              </a:rPr>
              <a:t>изменении, образовании и согласовании слов.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7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93905"/>
          </a:xfrm>
        </p:spPr>
        <p:txBody>
          <a:bodyPr>
            <a:normAutofit fontScale="90000"/>
          </a:bodyPr>
          <a:lstStyle/>
          <a:p>
            <a:r>
              <a:rPr lang="ru-RU" sz="2600" b="1" i="1" dirty="0" smtClean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1484784"/>
            <a:ext cx="5712179" cy="3775838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Описание игр </a:t>
            </a:r>
            <a:r>
              <a:rPr lang="ru-RU" sz="2600" b="1" i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и </a:t>
            </a:r>
            <a:r>
              <a:rPr lang="ru-RU" sz="2600" b="1" i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упражнений</a:t>
            </a:r>
          </a:p>
          <a:p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699792" y="2276872"/>
            <a:ext cx="3888432" cy="3024336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C:\Users\Ленуся!.ELENA777\Documents\Логопед\2015-2016\Фото детей\7 группа\DSC_096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30" y="2880457"/>
            <a:ext cx="3096344" cy="1817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8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340768"/>
            <a:ext cx="6965245" cy="679299"/>
          </a:xfrm>
        </p:spPr>
        <p:txBody>
          <a:bodyPr>
            <a:normAutofit/>
          </a:bodyPr>
          <a:lstStyle/>
          <a:p>
            <a:r>
              <a:rPr lang="ru-RU" sz="2100" b="1" i="1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1. «Поймай звук»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16832"/>
            <a:ext cx="6277312" cy="38062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sz="1800" b="1" i="1" dirty="0" smtClean="0">
                <a:solidFill>
                  <a:schemeClr val="tx2"/>
                </a:solidFill>
              </a:rPr>
              <a:t>Цель</a:t>
            </a:r>
            <a:r>
              <a:rPr lang="ru-RU" sz="1800" i="1" dirty="0">
                <a:solidFill>
                  <a:schemeClr val="tx2"/>
                </a:solidFill>
              </a:rPr>
              <a:t>:</a:t>
            </a:r>
            <a:r>
              <a:rPr lang="ru-RU" sz="1900" i="1" dirty="0">
                <a:solidFill>
                  <a:schemeClr val="tx2"/>
                </a:solidFill>
              </a:rPr>
              <a:t> </a:t>
            </a:r>
            <a:r>
              <a:rPr lang="ru-RU" sz="1400" i="1" dirty="0">
                <a:solidFill>
                  <a:schemeClr val="tx2"/>
                </a:solidFill>
              </a:rPr>
              <a:t>развивать умение на слух выделять заданный звук из ряда других звуков.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chemeClr val="tx2"/>
                </a:solidFill>
              </a:rPr>
              <a:t>   </a:t>
            </a:r>
            <a:r>
              <a:rPr lang="ru-RU" sz="1800" b="1" i="1" dirty="0">
                <a:solidFill>
                  <a:schemeClr val="tx2"/>
                </a:solidFill>
              </a:rPr>
              <a:t>Инструкция</a:t>
            </a:r>
            <a:r>
              <a:rPr lang="ru-RU" sz="1800" dirty="0">
                <a:solidFill>
                  <a:schemeClr val="tx2"/>
                </a:solidFill>
              </a:rPr>
              <a:t>. </a:t>
            </a:r>
            <a:r>
              <a:rPr lang="ru-RU" sz="1800" dirty="0" smtClean="0">
                <a:solidFill>
                  <a:schemeClr val="tx2"/>
                </a:solidFill>
              </a:rPr>
              <a:t>Я </a:t>
            </a:r>
            <a:r>
              <a:rPr lang="ru-RU" sz="1800" dirty="0">
                <a:solidFill>
                  <a:schemeClr val="tx2"/>
                </a:solidFill>
              </a:rPr>
              <a:t>произнесу звуки, ты поймай </a:t>
            </a:r>
            <a:r>
              <a:rPr lang="ru-RU" sz="1800" dirty="0" smtClean="0">
                <a:solidFill>
                  <a:schemeClr val="tx2"/>
                </a:solidFill>
              </a:rPr>
              <a:t>звук </a:t>
            </a:r>
            <a:r>
              <a:rPr lang="ru-RU" sz="1800" b="1" dirty="0" smtClean="0">
                <a:solidFill>
                  <a:schemeClr val="tx2"/>
                </a:solidFill>
              </a:rPr>
              <a:t>ш</a:t>
            </a:r>
            <a:r>
              <a:rPr lang="ru-RU" sz="1800" dirty="0">
                <a:solidFill>
                  <a:schemeClr val="tx2"/>
                </a:solidFill>
              </a:rPr>
              <a:t>,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>хлопни в ладоши, когда его услышишь: ф, х, </a:t>
            </a:r>
            <a:r>
              <a:rPr lang="ru-RU" sz="1800" b="1" dirty="0">
                <a:solidFill>
                  <a:schemeClr val="tx2"/>
                </a:solidFill>
              </a:rPr>
              <a:t>ш</a:t>
            </a:r>
            <a:r>
              <a:rPr lang="ru-RU" sz="1800" dirty="0">
                <a:solidFill>
                  <a:schemeClr val="tx2"/>
                </a:solidFill>
              </a:rPr>
              <a:t>, с, ж, </a:t>
            </a:r>
            <a:r>
              <a:rPr lang="ru-RU" sz="1800" b="1" dirty="0">
                <a:solidFill>
                  <a:schemeClr val="tx2"/>
                </a:solidFill>
              </a:rPr>
              <a:t>ш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b="1" dirty="0">
                <a:solidFill>
                  <a:schemeClr val="tx2"/>
                </a:solidFill>
              </a:rPr>
              <a:t>ш</a:t>
            </a:r>
            <a:r>
              <a:rPr lang="ru-RU" sz="1800" dirty="0">
                <a:solidFill>
                  <a:schemeClr val="tx2"/>
                </a:solidFill>
              </a:rPr>
              <a:t>, ж, з, с, с, </a:t>
            </a:r>
            <a:r>
              <a:rPr lang="ru-RU" sz="1800" b="1" dirty="0">
                <a:solidFill>
                  <a:schemeClr val="tx2"/>
                </a:solidFill>
              </a:rPr>
              <a:t>ш</a:t>
            </a:r>
            <a:r>
              <a:rPr lang="ru-RU" sz="1800" dirty="0">
                <a:solidFill>
                  <a:schemeClr val="tx2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i="1" dirty="0">
                <a:solidFill>
                  <a:schemeClr val="tx2"/>
                </a:solidFill>
              </a:rPr>
              <a:t>   </a:t>
            </a:r>
            <a:r>
              <a:rPr lang="ru-RU" sz="1800" b="1" i="1" u="sng" dirty="0">
                <a:solidFill>
                  <a:schemeClr val="tx2"/>
                </a:solidFill>
              </a:rPr>
              <a:t>Обратите внимание</a:t>
            </a:r>
            <a:r>
              <a:rPr lang="ru-RU" sz="1800" i="1" dirty="0">
                <a:solidFill>
                  <a:schemeClr val="tx2"/>
                </a:solidFill>
              </a:rPr>
              <a:t>, что заданный звук может быть только таким, который ребенок произносит грамотно; 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800" i="1" dirty="0" smtClean="0">
                <a:solidFill>
                  <a:schemeClr val="tx2"/>
                </a:solidFill>
              </a:rPr>
              <a:t>   согласные звуки здесь и далее произносятся                              изолированно, кратко: не «</a:t>
            </a:r>
            <a:r>
              <a:rPr lang="ru-RU" sz="1800" i="1" dirty="0" err="1" smtClean="0">
                <a:solidFill>
                  <a:schemeClr val="tx2"/>
                </a:solidFill>
              </a:rPr>
              <a:t>шэ</a:t>
            </a:r>
            <a:r>
              <a:rPr lang="ru-RU" sz="1800" i="1" dirty="0" smtClean="0">
                <a:solidFill>
                  <a:schemeClr val="tx2"/>
                </a:solidFill>
              </a:rPr>
              <a:t>», не «</a:t>
            </a:r>
            <a:r>
              <a:rPr lang="ru-RU" sz="1800" i="1" dirty="0" err="1" smtClean="0">
                <a:solidFill>
                  <a:schemeClr val="tx2"/>
                </a:solidFill>
              </a:rPr>
              <a:t>ша</a:t>
            </a:r>
            <a:r>
              <a:rPr lang="ru-RU" sz="1800" i="1" dirty="0" smtClean="0">
                <a:solidFill>
                  <a:schemeClr val="tx2"/>
                </a:solidFill>
              </a:rPr>
              <a:t>», только   «ш»!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052736"/>
            <a:ext cx="6965245" cy="504056"/>
          </a:xfrm>
        </p:spPr>
        <p:txBody>
          <a:bodyPr>
            <a:noAutofit/>
          </a:bodyPr>
          <a:lstStyle/>
          <a:p>
            <a:r>
              <a:rPr lang="ru-RU" sz="2100" b="1" i="1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2. « Назови первый звук слова»</a:t>
            </a:r>
            <a: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2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200800" cy="45365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chemeClr val="tx2"/>
                </a:solidFill>
              </a:rPr>
              <a:t>   </a:t>
            </a:r>
            <a:r>
              <a:rPr lang="ru-RU" sz="1800" b="1" i="1" dirty="0" smtClean="0">
                <a:solidFill>
                  <a:schemeClr val="tx2"/>
                </a:solidFill>
              </a:rPr>
              <a:t>Цель</a:t>
            </a:r>
            <a:r>
              <a:rPr lang="ru-RU" sz="1800" i="1" dirty="0">
                <a:solidFill>
                  <a:schemeClr val="tx2"/>
                </a:solidFill>
              </a:rPr>
              <a:t>:</a:t>
            </a: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400" i="1" dirty="0">
                <a:solidFill>
                  <a:schemeClr val="tx2"/>
                </a:solidFill>
              </a:rPr>
              <a:t>развивать умение выделять и называть первый звук слова</a:t>
            </a:r>
            <a:r>
              <a:rPr lang="ru-RU" sz="1400" i="1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chemeClr val="tx2"/>
                </a:solidFill>
              </a:rPr>
              <a:t>   </a:t>
            </a:r>
            <a:r>
              <a:rPr lang="ru-RU" sz="1800" b="1" i="1" dirty="0" smtClean="0">
                <a:solidFill>
                  <a:schemeClr val="tx2"/>
                </a:solidFill>
              </a:rPr>
              <a:t>Инструкция</a:t>
            </a:r>
            <a:r>
              <a:rPr lang="ru-RU" sz="1800" i="1" dirty="0">
                <a:solidFill>
                  <a:schemeClr val="tx2"/>
                </a:solidFill>
              </a:rPr>
              <a:t>.</a:t>
            </a:r>
            <a:r>
              <a:rPr lang="ru-RU" sz="1600" dirty="0">
                <a:solidFill>
                  <a:schemeClr val="tx2"/>
                </a:solidFill>
              </a:rPr>
              <a:t> Я произнесу слово, ты назови его первый звук: 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chemeClr val="tx2"/>
                </a:solidFill>
              </a:rPr>
              <a:t> </a:t>
            </a:r>
            <a:r>
              <a:rPr lang="ru-RU" sz="1600" b="1" i="1" dirty="0" smtClean="0">
                <a:solidFill>
                  <a:schemeClr val="tx2"/>
                </a:solidFill>
              </a:rPr>
              <a:t>    А</a:t>
            </a:r>
            <a:r>
              <a:rPr lang="ru-RU" sz="1600" i="1" dirty="0" smtClean="0">
                <a:solidFill>
                  <a:schemeClr val="tx2"/>
                </a:solidFill>
              </a:rPr>
              <a:t>лик </a:t>
            </a:r>
            <a:r>
              <a:rPr lang="ru-RU" sz="1600" i="1" dirty="0">
                <a:solidFill>
                  <a:schemeClr val="tx2"/>
                </a:solidFill>
              </a:rPr>
              <a:t>– </a:t>
            </a:r>
            <a:r>
              <a:rPr lang="ru-RU" sz="1600" b="1" i="1" dirty="0">
                <a:solidFill>
                  <a:schemeClr val="tx2"/>
                </a:solidFill>
              </a:rPr>
              <a:t>а, о</a:t>
            </a:r>
            <a:r>
              <a:rPr lang="ru-RU" sz="1600" i="1" dirty="0">
                <a:solidFill>
                  <a:schemeClr val="tx2"/>
                </a:solidFill>
              </a:rPr>
              <a:t>кна</a:t>
            </a:r>
            <a:r>
              <a:rPr lang="ru-RU" sz="1600" b="1" i="1" dirty="0">
                <a:solidFill>
                  <a:schemeClr val="tx2"/>
                </a:solidFill>
              </a:rPr>
              <a:t> – о, у</a:t>
            </a:r>
            <a:r>
              <a:rPr lang="ru-RU" sz="1600" i="1" dirty="0">
                <a:solidFill>
                  <a:schemeClr val="tx2"/>
                </a:solidFill>
              </a:rPr>
              <a:t>ши </a:t>
            </a:r>
            <a:r>
              <a:rPr lang="ru-RU" sz="1600" b="1" i="1" dirty="0">
                <a:solidFill>
                  <a:schemeClr val="tx2"/>
                </a:solidFill>
              </a:rPr>
              <a:t>- у, ш</a:t>
            </a:r>
            <a:r>
              <a:rPr lang="ru-RU" sz="1600" i="1" dirty="0">
                <a:solidFill>
                  <a:schemeClr val="tx2"/>
                </a:solidFill>
              </a:rPr>
              <a:t>апка</a:t>
            </a:r>
            <a:r>
              <a:rPr lang="ru-RU" sz="1600" b="1" i="1" dirty="0">
                <a:solidFill>
                  <a:schemeClr val="tx2"/>
                </a:solidFill>
              </a:rPr>
              <a:t> – ш, с</a:t>
            </a:r>
            <a:r>
              <a:rPr lang="ru-RU" sz="1600" i="1" dirty="0">
                <a:solidFill>
                  <a:schemeClr val="tx2"/>
                </a:solidFill>
              </a:rPr>
              <a:t>анки </a:t>
            </a:r>
            <a:r>
              <a:rPr lang="ru-RU" sz="1600" b="1" i="1" dirty="0">
                <a:solidFill>
                  <a:schemeClr val="tx2"/>
                </a:solidFill>
              </a:rPr>
              <a:t>- с</a:t>
            </a:r>
            <a:r>
              <a:rPr lang="ru-RU" sz="1600" b="1" i="1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b="1" i="1" dirty="0" smtClean="0">
                <a:solidFill>
                  <a:schemeClr val="tx2"/>
                </a:solidFill>
              </a:rPr>
              <a:t>   </a:t>
            </a:r>
            <a:r>
              <a:rPr lang="ru-RU" sz="1800" b="1" i="1" u="sng" dirty="0" smtClean="0">
                <a:solidFill>
                  <a:schemeClr val="tx2"/>
                </a:solidFill>
              </a:rPr>
              <a:t>Обратите </a:t>
            </a:r>
            <a:r>
              <a:rPr lang="ru-RU" sz="1800" b="1" i="1" u="sng" dirty="0">
                <a:solidFill>
                  <a:schemeClr val="tx2"/>
                </a:solidFill>
              </a:rPr>
              <a:t>внимание</a:t>
            </a:r>
            <a:r>
              <a:rPr lang="ru-RU" sz="1800" b="1" i="1" dirty="0">
                <a:solidFill>
                  <a:schemeClr val="tx2"/>
                </a:solidFill>
              </a:rPr>
              <a:t>, </a:t>
            </a:r>
            <a:r>
              <a:rPr lang="ru-RU" sz="1600" i="1" dirty="0">
                <a:solidFill>
                  <a:schemeClr val="tx2"/>
                </a:solidFill>
              </a:rPr>
              <a:t>что первый звук слова вы выделяете голосом, произносите его утрированно;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i="1" dirty="0" smtClean="0">
                <a:solidFill>
                  <a:schemeClr val="tx2"/>
                </a:solidFill>
              </a:rPr>
              <a:t>   в </a:t>
            </a:r>
            <a:r>
              <a:rPr lang="ru-RU" sz="1600" i="1" dirty="0">
                <a:solidFill>
                  <a:schemeClr val="tx2"/>
                </a:solidFill>
              </a:rPr>
              <a:t>играх 2 и 3, при произнесении слов и звуков, вы можете перекидывать друг другу мяч. 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chemeClr val="tx2"/>
                </a:solidFill>
              </a:rPr>
              <a:t/>
            </a:r>
            <a:br>
              <a:rPr lang="ru-RU" sz="1600" b="1" i="1" dirty="0">
                <a:solidFill>
                  <a:schemeClr val="tx2"/>
                </a:solidFill>
              </a:rPr>
            </a:br>
            <a:endParaRPr lang="ru-RU" sz="1600" dirty="0"/>
          </a:p>
        </p:txBody>
      </p:sp>
      <p:pic>
        <p:nvPicPr>
          <p:cNvPr id="4" name="Объект 4" descr="C:\Users\Ленуся!.ELENA777\Documents\Логопед\2011-2012\Фото детей\дсад11-12 12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83" y="3789039"/>
            <a:ext cx="2808312" cy="221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9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24744"/>
            <a:ext cx="6965245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100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3. «Назови последний звук слова»</a:t>
            </a:r>
            <a:endParaRPr lang="ru-RU" sz="21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240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300" i="1" dirty="0">
                <a:solidFill>
                  <a:schemeClr val="tx2"/>
                </a:solidFill>
              </a:rPr>
              <a:t> </a:t>
            </a:r>
            <a:r>
              <a:rPr lang="ru-RU" sz="2300" i="1" dirty="0" smtClean="0">
                <a:solidFill>
                  <a:schemeClr val="tx2"/>
                </a:solidFill>
              </a:rPr>
              <a:t>  </a:t>
            </a:r>
            <a:r>
              <a:rPr lang="ru-RU" sz="1900" b="1" i="1" dirty="0" smtClean="0">
                <a:solidFill>
                  <a:schemeClr val="tx2"/>
                </a:solidFill>
              </a:rPr>
              <a:t>Цель</a:t>
            </a:r>
            <a:r>
              <a:rPr lang="ru-RU" sz="1900" b="1" i="1" dirty="0">
                <a:solidFill>
                  <a:schemeClr val="tx2"/>
                </a:solidFill>
              </a:rPr>
              <a:t>:</a:t>
            </a:r>
            <a:r>
              <a:rPr lang="ru-RU" sz="1900" i="1" dirty="0">
                <a:solidFill>
                  <a:schemeClr val="tx2"/>
                </a:solidFill>
              </a:rPr>
              <a:t> </a:t>
            </a:r>
            <a:r>
              <a:rPr lang="ru-RU" sz="1500" i="1" dirty="0">
                <a:solidFill>
                  <a:schemeClr val="tx2"/>
                </a:solidFill>
              </a:rPr>
              <a:t>развивать умение выделять и называть </a:t>
            </a:r>
            <a:r>
              <a:rPr lang="ru-RU" sz="1500" i="1" dirty="0" smtClean="0">
                <a:solidFill>
                  <a:schemeClr val="tx2"/>
                </a:solidFill>
              </a:rPr>
              <a:t>последний </a:t>
            </a:r>
            <a:r>
              <a:rPr lang="ru-RU" sz="1500" i="1" dirty="0">
                <a:solidFill>
                  <a:schemeClr val="tx2"/>
                </a:solidFill>
              </a:rPr>
              <a:t>звук слова.</a:t>
            </a:r>
            <a:endParaRPr lang="ru-RU" sz="15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2"/>
                </a:solidFill>
              </a:rPr>
              <a:t>   </a:t>
            </a:r>
            <a:r>
              <a:rPr lang="ru-RU" sz="1900" b="1" i="1" dirty="0">
                <a:solidFill>
                  <a:schemeClr val="tx2"/>
                </a:solidFill>
              </a:rPr>
              <a:t>Инструкция</a:t>
            </a:r>
            <a:r>
              <a:rPr lang="ru-RU" sz="1900" i="1" dirty="0">
                <a:solidFill>
                  <a:schemeClr val="tx2"/>
                </a:solidFill>
              </a:rPr>
              <a:t>.</a:t>
            </a:r>
            <a:r>
              <a:rPr lang="ru-RU" sz="1900" dirty="0">
                <a:solidFill>
                  <a:schemeClr val="tx2"/>
                </a:solidFill>
              </a:rPr>
              <a:t> Я произнесу слово, ты назови его последний звук: но</a:t>
            </a:r>
            <a:r>
              <a:rPr lang="ru-RU" sz="1900" b="1" dirty="0">
                <a:solidFill>
                  <a:schemeClr val="tx2"/>
                </a:solidFill>
              </a:rPr>
              <a:t>с </a:t>
            </a:r>
            <a:r>
              <a:rPr lang="ru-RU" sz="1900" dirty="0">
                <a:solidFill>
                  <a:schemeClr val="tx2"/>
                </a:solidFill>
              </a:rPr>
              <a:t>- </a:t>
            </a:r>
            <a:r>
              <a:rPr lang="ru-RU" sz="1900" b="1" dirty="0">
                <a:solidFill>
                  <a:schemeClr val="tx2"/>
                </a:solidFill>
              </a:rPr>
              <a:t>с</a:t>
            </a:r>
            <a:r>
              <a:rPr lang="ru-RU" sz="1900" dirty="0">
                <a:solidFill>
                  <a:schemeClr val="tx2"/>
                </a:solidFill>
              </a:rPr>
              <a:t>, вод</a:t>
            </a:r>
            <a:r>
              <a:rPr lang="ru-RU" sz="1900" b="1" dirty="0">
                <a:solidFill>
                  <a:schemeClr val="tx2"/>
                </a:solidFill>
              </a:rPr>
              <a:t>а </a:t>
            </a:r>
            <a:r>
              <a:rPr lang="ru-RU" sz="1900" dirty="0">
                <a:solidFill>
                  <a:schemeClr val="tx2"/>
                </a:solidFill>
              </a:rPr>
              <a:t>- </a:t>
            </a:r>
            <a:r>
              <a:rPr lang="ru-RU" sz="1900" b="1" dirty="0">
                <a:solidFill>
                  <a:schemeClr val="tx2"/>
                </a:solidFill>
              </a:rPr>
              <a:t>а</a:t>
            </a:r>
            <a:r>
              <a:rPr lang="ru-RU" sz="1900" dirty="0">
                <a:solidFill>
                  <a:schemeClr val="tx2"/>
                </a:solidFill>
              </a:rPr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900" b="1" i="1" dirty="0">
                <a:solidFill>
                  <a:schemeClr val="tx2"/>
                </a:solidFill>
              </a:rPr>
              <a:t>   </a:t>
            </a:r>
            <a:r>
              <a:rPr lang="ru-RU" sz="1900" b="1" i="1" u="sng" dirty="0">
                <a:solidFill>
                  <a:schemeClr val="tx2"/>
                </a:solidFill>
              </a:rPr>
              <a:t>Обратите внимание</a:t>
            </a:r>
            <a:r>
              <a:rPr lang="ru-RU" sz="1900" b="1" i="1" dirty="0">
                <a:solidFill>
                  <a:schemeClr val="tx2"/>
                </a:solidFill>
              </a:rPr>
              <a:t>, </a:t>
            </a:r>
            <a:r>
              <a:rPr lang="ru-RU" sz="1900" i="1" dirty="0">
                <a:solidFill>
                  <a:schemeClr val="tx2"/>
                </a:solidFill>
              </a:rPr>
              <a:t>что последний звук слова вы выделяете голосом, произносите его утрированно;</a:t>
            </a:r>
            <a:endParaRPr lang="ru-RU" sz="19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1900" b="1" i="1" dirty="0">
                <a:solidFill>
                  <a:schemeClr val="tx2"/>
                </a:solidFill>
              </a:rPr>
              <a:t>   </a:t>
            </a:r>
            <a:r>
              <a:rPr lang="ru-RU" sz="1900" i="1" dirty="0">
                <a:solidFill>
                  <a:schemeClr val="tx2"/>
                </a:solidFill>
              </a:rPr>
              <a:t>дошкольникам легче всего выделить первый гласный звук слова и последний согласный звук. Труднее всего дети выделяют первый согласный звук слова и последний гласный </a:t>
            </a:r>
            <a:r>
              <a:rPr lang="ru-RU" sz="1900" i="1" dirty="0" smtClean="0">
                <a:solidFill>
                  <a:schemeClr val="tx2"/>
                </a:solidFill>
              </a:rPr>
              <a:t>звук</a:t>
            </a:r>
            <a:r>
              <a:rPr lang="ru-RU" sz="1900" i="1" dirty="0">
                <a:solidFill>
                  <a:schemeClr val="tx2"/>
                </a:solidFill>
              </a:rPr>
              <a:t>.</a:t>
            </a:r>
            <a:endParaRPr lang="ru-RU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8"/>
            <a:ext cx="6965245" cy="432049"/>
          </a:xfrm>
        </p:spPr>
        <p:txBody>
          <a:bodyPr>
            <a:noAutofit/>
          </a:bodyPr>
          <a:lstStyle/>
          <a:p>
            <a:r>
              <a:rPr lang="ru-RU" sz="2100" b="1" i="1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4. «Посчитай предметы»</a:t>
            </a:r>
            <a: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2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2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344816" cy="48245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b="1" i="1" spc="50" dirty="0" smtClean="0">
                <a:ln w="11430"/>
                <a:solidFill>
                  <a:schemeClr val="tx2"/>
                </a:solidFill>
              </a:rPr>
              <a:t>   Цель</a:t>
            </a:r>
            <a:r>
              <a:rPr lang="ru-RU" sz="1600" b="1" i="1" spc="50" dirty="0">
                <a:ln w="11430"/>
                <a:solidFill>
                  <a:schemeClr val="tx2"/>
                </a:solidFill>
              </a:rPr>
              <a:t>:</a:t>
            </a:r>
            <a:r>
              <a:rPr lang="ru-RU" sz="2000" b="1" i="1" spc="50" dirty="0">
                <a:ln w="11430"/>
                <a:solidFill>
                  <a:schemeClr val="tx2"/>
                </a:solidFill>
              </a:rPr>
              <a:t> </a:t>
            </a:r>
            <a:r>
              <a:rPr lang="ru-RU" sz="1400" i="1" spc="50" dirty="0">
                <a:ln w="11430"/>
                <a:solidFill>
                  <a:schemeClr val="tx2"/>
                </a:solidFill>
              </a:rPr>
              <a:t>закреплять грамотное произношение поставленного звука в словах и фразах; совершенствовать навыки количественного счета; упражнять в согласовании существительных с числительными</a:t>
            </a:r>
            <a:r>
              <a:rPr lang="ru-RU" sz="1400" i="1" spc="50" dirty="0" smtClean="0">
                <a:ln w="11430"/>
                <a:solidFill>
                  <a:schemeClr val="tx2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spc="50" dirty="0" smtClean="0">
                <a:ln w="11430"/>
                <a:solidFill>
                  <a:schemeClr val="tx2"/>
                </a:solidFill>
              </a:rPr>
              <a:t>   Ребенок </a:t>
            </a:r>
            <a:r>
              <a:rPr lang="ru-RU" sz="1600" spc="50" dirty="0">
                <a:ln w="11430"/>
                <a:solidFill>
                  <a:schemeClr val="tx2"/>
                </a:solidFill>
              </a:rPr>
              <a:t>считает </a:t>
            </a:r>
            <a:r>
              <a:rPr lang="ru-RU" sz="1600" spc="50" dirty="0" smtClean="0">
                <a:ln w="11430"/>
                <a:solidFill>
                  <a:schemeClr val="tx2"/>
                </a:solidFill>
              </a:rPr>
              <a:t>предметы </a:t>
            </a:r>
            <a:r>
              <a:rPr lang="ru-RU" sz="1600" spc="50" dirty="0">
                <a:ln w="11430"/>
                <a:solidFill>
                  <a:schemeClr val="tx2"/>
                </a:solidFill>
              </a:rPr>
              <a:t>до указанного взрослым </a:t>
            </a:r>
            <a:r>
              <a:rPr lang="ru-RU" sz="1600" spc="50" dirty="0" smtClean="0">
                <a:ln w="11430"/>
                <a:solidFill>
                  <a:schemeClr val="tx2"/>
                </a:solidFill>
              </a:rPr>
              <a:t> количества</a:t>
            </a:r>
            <a:r>
              <a:rPr lang="ru-RU" sz="1600" spc="50" dirty="0">
                <a:ln w="11430"/>
                <a:solidFill>
                  <a:schemeClr val="tx2"/>
                </a:solidFill>
              </a:rPr>
              <a:t>.       </a:t>
            </a:r>
            <a:endParaRPr lang="ru-RU" sz="2000" b="1" spc="50" dirty="0" smtClean="0">
              <a:ln w="11430"/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i="1" spc="50" dirty="0" smtClean="0">
                <a:ln w="11430"/>
                <a:solidFill>
                  <a:schemeClr val="tx2"/>
                </a:solidFill>
              </a:rPr>
              <a:t>   Пример</a:t>
            </a:r>
            <a:r>
              <a:rPr lang="ru-RU" sz="1600" b="1" i="1" spc="50" dirty="0">
                <a:ln w="11430"/>
                <a:solidFill>
                  <a:schemeClr val="tx2"/>
                </a:solidFill>
              </a:rPr>
              <a:t>: </a:t>
            </a:r>
            <a:r>
              <a:rPr lang="ru-RU" sz="1400" i="1" spc="50" dirty="0">
                <a:ln w="11430"/>
                <a:solidFill>
                  <a:schemeClr val="tx2"/>
                </a:solidFill>
              </a:rPr>
              <a:t>«Посчитай рыб до 5: 1 рыба, 2рыбы, 3 рыбы, 4 рыбы, 5 рыб. Посчитай слонов до 7: 1 слон, 2 слона, 3 слона, 4 слона, 5 слонов, 6 слонов, 7 слонов. </a:t>
            </a:r>
            <a:r>
              <a:rPr lang="ru-RU" sz="1400" spc="50" dirty="0">
                <a:ln w="11430"/>
                <a:solidFill>
                  <a:schemeClr val="tx2"/>
                </a:solidFill>
              </a:rPr>
              <a:t/>
            </a:r>
            <a:br>
              <a:rPr lang="ru-RU" sz="1400" spc="50" dirty="0">
                <a:ln w="11430"/>
                <a:solidFill>
                  <a:schemeClr val="tx2"/>
                </a:solidFill>
              </a:rPr>
            </a:br>
            <a:r>
              <a:rPr lang="ru-RU" sz="1400" i="1" spc="50" dirty="0">
                <a:ln w="11430"/>
                <a:solidFill>
                  <a:schemeClr val="tx2"/>
                </a:solidFill>
              </a:rPr>
              <a:t>Посчитай сосны до 10: 1 сосна, 2 сосны, 3 сосны, 4 сосны, 5 сосен, 6 сосен, 7сосен, 8 сосен,9 сосен, 10 сосен.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b="1" i="1" dirty="0" smtClean="0">
                <a:solidFill>
                  <a:schemeClr val="tx2"/>
                </a:solidFill>
              </a:rPr>
              <a:t>    </a:t>
            </a:r>
            <a:r>
              <a:rPr lang="ru-RU" sz="1600" b="1" i="1" u="sng" dirty="0" smtClean="0">
                <a:solidFill>
                  <a:schemeClr val="tx2"/>
                </a:solidFill>
              </a:rPr>
              <a:t>Обратите </a:t>
            </a:r>
            <a:r>
              <a:rPr lang="ru-RU" sz="1600" b="1" i="1" u="sng" dirty="0">
                <a:solidFill>
                  <a:schemeClr val="tx2"/>
                </a:solidFill>
              </a:rPr>
              <a:t>внимание ребенка</a:t>
            </a:r>
            <a:r>
              <a:rPr lang="ru-RU" sz="1600" b="1" i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600" i="1" dirty="0" smtClean="0">
                <a:solidFill>
                  <a:schemeClr val="tx2"/>
                </a:solidFill>
              </a:rPr>
              <a:t>     на </a:t>
            </a:r>
            <a:r>
              <a:rPr lang="ru-RU" sz="1600" i="1" dirty="0">
                <a:solidFill>
                  <a:schemeClr val="tx2"/>
                </a:solidFill>
              </a:rPr>
              <a:t>изменяющиеся окончания слов;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1600" b="1" i="1" dirty="0">
                <a:solidFill>
                  <a:schemeClr val="tx2"/>
                </a:solidFill>
              </a:rPr>
              <a:t>   </a:t>
            </a:r>
            <a:r>
              <a:rPr lang="ru-RU" sz="1600" b="1" i="1" dirty="0" smtClean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упражнение </a:t>
            </a:r>
            <a:r>
              <a:rPr lang="ru-RU" sz="1600" i="1" dirty="0">
                <a:solidFill>
                  <a:schemeClr val="tx2"/>
                </a:solidFill>
              </a:rPr>
              <a:t>желательно проводить </a:t>
            </a:r>
          </a:p>
          <a:p>
            <a:pPr marL="0" indent="0">
              <a:buNone/>
            </a:pPr>
            <a:r>
              <a:rPr lang="ru-RU" sz="1600" i="1" dirty="0" smtClean="0">
                <a:solidFill>
                  <a:schemeClr val="tx2"/>
                </a:solidFill>
              </a:rPr>
              <a:t>     с </a:t>
            </a:r>
            <a:r>
              <a:rPr lang="ru-RU" sz="1600" i="1" dirty="0">
                <a:solidFill>
                  <a:schemeClr val="tx2"/>
                </a:solidFill>
              </a:rPr>
              <a:t>использованием зрительной опоры – </a:t>
            </a:r>
          </a:p>
          <a:p>
            <a:pPr marL="0" indent="0">
              <a:buNone/>
            </a:pPr>
            <a:r>
              <a:rPr lang="ru-RU" sz="1600" i="1" dirty="0" smtClean="0">
                <a:solidFill>
                  <a:schemeClr val="tx2"/>
                </a:solidFill>
              </a:rPr>
              <a:t>     ряда </a:t>
            </a:r>
            <a:r>
              <a:rPr lang="ru-RU" sz="1600" i="1" dirty="0">
                <a:solidFill>
                  <a:schemeClr val="tx2"/>
                </a:solidFill>
              </a:rPr>
              <a:t>цифр: его можно записать </a:t>
            </a:r>
            <a:r>
              <a:rPr lang="ru-RU" sz="1600" i="1" dirty="0" smtClean="0">
                <a:solidFill>
                  <a:schemeClr val="tx2"/>
                </a:solidFill>
              </a:rPr>
              <a:t>или 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tx2"/>
                </a:solidFill>
              </a:rPr>
              <a:t> </a:t>
            </a:r>
            <a:r>
              <a:rPr lang="ru-RU" sz="1600" i="1" dirty="0" smtClean="0">
                <a:solidFill>
                  <a:schemeClr val="tx2"/>
                </a:solidFill>
              </a:rPr>
              <a:t>    наклеить на </a:t>
            </a:r>
            <a:r>
              <a:rPr lang="ru-RU" sz="1600" i="1" dirty="0">
                <a:solidFill>
                  <a:schemeClr val="tx2"/>
                </a:solidFill>
              </a:rPr>
              <a:t>отдельный лист бумаги. </a:t>
            </a:r>
          </a:p>
          <a:p>
            <a:endParaRPr lang="ru-RU" sz="1800" dirty="0"/>
          </a:p>
        </p:txBody>
      </p:sp>
      <p:pic>
        <p:nvPicPr>
          <p:cNvPr id="4" name="Рисунок 3" descr="C:\Users\Ленуся!.ELENA777\Documents\Логопед\2008-2009\фото\дети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475865" cy="1857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7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464</TotalTime>
  <Words>1260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 </vt:lpstr>
      <vt:lpstr>Краткие доводы  в пользу выбранной формы работы</vt:lpstr>
      <vt:lpstr>Уважаемые родители!</vt:lpstr>
      <vt:lpstr>Презентация PowerPoint</vt:lpstr>
      <vt:lpstr> </vt:lpstr>
      <vt:lpstr>1. «Поймай звук» </vt:lpstr>
      <vt:lpstr>2. « Назови первый звук слова» </vt:lpstr>
      <vt:lpstr> 3. «Назови последний звук слова»</vt:lpstr>
      <vt:lpstr>4. «Посчитай предметы» </vt:lpstr>
      <vt:lpstr> 5. «Чего не стало на столе?» </vt:lpstr>
      <vt:lpstr> 6. «Назови по порядку» </vt:lpstr>
      <vt:lpstr> 7. «Что где?» </vt:lpstr>
      <vt:lpstr> 8. «На каком месте?» </vt:lpstr>
      <vt:lpstr> 9. «Один - много» </vt:lpstr>
      <vt:lpstr> 10. «Назови ласково»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Ленка</dc:creator>
  <cp:lastModifiedBy>Ленка</cp:lastModifiedBy>
  <cp:revision>46</cp:revision>
  <dcterms:created xsi:type="dcterms:W3CDTF">2017-12-06T19:25:05Z</dcterms:created>
  <dcterms:modified xsi:type="dcterms:W3CDTF">2017-12-13T20:18:49Z</dcterms:modified>
</cp:coreProperties>
</file>