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72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8000"/>
    <a:srgbClr val="669900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540968"/>
          </a:xfrm>
        </p:spPr>
        <p:txBody>
          <a:bodyPr>
            <a:normAutofit/>
          </a:bodyPr>
          <a:lstStyle/>
          <a:p>
            <a:r>
              <a:rPr lang="ru-RU" b="1" i="1" dirty="0"/>
              <a:t> </a:t>
            </a:r>
            <a:r>
              <a:rPr lang="ru-RU" sz="2800" b="1" i="1" dirty="0">
                <a:solidFill>
                  <a:srgbClr val="008000"/>
                </a:solidFill>
              </a:rPr>
              <a:t>занимательно и полезно</a:t>
            </a:r>
            <a:r>
              <a:rPr lang="ru-RU" sz="2800" b="1" i="1" dirty="0" smtClean="0">
                <a:solidFill>
                  <a:srgbClr val="008000"/>
                </a:solidFill>
              </a:rPr>
              <a:t>!</a:t>
            </a:r>
          </a:p>
          <a:p>
            <a:endParaRPr lang="ru-RU" sz="2800" b="1" i="1" dirty="0">
              <a:solidFill>
                <a:srgbClr val="008000"/>
              </a:solidFill>
            </a:endParaRPr>
          </a:p>
          <a:p>
            <a:endParaRPr lang="ru-RU" sz="2800" b="1" i="1" dirty="0" smtClean="0">
              <a:solidFill>
                <a:srgbClr val="008000"/>
              </a:solidFill>
            </a:endParaRPr>
          </a:p>
          <a:p>
            <a:endParaRPr lang="ru-RU" sz="2800" b="1" i="1" dirty="0">
              <a:solidFill>
                <a:srgbClr val="008000"/>
              </a:solidFill>
            </a:endParaRPr>
          </a:p>
          <a:p>
            <a:endParaRPr lang="ru-RU" sz="2800" b="1" i="1" dirty="0" smtClean="0">
              <a:solidFill>
                <a:srgbClr val="008000"/>
              </a:solidFill>
            </a:endParaRPr>
          </a:p>
          <a:p>
            <a:endParaRPr lang="ru-RU" sz="2800" b="1" i="1" dirty="0">
              <a:solidFill>
                <a:srgbClr val="008000"/>
              </a:solidFill>
            </a:endParaRPr>
          </a:p>
          <a:p>
            <a:r>
              <a:rPr lang="ru-RU" sz="1200" b="1" i="1" dirty="0" smtClean="0">
                <a:solidFill>
                  <a:srgbClr val="008000"/>
                </a:solidFill>
              </a:rPr>
              <a:t>Составила: учитель-логопед Нефедова Е. В.</a:t>
            </a:r>
            <a:endParaRPr lang="ru-RU" sz="1200" dirty="0">
              <a:solidFill>
                <a:srgbClr val="008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i="1" dirty="0">
                <a:solidFill>
                  <a:schemeClr val="bg1"/>
                </a:solidFill>
              </a:rPr>
              <a:t>ПАЛЬЧИКОВАЯ ГИМНАСТИКА: </a:t>
            </a:r>
            <a:r>
              <a:rPr lang="ru-RU" sz="4400" dirty="0">
                <a:solidFill>
                  <a:schemeClr val="bg1"/>
                </a:solidFill>
              </a:rPr>
              <a:t/>
            </a:r>
            <a:br>
              <a:rPr lang="ru-RU" sz="4400" dirty="0">
                <a:solidFill>
                  <a:schemeClr val="bg1"/>
                </a:solidFill>
              </a:rPr>
            </a:b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5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55278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Соединить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подушечки большого, среднего и безымянного пальцев.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Указательный палец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мизинец согнуть дугой и прижать к среднему и безымянному.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4941169"/>
            <a:ext cx="7315200" cy="72007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68308" y="44624"/>
            <a:ext cx="9001873" cy="4603576"/>
          </a:xfrm>
        </p:spPr>
      </p:sp>
      <p:sp>
        <p:nvSpPr>
          <p:cNvPr id="6" name="Прямоугольник 5"/>
          <p:cNvSpPr/>
          <p:nvPr/>
        </p:nvSpPr>
        <p:spPr>
          <a:xfrm>
            <a:off x="107504" y="188641"/>
            <a:ext cx="89289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«Мышка»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alt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solidFill>
                  <a:srgbClr val="008000"/>
                </a:solidFill>
              </a:rPr>
              <a:t>                                                                       </a:t>
            </a:r>
            <a:r>
              <a:rPr lang="ru-RU" sz="2000" b="1" i="1" dirty="0">
                <a:solidFill>
                  <a:srgbClr val="008000"/>
                </a:solidFill>
              </a:rPr>
              <a:t> </a:t>
            </a:r>
            <a:r>
              <a:rPr lang="ru-RU" sz="2000" b="1" i="1" dirty="0" smtClean="0">
                <a:solidFill>
                  <a:srgbClr val="008000"/>
                </a:solidFill>
              </a:rPr>
              <a:t>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Серенький комок сидит </a:t>
            </a:r>
          </a:p>
          <a:p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и бумажками шуршит.</a:t>
            </a:r>
            <a:endParaRPr lang="ru-RU" sz="2000" b="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solidFill>
                  <a:srgbClr val="008000"/>
                </a:solidFill>
              </a:rPr>
              <a:t>                                                                                                           </a:t>
            </a:r>
            <a:endParaRPr lang="ru-RU" sz="20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Мыш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56579"/>
            <a:ext cx="2238375" cy="171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45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55278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Сцепить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одноименные пальцы обеих рук и потянуть в разные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стороны. Выполнять всеми одноименными пальцами поочередно.</a:t>
            </a:r>
            <a:endParaRPr lang="ru-RU" sz="20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4941169"/>
            <a:ext cx="7315200" cy="72007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68308" y="44624"/>
            <a:ext cx="9001873" cy="4603576"/>
          </a:xfrm>
        </p:spPr>
      </p:sp>
      <p:sp>
        <p:nvSpPr>
          <p:cNvPr id="6" name="Прямоугольник 5"/>
          <p:cNvSpPr/>
          <p:nvPr/>
        </p:nvSpPr>
        <p:spPr>
          <a:xfrm>
            <a:off x="107504" y="188641"/>
            <a:ext cx="892899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«Борцы»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alt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пальчики сцепились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тянулись, и крутились.                                             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Каждый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хочет победить                                                                                                    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И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награду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получить. </a:t>
            </a:r>
          </a:p>
          <a:p>
            <a:r>
              <a:rPr lang="ru-RU" sz="2000" b="1" i="1" dirty="0">
                <a:solidFill>
                  <a:srgbClr val="008000"/>
                </a:solidFill>
              </a:rPr>
              <a:t> </a:t>
            </a:r>
            <a:r>
              <a:rPr lang="ru-RU" sz="2000" b="1" i="1" dirty="0" smtClean="0">
                <a:solidFill>
                  <a:srgbClr val="008000"/>
                </a:solidFill>
              </a:rPr>
              <a:t>                                                            </a:t>
            </a:r>
            <a:endParaRPr lang="ru-RU" sz="2000" b="1" dirty="0" smtClean="0">
              <a:solidFill>
                <a:srgbClr val="008000"/>
              </a:solidFill>
            </a:endParaRPr>
          </a:p>
          <a:p>
            <a:r>
              <a:rPr lang="ru-RU" sz="2000" b="1" i="1" dirty="0" smtClean="0">
                <a:solidFill>
                  <a:srgbClr val="008000"/>
                </a:solidFill>
              </a:rPr>
              <a:t>                                                                                                           </a:t>
            </a:r>
            <a:endParaRPr lang="ru-RU" sz="20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Борц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00808"/>
            <a:ext cx="2448272" cy="2049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20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55278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Кисти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сжать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кулачки. Поочередно разгибать пальцы, начиная с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большого. Выполнять сначала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правой, затем левой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рукой.</a:t>
            </a:r>
            <a:endParaRPr lang="ru-RU" sz="20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4941169"/>
            <a:ext cx="7315200" cy="72007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68308" y="44624"/>
            <a:ext cx="9001873" cy="4603576"/>
          </a:xfrm>
        </p:spPr>
      </p:sp>
      <p:sp>
        <p:nvSpPr>
          <p:cNvPr id="6" name="Прямоугольник 5"/>
          <p:cNvSpPr/>
          <p:nvPr/>
        </p:nvSpPr>
        <p:spPr>
          <a:xfrm>
            <a:off x="107503" y="202238"/>
            <a:ext cx="892899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«Мы считаем»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alt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пальцы сосчитать: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Раз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два, три, четыре, пять.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На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руке опять: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Раз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два. три, четыре, пять.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solidFill>
                  <a:srgbClr val="008000"/>
                </a:solidFill>
              </a:rPr>
              <a:t>                                                             </a:t>
            </a:r>
            <a:endParaRPr lang="ru-RU" sz="2000" b="1" dirty="0" smtClean="0">
              <a:solidFill>
                <a:srgbClr val="008000"/>
              </a:solidFill>
            </a:endParaRPr>
          </a:p>
          <a:p>
            <a:r>
              <a:rPr lang="ru-RU" sz="2000" b="1" i="1" dirty="0" smtClean="0">
                <a:solidFill>
                  <a:srgbClr val="008000"/>
                </a:solidFill>
              </a:rPr>
              <a:t>                                                                                                           </a:t>
            </a:r>
            <a:endParaRPr lang="ru-RU" sz="20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Мы считаем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2376264" cy="1892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53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Исследованиями </a:t>
            </a:r>
            <a:r>
              <a:rPr lang="ru-RU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советских физиологов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установлено, что   </a:t>
            </a:r>
            <a:b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речи детей на­ходится в прямой зависимости от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</a:t>
            </a:r>
            <a:r>
              <a:rPr lang="ru-RU" sz="1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сформирован­ности</a:t>
            </a:r>
            <a:r>
              <a:rPr lang="ru-RU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тонких движений пальцев рук: если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</a:t>
            </a:r>
            <a:r>
              <a:rPr lang="ru-RU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пальцев и кисти  развиты в соот­ветствии с возрастом, то 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 ребенка соответствует возрастной норме.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4941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Влияние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импульсации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мышц руки значительно только в детском возрасте, пока идет формирование речевой моторной области в коре головного мозга. Таким образом, </a:t>
            </a: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тренировка движений пальцев и кисти рук стимулирует речевое развитие ребенка, способствует улучшению артикуля­ционных движений, подготовке руки к письму и является мощным средством повышения ра­ботоспособности коры головного мозга и развития мышления ребенка</a:t>
            </a: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Регулярное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упражнений по разви­тию и совершенствованию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мелкой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 кистей и пальцев рук формирует ориентировку в схеме тела и способствует  подготовке детей к обучению в школе.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128792" cy="1872208"/>
          </a:xfrm>
        </p:spPr>
        <p:txBody>
          <a:bodyPr>
            <a:normAutofit/>
          </a:bodyPr>
          <a:lstStyle/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Развитию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мелкой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 способствуют занятия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изобразительной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деятельностью, ручным трудом, </a:t>
            </a:r>
            <a:b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самомассажем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также, пальчиковой гимнастикой.</a:t>
            </a:r>
            <a:b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12142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1" i="1" dirty="0" smtClean="0"/>
              <a:t>  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движений пальцев и кисти рук рекомендуется проводить ежедневно вместе со взрослым в течение 2-5 минут. На первых занятиях все упражнения выполня­ются в медленном темпе. Взрослый следит за правильностью позы кисти руки и точностью пере­ключений с одного движения на другое. Можно помочь детям принять необходимую позу руки или разрешить им самим помочь себе второй ру­кой. Указания взрослого должны быть ясными, четкими, содержащими элементы одобрения и оценки действий детей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Выполнение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 под команду взросло­го или в сочетании с собственной речью приводит к усилению речевого контроля за точностью выполнения движений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упражнениях использованы стихи, авторство которых не установлено.</a:t>
            </a:r>
          </a:p>
        </p:txBody>
      </p:sp>
    </p:spTree>
    <p:extLst>
      <p:ext uri="{BB962C8B-B14F-4D97-AF65-F5344CB8AC3E}">
        <p14:creationId xmlns:p14="http://schemas.microsoft.com/office/powerpoint/2010/main" val="12052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55278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Большим </a:t>
            </a:r>
            <a:r>
              <a:rPr lang="ru-RU" altLang="ru-RU" sz="20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указательным пальцами обеих рук образовать два кольца, соединить их на переносице.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68308" y="44624"/>
            <a:ext cx="9001873" cy="4603576"/>
          </a:xfrm>
        </p:spPr>
      </p:sp>
      <p:pic>
        <p:nvPicPr>
          <p:cNvPr id="5" name="Рисунок 9" descr="Оч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799"/>
            <a:ext cx="2749847" cy="227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7504" y="188641"/>
            <a:ext cx="89289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«Очки»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alt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altLang="ru-RU" sz="20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endParaRPr lang="ru-RU" altLang="ru-RU" sz="20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2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- </a:t>
            </a:r>
            <a:r>
              <a:rPr lang="ru-RU" alt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стряслось у тети Вали?</a:t>
            </a:r>
          </a:p>
          <a:p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- У нее очки пропали!</a:t>
            </a:r>
            <a:endParaRPr lang="ru-RU" sz="20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6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55278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Кисть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руки сжата в кулак –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«голова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зайца». Указательный и средний пальцы –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«уши», они двигаются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разводятся в стороны,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сгибаются одновременно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поочередно.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4941169"/>
            <a:ext cx="7315200" cy="79208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68308" y="44624"/>
            <a:ext cx="9001873" cy="4603576"/>
          </a:xfrm>
        </p:spPr>
      </p:sp>
      <p:sp>
        <p:nvSpPr>
          <p:cNvPr id="6" name="Прямоугольник 5"/>
          <p:cNvSpPr/>
          <p:nvPr/>
        </p:nvSpPr>
        <p:spPr>
          <a:xfrm>
            <a:off x="107504" y="188641"/>
            <a:ext cx="89289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«Заячьи уши»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alt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Ушки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длинные у зайки: 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Из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кустов они торчат.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Он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прыгает и скачет: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Веселит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своих зайчат.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8" descr="Заячьи уш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79" y="1772816"/>
            <a:ext cx="2878155" cy="223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82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55278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Соединить большой палец с указательным (затем со средним,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безымянным,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мизинцем) на обеих руках - образовать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кольца, соединить их в цепочку.</a:t>
            </a:r>
            <a:b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/>
              <a:t> 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4941169"/>
            <a:ext cx="7315200" cy="72007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68308" y="44624"/>
            <a:ext cx="9001873" cy="4603576"/>
          </a:xfrm>
        </p:spPr>
      </p:sp>
      <p:sp>
        <p:nvSpPr>
          <p:cNvPr id="6" name="Прямоугольник 5"/>
          <p:cNvSpPr/>
          <p:nvPr/>
        </p:nvSpPr>
        <p:spPr>
          <a:xfrm>
            <a:off x="107504" y="188641"/>
            <a:ext cx="89289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«Цепочка»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alt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ru-RU" alt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Пальчики соединяем </a:t>
            </a:r>
          </a:p>
          <a:p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и цепочку получаем.</a:t>
            </a:r>
            <a:endParaRPr lang="ru-RU" sz="20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Цепоч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2314575" cy="1800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55278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Ладони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пальцы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развернуть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себе. Пальцы переплести и выпрямить.</a:t>
            </a:r>
            <a:b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/>
              <a:t> 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4941169"/>
            <a:ext cx="7315200" cy="72007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68308" y="44624"/>
            <a:ext cx="9001873" cy="4603576"/>
          </a:xfrm>
        </p:spPr>
      </p:sp>
      <p:sp>
        <p:nvSpPr>
          <p:cNvPr id="6" name="Прямоугольник 5"/>
          <p:cNvSpPr/>
          <p:nvPr/>
        </p:nvSpPr>
        <p:spPr>
          <a:xfrm>
            <a:off x="107504" y="188641"/>
            <a:ext cx="89289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«Грабли»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alt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падают в саду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я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граблями их смету.</a:t>
            </a:r>
          </a:p>
        </p:txBody>
      </p:sp>
      <p:pic>
        <p:nvPicPr>
          <p:cNvPr id="8" name="Рисунок 7" descr="Грабл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37150"/>
            <a:ext cx="2314575" cy="1800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19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55278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Левую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ладонь удерживать вертикально, пальцы соединить и направить вверх. Правую кисть сжать в кулак и прижать к левой ладони. Положение рук можно менять. 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4941169"/>
            <a:ext cx="7315200" cy="72007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68308" y="44624"/>
            <a:ext cx="9001873" cy="4603576"/>
          </a:xfrm>
        </p:spPr>
      </p:sp>
      <p:sp>
        <p:nvSpPr>
          <p:cNvPr id="6" name="Прямоугольник 5"/>
          <p:cNvSpPr/>
          <p:nvPr/>
        </p:nvSpPr>
        <p:spPr>
          <a:xfrm>
            <a:off x="107504" y="188641"/>
            <a:ext cx="89289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«Стульчик»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alt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solidFill>
                  <a:srgbClr val="008000"/>
                </a:solidFill>
              </a:rPr>
              <a:t>                                                                      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Стульчик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из рук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</a:t>
            </a:r>
            <a:endParaRPr lang="ru-RU" sz="2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и ребятам покажи!</a:t>
            </a:r>
            <a:endParaRPr lang="ru-RU" sz="20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Стульчи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2448272" cy="1914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47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155278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Левую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кисть сжать в кулак, опустить на нее ладонь правой руки.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 можно менять.</a:t>
            </a:r>
            <a:b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4941169"/>
            <a:ext cx="7315200" cy="72007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68308" y="44624"/>
            <a:ext cx="9001873" cy="4603576"/>
          </a:xfrm>
        </p:spPr>
      </p:sp>
      <p:sp>
        <p:nvSpPr>
          <p:cNvPr id="6" name="Прямоугольник 5"/>
          <p:cNvSpPr/>
          <p:nvPr/>
        </p:nvSpPr>
        <p:spPr>
          <a:xfrm>
            <a:off x="107504" y="188641"/>
            <a:ext cx="89289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«Стол»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alt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У стола толстая ножка, </a:t>
            </a:r>
          </a:p>
          <a:p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сверху крышка, как ладошка.</a:t>
            </a:r>
            <a:endParaRPr lang="ru-RU" sz="2000" b="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solidFill>
                  <a:srgbClr val="008000"/>
                </a:solidFill>
              </a:rPr>
              <a:t>                                                                                                           </a:t>
            </a:r>
            <a:endParaRPr lang="ru-RU" sz="20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Стол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58" y="1844824"/>
            <a:ext cx="2376264" cy="1914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69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</TotalTime>
  <Words>610</Words>
  <Application>Microsoft Office PowerPoint</Application>
  <PresentationFormat>Экран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ПАЛЬЧИКОВАЯ ГИМНАСТИКА:  </vt:lpstr>
      <vt:lpstr>   Исследованиями советских физиологов было установлено, что    уровень развития речи детей на­ходится в прямой зависимости от степени сформирован­ности тонких движений пальцев рук: если движения пальцев и кисти  развиты в соот­ветствии с возрастом, то  и речевое развитие ребенка соответствует возрастной норме. </vt:lpstr>
      <vt:lpstr>   Развитию мелкой моторики способствуют занятия     изобразительной деятельностью, ручным трудом,  самомассажем, а также, пальчиковой гимнастикой. </vt:lpstr>
      <vt:lpstr>Большим и указательным пальцами обеих рук образовать два кольца, соединить их на переносице. </vt:lpstr>
      <vt:lpstr>Кисть руки сжата в кулак – это «голова зайца». Указательный и средний пальцы – это «уши», они двигаются: разводятся в стороны, сгибаются одновременно или поочередно.</vt:lpstr>
      <vt:lpstr>Соединить большой палец с указательным (затем со средним, безымянным, мизинцем) на обеих руках - образовать два кольца, соединить их в цепочку.  </vt:lpstr>
      <vt:lpstr>Ладони и пальцы развернуть к себе. Пальцы переплести и выпрямить.  </vt:lpstr>
      <vt:lpstr>Левую ладонь удерживать вертикально, пальцы соединить и направить вверх. Правую кисть сжать в кулак и прижать к левой ладони. Положение рук можно менять. </vt:lpstr>
      <vt:lpstr>Левую кисть сжать в кулак, опустить на нее ладонь правой руки. Положение рук можно менять.  </vt:lpstr>
      <vt:lpstr>Соединить подушечки большого, среднего и безымянного пальцев. Указательный палец и мизинец согнуть дугой и прижать к среднему и безымянному.</vt:lpstr>
      <vt:lpstr>Сцепить одноименные пальцы обеих рук и потянуть в разные стороны. Выполнять всеми одноименными пальцами поочередно.</vt:lpstr>
      <vt:lpstr>Кисти рук сжать в кулачки. Поочередно разгибать пальцы, начиная с большого. Выполнять сначала правой, затем левой рукой.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Ленка</dc:creator>
  <cp:lastModifiedBy>Ленка</cp:lastModifiedBy>
  <cp:revision>27</cp:revision>
  <dcterms:created xsi:type="dcterms:W3CDTF">2017-12-26T19:39:29Z</dcterms:created>
  <dcterms:modified xsi:type="dcterms:W3CDTF">2017-12-27T20:34:26Z</dcterms:modified>
</cp:coreProperties>
</file>