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5" r:id="rId2"/>
    <p:sldId id="256" r:id="rId3"/>
    <p:sldId id="257" r:id="rId4"/>
    <p:sldId id="266" r:id="rId5"/>
    <p:sldId id="259" r:id="rId6"/>
    <p:sldId id="258" r:id="rId7"/>
    <p:sldId id="260" r:id="rId8"/>
    <p:sldId id="261" r:id="rId9"/>
    <p:sldId id="262" r:id="rId10"/>
    <p:sldId id="267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4622" autoAdjust="0"/>
  </p:normalViewPr>
  <p:slideViewPr>
    <p:cSldViewPr>
      <p:cViewPr varScale="1">
        <p:scale>
          <a:sx n="46" d="100"/>
          <a:sy n="46" d="100"/>
        </p:scale>
        <p:origin x="-1421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74;&#1089;&#1077;%20&#1076;&#1086;&#1082;&#1091;&#1084;&#1077;&#1085;&#1090;&#1099;\&#1088;&#1077;&#1095;&#1077;&#1074;%20&#1082;&#1072;&#1088;&#1090;&#1099;\&#1056;&#1077;&#1095;&#1077;&#1074;&#1099;&#1077;%20&#1082;&#1072;&#1088;&#1090;&#1099;%20&#1101;&#1083;&#1077;&#1082;&#1090;&#1088;&#1086;&#1085;&#1085;&#1099;&#1077;\2015-2016\&#1084;&#1086;&#1085;&#1080;&#1090;&#1086;&#1088;&#1080;&#1085;&#1075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74;&#1089;&#1077;%20&#1076;&#1086;&#1082;&#1091;&#1084;&#1077;&#1085;&#1090;&#1099;\&#1088;&#1077;&#1095;&#1077;&#1074;%20&#1082;&#1072;&#1088;&#1090;&#1099;\&#1056;&#1077;&#1095;&#1077;&#1074;&#1099;&#1077;%20&#1082;&#1072;&#1088;&#1090;&#1099;%20&#1101;&#1083;&#1077;&#1082;&#1090;&#1088;&#1086;&#1085;&#1085;&#1099;&#1077;\2015-2016\&#1084;&#1086;&#1085;&#1080;&#1090;&#1086;&#1088;&#1080;&#1085;&#107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Результат коррекционной работы с детьми, зачисленными на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логопункт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в 2015-2016 учебном году</a:t>
            </a:r>
          </a:p>
        </c:rich>
      </c:tx>
      <c:layout>
        <c:manualLayout>
          <c:xMode val="edge"/>
          <c:yMode val="edge"/>
          <c:x val="0.16190758967629049"/>
          <c:y val="8.14814814814814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1770341207349079E-2"/>
          <c:y val="0.36549693788276466"/>
          <c:w val="0.39200174978127733"/>
          <c:h val="0.52266899970836977"/>
        </c:manualLayout>
      </c:layout>
      <c:pieChart>
        <c:varyColors val="1"/>
        <c:ser>
          <c:idx val="0"/>
          <c:order val="0"/>
          <c:spPr>
            <a:ln>
              <a:solidFill>
                <a:schemeClr val="tx2">
                  <a:lumMod val="50000"/>
                </a:schemeClr>
              </a:solidFill>
            </a:ln>
          </c:spPr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диаграмма!$A$4:$A$6</c:f>
              <c:strCache>
                <c:ptCount val="3"/>
                <c:pt idx="0">
                  <c:v>с исправленной речью</c:v>
                </c:pt>
                <c:pt idx="1">
                  <c:v>с улучшенной речью </c:v>
                </c:pt>
                <c:pt idx="2">
                  <c:v>продолжение коррекционной работы</c:v>
                </c:pt>
              </c:strCache>
            </c:strRef>
          </c:cat>
          <c:val>
            <c:numRef>
              <c:f>диаграмма!$B$4:$B$6</c:f>
              <c:numCache>
                <c:formatCode>General</c:formatCode>
                <c:ptCount val="3"/>
                <c:pt idx="0">
                  <c:v>23.5</c:v>
                </c:pt>
                <c:pt idx="1">
                  <c:v>73.5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55464709098862641"/>
          <c:y val="0.33099533391659375"/>
          <c:w val="0.38669424201606445"/>
          <c:h val="0.5347786526684164"/>
        </c:manualLayout>
      </c:layout>
      <c:overlay val="0"/>
      <c:txPr>
        <a:bodyPr/>
        <a:lstStyle/>
        <a:p>
          <a:pPr rtl="0">
            <a:defRPr sz="2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chemeClr val="tx2">
                    <a:lumMod val="75000"/>
                  </a:schemeClr>
                </a:solidFill>
              </a:defRPr>
            </a:pPr>
            <a:r>
              <a:rPr lang="ru-RU" sz="2400" b="1" i="0" baseline="0">
                <a:solidFill>
                  <a:schemeClr val="tx2">
                    <a:lumMod val="75000"/>
                  </a:schemeClr>
                </a:solidFill>
                <a:effectLst/>
              </a:rPr>
              <a:t>Результат обследования речи детей выпускающихся в 1 класс</a:t>
            </a:r>
            <a:endParaRPr lang="ru-RU" sz="2400">
              <a:solidFill>
                <a:schemeClr val="tx2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994075863176070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837429856721573E-2"/>
          <c:y val="0.23085019686159533"/>
          <c:w val="0.53482763611060757"/>
          <c:h val="0.7435408599586496"/>
        </c:manualLayout>
      </c:layout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диаграмма!$A$4:$A$6</c:f>
              <c:strCache>
                <c:ptCount val="3"/>
                <c:pt idx="0">
                  <c:v>речь соответствует возрасту детей</c:v>
                </c:pt>
                <c:pt idx="1">
                  <c:v>речь близка к возрастной норме </c:v>
                </c:pt>
                <c:pt idx="2">
                  <c:v>речь ниже возрастной нормы </c:v>
                </c:pt>
              </c:strCache>
            </c:strRef>
          </c:cat>
          <c:val>
            <c:numRef>
              <c:f>диаграмма!$B$4:$B$6</c:f>
              <c:numCache>
                <c:formatCode>General</c:formatCode>
                <c:ptCount val="3"/>
                <c:pt idx="0">
                  <c:v>20</c:v>
                </c:pt>
                <c:pt idx="1">
                  <c:v>18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59750951161371935"/>
          <c:y val="0.35183844748957432"/>
          <c:w val="0.38669424201606445"/>
          <c:h val="0.59838727268785863"/>
        </c:manualLayout>
      </c:layout>
      <c:overlay val="0"/>
      <c:txPr>
        <a:bodyPr/>
        <a:lstStyle/>
        <a:p>
          <a:pPr rtl="0">
            <a:defRPr sz="20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45C30-CBDE-4F77-A6B3-D47F05623635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50DD4-DADB-4697-BF1A-B66438CFA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8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D95A6-80A1-4650-89AF-C8AA7BA72AF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Дети, посещающие </a:t>
            </a:r>
            <a:r>
              <a:rPr lang="ru-RU" dirty="0" err="1" smtClean="0"/>
              <a:t>логопункт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50DD4-DADB-4697-BF1A-B66438CFABA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9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дети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50DD4-DADB-4697-BF1A-B66438CFABA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67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E460399-BB8A-410E-BC0F-F10FA892BCC3}" type="datetimeFigureOut">
              <a:rPr lang="ru-RU" smtClean="0"/>
              <a:t>05.05.2016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B9CC30B-46B6-4E5B-826E-764F22FA22F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8903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itle 1"/>
          <p:cNvSpPr>
            <a:spLocks noGrp="1"/>
          </p:cNvSpPr>
          <p:nvPr>
            <p:ph type="ctrTitle"/>
          </p:nvPr>
        </p:nvSpPr>
        <p:spPr bwMode="auto">
          <a:xfrm>
            <a:off x="642938" y="1143000"/>
            <a:ext cx="7858125" cy="14700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Речевая</a:t>
            </a:r>
            <a:br>
              <a:rPr lang="ru-RU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lang="ru-RU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charset="0"/>
              </a:rPr>
              <a:t> готовность к школе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611188" y="3213100"/>
            <a:ext cx="8001000" cy="352826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0339A"/>
                </a:solidFill>
                <a:latin typeface="Arial" charset="0"/>
              </a:rPr>
              <a:t>Каляан Наталья Викторовна</a:t>
            </a:r>
            <a:endParaRPr lang="ru-RU" sz="2400" dirty="0" smtClean="0">
              <a:solidFill>
                <a:srgbClr val="00339A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solidFill>
                <a:srgbClr val="00339A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учитель-логопед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 МК ДОУ «Детский сад «Светлячок»</a:t>
            </a:r>
          </a:p>
          <a:p>
            <a:pPr eaLnBrk="1" hangingPunct="1">
              <a:lnSpc>
                <a:spcPct val="80000"/>
              </a:lnSpc>
            </a:pPr>
            <a:endParaRPr lang="ru-RU" sz="2400" dirty="0">
              <a:solidFill>
                <a:srgbClr val="00339A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solidFill>
                <a:srgbClr val="00339A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dirty="0">
              <a:solidFill>
                <a:srgbClr val="00339A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solidFill>
                <a:srgbClr val="00339A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dirty="0">
              <a:solidFill>
                <a:srgbClr val="00339A"/>
              </a:solidFill>
              <a:latin typeface="Arial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sz="2400" dirty="0" smtClean="0">
                <a:solidFill>
                  <a:srgbClr val="00339A"/>
                </a:solidFill>
                <a:latin typeface="Arial" charset="0"/>
              </a:rPr>
              <a:t>2016 г.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>
              <a:solidFill>
                <a:srgbClr val="00339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87405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50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13" y="1143470"/>
            <a:ext cx="6324039" cy="444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9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946821"/>
              </p:ext>
            </p:extLst>
          </p:nvPr>
        </p:nvGraphicFramePr>
        <p:xfrm>
          <a:off x="107505" y="116633"/>
          <a:ext cx="9036496" cy="652768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012305"/>
                <a:gridCol w="408357"/>
                <a:gridCol w="408357"/>
                <a:gridCol w="408357"/>
                <a:gridCol w="408357"/>
                <a:gridCol w="408357"/>
                <a:gridCol w="549649"/>
                <a:gridCol w="655477"/>
                <a:gridCol w="655477"/>
                <a:gridCol w="654924"/>
                <a:gridCol w="654924"/>
                <a:gridCol w="923651"/>
                <a:gridCol w="944152"/>
                <a:gridCol w="944152"/>
              </a:tblGrid>
              <a:tr h="936103">
                <a:tc rowSpan="2">
                  <a:txBody>
                    <a:bodyPr/>
                    <a:lstStyle/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Критерии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indent="304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Группы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Кол-во детей в группах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Дети с речевыми нарушениями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Зачислены на </a:t>
                      </a:r>
                      <a:r>
                        <a:rPr lang="ru-RU" sz="1200" dirty="0" err="1">
                          <a:effectLst/>
                        </a:rPr>
                        <a:t>логопункт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Дети, ожидающие зачисления на </a:t>
                      </a:r>
                      <a:r>
                        <a:rPr lang="ru-RU" sz="1200" dirty="0" err="1">
                          <a:effectLst/>
                        </a:rPr>
                        <a:t>логопункт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Дети с нормой в речевом развитии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vert="vert27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Речевые нарушения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Кол-во </a:t>
                      </a:r>
                      <a:r>
                        <a:rPr lang="ru-RU" sz="1200" dirty="0">
                          <a:effectLst/>
                        </a:rPr>
                        <a:t>детей, выпущенных в первый класс с исправленной речью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Кол-во  </a:t>
                      </a:r>
                      <a:r>
                        <a:rPr lang="ru-RU" sz="1200" dirty="0">
                          <a:effectLst/>
                        </a:rPr>
                        <a:t>детей выпущенных в </a:t>
                      </a:r>
                      <a:r>
                        <a:rPr lang="ru-RU" sz="1200" dirty="0" smtClean="0">
                          <a:effectLst/>
                        </a:rPr>
                        <a:t>1 </a:t>
                      </a:r>
                      <a:r>
                        <a:rPr lang="ru-RU" sz="1200" dirty="0">
                          <a:effectLst/>
                        </a:rPr>
                        <a:t>класс с улучшенной речью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Кол-во </a:t>
                      </a:r>
                      <a:r>
                        <a:rPr lang="ru-RU" sz="1200" dirty="0">
                          <a:effectLst/>
                        </a:rPr>
                        <a:t>детей, оставленных для продолжения </a:t>
                      </a:r>
                      <a:r>
                        <a:rPr lang="ru-RU" sz="1200" dirty="0" err="1" smtClean="0">
                          <a:effectLst/>
                        </a:rPr>
                        <a:t>корр</a:t>
                      </a:r>
                      <a:r>
                        <a:rPr lang="ru-RU" sz="1200" dirty="0" smtClean="0">
                          <a:effectLst/>
                        </a:rPr>
                        <a:t>-й </a:t>
                      </a:r>
                      <a:r>
                        <a:rPr lang="ru-RU" sz="1200" dirty="0">
                          <a:effectLst/>
                        </a:rPr>
                        <a:t>работы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</a:tr>
              <a:tr h="18722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ФНР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ФФНР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НВОНР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ОНР-</a:t>
                      </a:r>
                      <a:r>
                        <a:rPr lang="en-US" sz="1200" dirty="0">
                          <a:effectLst/>
                        </a:rPr>
                        <a:t>III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Систе-мное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недо</a:t>
                      </a:r>
                      <a:r>
                        <a:rPr lang="ru-RU" sz="1200" dirty="0">
                          <a:effectLst/>
                        </a:rPr>
                        <a:t>-развитие речи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2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Золотой ключик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</a:tr>
              <a:tr h="929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Подсол-</a:t>
                      </a:r>
                      <a:r>
                        <a:rPr lang="ru-RU" sz="1200" dirty="0" err="1" smtClean="0">
                          <a:effectLst/>
                        </a:rPr>
                        <a:t>нушек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</a:tr>
              <a:tr h="929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Ромашка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</a:tr>
              <a:tr h="6973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Итого: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52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45 </a:t>
                      </a:r>
                      <a:r>
                        <a:rPr lang="ru-RU" sz="1200" b="1" dirty="0" smtClean="0">
                          <a:effectLst/>
                        </a:rPr>
                        <a:t>87%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31 </a:t>
                      </a:r>
                      <a:r>
                        <a:rPr lang="ru-RU" sz="1200" b="1" dirty="0" smtClean="0">
                          <a:effectLst/>
                        </a:rPr>
                        <a:t>60%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14 </a:t>
                      </a:r>
                      <a:r>
                        <a:rPr lang="ru-RU" sz="1200" b="1" dirty="0" smtClean="0">
                          <a:effectLst/>
                        </a:rPr>
                        <a:t>27%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 </a:t>
                      </a:r>
                      <a:r>
                        <a:rPr lang="ru-RU" sz="1200" b="1" dirty="0" smtClean="0">
                          <a:effectLst/>
                        </a:rPr>
                        <a:t>13%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19%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32%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6,5%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  </a:t>
                      </a:r>
                      <a:endParaRPr lang="ru-RU" sz="12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36%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         </a:t>
                      </a:r>
                      <a:r>
                        <a:rPr lang="ru-RU" sz="1200" b="1" dirty="0" smtClean="0">
                          <a:effectLst/>
                        </a:rPr>
                        <a:t>6,5%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8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26%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71%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3%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558" marR="1455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6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89994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84377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07887"/>
              </p:ext>
            </p:extLst>
          </p:nvPr>
        </p:nvGraphicFramePr>
        <p:xfrm>
          <a:off x="467544" y="476672"/>
          <a:ext cx="820891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9373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5320"/>
            <a:ext cx="7344816" cy="537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00943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Игра «Жадина»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3"/>
            <a:ext cx="5915833" cy="604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0943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Упражнение «Один – много»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661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1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" r="5080"/>
          <a:stretch/>
        </p:blipFill>
        <p:spPr bwMode="auto">
          <a:xfrm>
            <a:off x="410509" y="503726"/>
            <a:ext cx="8409963" cy="55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2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38"/>
          <a:stretch/>
        </p:blipFill>
        <p:spPr bwMode="auto">
          <a:xfrm>
            <a:off x="395536" y="720526"/>
            <a:ext cx="8387978" cy="498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200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107</TotalTime>
  <Words>199</Words>
  <Application>Microsoft Office PowerPoint</Application>
  <PresentationFormat>Экран (4:3)</PresentationFormat>
  <Paragraphs>107</Paragraphs>
  <Slides>11</Slides>
  <Notes>3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Аспект</vt:lpstr>
      <vt:lpstr>Речевая  готовность к школе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</cp:revision>
  <dcterms:created xsi:type="dcterms:W3CDTF">2016-05-05T05:55:21Z</dcterms:created>
  <dcterms:modified xsi:type="dcterms:W3CDTF">2016-05-06T04:45:54Z</dcterms:modified>
</cp:coreProperties>
</file>