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71" r:id="rId4"/>
    <p:sldId id="258" r:id="rId5"/>
    <p:sldId id="269" r:id="rId6"/>
    <p:sldId id="272" r:id="rId7"/>
    <p:sldId id="273" r:id="rId8"/>
    <p:sldId id="274" r:id="rId9"/>
    <p:sldId id="275" r:id="rId10"/>
    <p:sldId id="276" r:id="rId11"/>
    <p:sldId id="259" r:id="rId12"/>
    <p:sldId id="261" r:id="rId13"/>
    <p:sldId id="262" r:id="rId14"/>
    <p:sldId id="267" r:id="rId15"/>
    <p:sldId id="265" r:id="rId16"/>
    <p:sldId id="266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118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7563-5F4D-4864-A12E-B53D3AFEF54A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411C-287E-41CB-86C1-BEB5931DB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7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7563-5F4D-4864-A12E-B53D3AFEF54A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411C-287E-41CB-86C1-BEB5931DB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65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7563-5F4D-4864-A12E-B53D3AFEF54A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411C-287E-41CB-86C1-BEB5931DB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515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7563-5F4D-4864-A12E-B53D3AFEF54A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411C-287E-41CB-86C1-BEB5931DB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191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7563-5F4D-4864-A12E-B53D3AFEF54A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411C-287E-41CB-86C1-BEB5931DB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936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7563-5F4D-4864-A12E-B53D3AFEF54A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411C-287E-41CB-86C1-BEB5931DB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5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7563-5F4D-4864-A12E-B53D3AFEF54A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411C-287E-41CB-86C1-BEB5931DB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804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7563-5F4D-4864-A12E-B53D3AFEF54A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411C-287E-41CB-86C1-BEB5931DB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215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7563-5F4D-4864-A12E-B53D3AFEF54A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411C-287E-41CB-86C1-BEB5931DB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57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7563-5F4D-4864-A12E-B53D3AFEF54A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411C-287E-41CB-86C1-BEB5931DB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829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7563-5F4D-4864-A12E-B53D3AFEF54A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411C-287E-41CB-86C1-BEB5931DB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273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07563-5F4D-4864-A12E-B53D3AFEF54A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4411C-287E-41CB-86C1-BEB5931DB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12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692597"/>
            <a:ext cx="8229600" cy="1152227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МУНИЦИПАЛЬНОЕ КАЗЁННОЕ </a:t>
            </a:r>
            <a:br>
              <a:rPr lang="ru-RU" alt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ДОШКОЛЬНОЕ ОБРАЗОВАТЕЛЬНОЕ УЧРЕЖДЕНИЕ </a:t>
            </a:r>
            <a:br>
              <a:rPr lang="ru-RU" alt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«ДЕТСКИЙ САД «СВЕТЛЯЧОК»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544" y="2024335"/>
            <a:ext cx="8070850" cy="45375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Развитие связной речи через театрализованную деятельность 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 детей дошкольного возраста»</a:t>
            </a:r>
          </a:p>
          <a:p>
            <a:pPr algn="ctr" eaLnBrk="1" hangingPunct="1">
              <a:buFontTx/>
              <a:buNone/>
              <a:defRPr/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</a:p>
          <a:p>
            <a:pPr algn="ctr" eaLnBrk="1" hangingPunct="1">
              <a:buFontTx/>
              <a:buNone/>
              <a:defRPr/>
            </a:pP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buFontTx/>
              <a:buNone/>
              <a:defRPr/>
            </a:pPr>
            <a:r>
              <a:rPr lang="ru-RU" sz="10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ru-RU" sz="18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ru-RU" sz="18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algn="ctr">
              <a:buNone/>
              <a:defRPr/>
            </a:pPr>
            <a:r>
              <a:rPr lang="ru-RU" sz="18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учитель-логопед Каляан Н.В.</a:t>
            </a:r>
          </a:p>
          <a:p>
            <a:pPr algn="ctr" eaLnBrk="1" hangingPunct="1">
              <a:buFontTx/>
              <a:buNone/>
              <a:defRPr/>
            </a:pPr>
            <a:endParaRPr lang="ru-RU" sz="1800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ru-RU" sz="18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 Мильково</a:t>
            </a:r>
          </a:p>
          <a:p>
            <a:pPr algn="ctr" eaLnBrk="1" hangingPunct="1">
              <a:buFontTx/>
              <a:buNone/>
              <a:defRPr/>
            </a:pPr>
            <a:r>
              <a:rPr lang="ru-RU" sz="18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 г.</a:t>
            </a:r>
          </a:p>
        </p:txBody>
      </p:sp>
      <p:pic>
        <p:nvPicPr>
          <p:cNvPr id="52230" name="Picture 6" descr="star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300663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 descr="mask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30" y="4293096"/>
            <a:ext cx="25400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64160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751344"/>
            <a:ext cx="576064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Правила ведения диалога: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-соблюдать очерёдность в разговоре;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-выслушивать собеседника, не перебивая;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-поддерживать общую тему разговора;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-проявлять уважение и внимание к собеседнику;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-не говорить с полным ртом;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-говорить спокойно, с умеренной громкостью;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-использовать литературную лексику;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-строить свое высказывание, чтобы не обидеть собеседника.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Формулы речевого этикета: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187960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-просьба; </a:t>
            </a:r>
          </a:p>
          <a:p>
            <a:pPr indent="187960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-благодарность; </a:t>
            </a:r>
          </a:p>
          <a:p>
            <a:pPr indent="187960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-предложение; </a:t>
            </a:r>
          </a:p>
          <a:p>
            <a:pPr indent="187960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-извинение; </a:t>
            </a:r>
          </a:p>
          <a:p>
            <a:pPr indent="187960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-приглашение; </a:t>
            </a:r>
          </a:p>
          <a:p>
            <a:pPr indent="187960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-совет. </a:t>
            </a:r>
          </a:p>
        </p:txBody>
      </p:sp>
    </p:spTree>
    <p:extLst>
      <p:ext uri="{BB962C8B-B14F-4D97-AF65-F5344CB8AC3E}">
        <p14:creationId xmlns:p14="http://schemas.microsoft.com/office/powerpoint/2010/main" val="2326941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8219" y="953840"/>
            <a:ext cx="722217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Театрализованная деятельность дошкольников 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800" b="1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4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это вид художественно-творческой деятельности, в процессе которого его участники осваивают доступные средства сценического искусства и, согласно выбранной роли (актера, сценариста, художника-оформителя, зрителя и т.д.), участвуют в подготовке и разыгрывании разного вида театральных представлений, приобщаются к театральной культуре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262563"/>
            <a:ext cx="20542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401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244099"/>
            <a:ext cx="205105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7624" y="1748830"/>
            <a:ext cx="6624736" cy="484852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22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помогает усвоению богатства родного языка, его выразительных средств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2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появляется живой интерес к самостоятельному познанию и размышлению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2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совершенствует артикуляционный аппарат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2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формируется диалогическая, эмоционально насыщенная речь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2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улучшается усвоение содержания произведения, логика и последовательность событий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2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 получают эмоциональный подъём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2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способствует развитию элементов речевого общения: мимики, жестов, пантомимики, интонации, модуляции голоса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2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позволяет формировать опыт социального поведения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2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стимулирует активную речь .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692696"/>
            <a:ext cx="7939088" cy="922338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Значение </a:t>
            </a:r>
            <a:b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театрализованной деятельности </a:t>
            </a:r>
          </a:p>
        </p:txBody>
      </p:sp>
    </p:spTree>
    <p:extLst>
      <p:ext uri="{BB962C8B-B14F-4D97-AF65-F5344CB8AC3E}">
        <p14:creationId xmlns:p14="http://schemas.microsoft.com/office/powerpoint/2010/main" val="391867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Admin\Desktop\театрализация\slide_10 - копия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7" t="15626" r="9317" b="10209"/>
          <a:stretch/>
        </p:blipFill>
        <p:spPr bwMode="auto">
          <a:xfrm>
            <a:off x="1187624" y="1556792"/>
            <a:ext cx="6552728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411760" y="78544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театров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997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4" t="16793" r="7646" b="7683"/>
          <a:stretch/>
        </p:blipFill>
        <p:spPr bwMode="auto">
          <a:xfrm>
            <a:off x="3939395" y="866086"/>
            <a:ext cx="3944973" cy="3770289"/>
          </a:xfrm>
          <a:prstGeom prst="rect">
            <a:avLst/>
          </a:prstGeom>
          <a:noFill/>
          <a:ln>
            <a:noFill/>
          </a:ln>
          <a:effectLst/>
          <a:scene3d>
            <a:camera prst="isometricOffAxis2Lef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5" b="32492"/>
          <a:stretch/>
        </p:blipFill>
        <p:spPr bwMode="auto">
          <a:xfrm>
            <a:off x="700327" y="2636912"/>
            <a:ext cx="3727657" cy="391793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scene3d>
            <a:camera prst="isometricOffAxis2Lef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56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</a:t>
            </a:r>
          </a:p>
        </p:txBody>
      </p:sp>
      <p:pic>
        <p:nvPicPr>
          <p:cNvPr id="5123" name="Picture 6" descr="P1050109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1" r="4368"/>
          <a:stretch/>
        </p:blipFill>
        <p:spPr>
          <a:xfrm>
            <a:off x="1043609" y="1844824"/>
            <a:ext cx="6840760" cy="48776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915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P1050110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" r="8475" b="-709"/>
          <a:stretch/>
        </p:blipFill>
        <p:spPr>
          <a:xfrm>
            <a:off x="1043608" y="2132856"/>
            <a:ext cx="6949538" cy="45365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Методическая литература</a:t>
            </a:r>
          </a:p>
        </p:txBody>
      </p:sp>
    </p:spTree>
    <p:extLst>
      <p:ext uri="{BB962C8B-B14F-4D97-AF65-F5344CB8AC3E}">
        <p14:creationId xmlns:p14="http://schemas.microsoft.com/office/powerpoint/2010/main" val="3374758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80828"/>
            <a:ext cx="4752528" cy="410576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Спасибо </a:t>
            </a: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за внимание!</a:t>
            </a:r>
            <a:endParaRPr lang="ru-RU" sz="80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5826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62880"/>
            <a:ext cx="8229600" cy="850900"/>
          </a:xfrm>
        </p:spPr>
        <p:txBody>
          <a:bodyPr>
            <a:normAutofit/>
          </a:bodyPr>
          <a:lstStyle/>
          <a:p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alt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772816"/>
            <a:ext cx="6984776" cy="5040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Активизация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совершенствование всех сторон и видов речи посредством воспитательных и обучающих возможностей театрализованной деятельности. Совершенствование словаря, звуковой культуры, умения думать, анализировать, обобщать. Изъясняться ясно и чётко, образно, используя вербальные и невероятные средства. Воспитать привычку к яркой образной речи, умению выступать перед публикой, т.е. сформировать опыт социальных навыков. </a:t>
            </a:r>
          </a:p>
        </p:txBody>
      </p:sp>
    </p:spTree>
    <p:extLst>
      <p:ext uri="{BB962C8B-B14F-4D97-AF65-F5344CB8AC3E}">
        <p14:creationId xmlns:p14="http://schemas.microsoft.com/office/powerpoint/2010/main" val="3986469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62880"/>
            <a:ext cx="8229600" cy="850900"/>
          </a:xfrm>
        </p:spPr>
        <p:txBody>
          <a:bodyPr>
            <a:normAutofit/>
          </a:bodyPr>
          <a:lstStyle/>
          <a:p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412776"/>
            <a:ext cx="7005786" cy="504056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4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Театрализованная деятельность – это самый распространённый вид детского творчества. Она близка и понятна ребёнку, глубоко лежит в его природе и находит своё отстранение стихийно, потому что связана с игрой. </a:t>
            </a:r>
            <a:endParaRPr lang="ru-RU" altLang="ru-RU" sz="2400" b="1" dirty="0" smtClean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altLang="ru-RU" sz="2400" b="1" dirty="0" smtClean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ru-RU" sz="24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Всякую свою выдумку, впечатления из окружающей жизни ребёнку хочется выложить в живые образы и действия. Входя в образ, он играет любые роли, стараясь подражать тому, что видит и что его заинтересовало, и, получая огромное эмоциональное наслаждение. </a:t>
            </a:r>
          </a:p>
        </p:txBody>
      </p:sp>
    </p:spTree>
    <p:extLst>
      <p:ext uri="{BB962C8B-B14F-4D97-AF65-F5344CB8AC3E}">
        <p14:creationId xmlns:p14="http://schemas.microsoft.com/office/powerpoint/2010/main" val="3484055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052" y="4509120"/>
            <a:ext cx="3211907" cy="222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1115947" y="764704"/>
            <a:ext cx="676875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sz="24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Речь – одна из важнейших линий развития ребенка. Благодаря родному языку малыш входит в наш мир, получает широкие возможности общения с другими людьми. Речь помогает понять друг друга, формирует взгляды и убеждения, а также играет огромную роль в познании окружающего мира.</a:t>
            </a:r>
          </a:p>
          <a:p>
            <a:pPr algn="just"/>
            <a:r>
              <a:rPr lang="ru-RU" altLang="ru-RU" sz="24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altLang="ru-RU" sz="24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Речь ребенка выполняет три функции связи его с внешним миром: коммуникативную, познавательную, регулирующую</a:t>
            </a:r>
            <a:r>
              <a:rPr lang="ru-RU" altLang="ru-RU" sz="24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altLang="ru-RU" sz="2400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969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971600" y="692696"/>
            <a:ext cx="6984776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sz="24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altLang="ru-RU" sz="24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Период с 3-х до 7 лет - это период усвоения грамматической системы русского языка, развитие связной речи. В это время совершенствуется грамматическая структура и звуковая сторона речи, создаются предпосылки для обогащения словаря.</a:t>
            </a:r>
          </a:p>
          <a:p>
            <a:pPr algn="just"/>
            <a:endParaRPr lang="ru-RU" altLang="ru-RU" sz="2400" b="1" dirty="0" smtClean="0">
              <a:solidFill>
                <a:schemeClr val="tx1">
                  <a:lumMod val="9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altLang="ru-RU" sz="24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Таким образом, процесс развития речи ребенка дошкольного возраста – процесс сложный и многоплановый и для успешной его реализации необходима совокупность всех компонентов, которые влияют на качество и содержательную сторону речи. Одним из таких средств является театрализованная деятельность.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015" y="5445224"/>
            <a:ext cx="2541588" cy="164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416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764704"/>
            <a:ext cx="64087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дошкольном детстве необходимо развивать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диалогическую форму речи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а затем 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монологическую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На протяжении всего дошкольного детства необходимо развивать у детей умение строить диалог (спрашивать, отвечать, объяснять, возражать, подавать реплику). Диалог является формой непосредственного общения. Это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одна из форм связной речи,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которой в отличие от монолога происходит чередование реплик двух или нескольких говорящих. </a:t>
            </a:r>
          </a:p>
        </p:txBody>
      </p:sp>
    </p:spTree>
    <p:extLst>
      <p:ext uri="{BB962C8B-B14F-4D97-AF65-F5344CB8AC3E}">
        <p14:creationId xmlns:p14="http://schemas.microsoft.com/office/powerpoint/2010/main" val="344695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830317"/>
            <a:ext cx="61926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Содержание диалога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раскрывается не только в репликах, но и в паузах, жестах, мимике, интонации. Основная цель работы по развитию диалогической речи у детей дошкольного возраста состоит в том, чтобы научить их пользоваться диалогом как формой общения.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Общение –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основное условие развития ребёнка, важнейший фактор личности, один из главных видов деятельности человека, устремлённый на познание и оценку других людей. К концу дошкольного детства изменяется содержание общения, его мотивы, коммуникативные навыки и умения. </a:t>
            </a:r>
          </a:p>
        </p:txBody>
      </p:sp>
    </p:spTree>
    <p:extLst>
      <p:ext uri="{BB962C8B-B14F-4D97-AF65-F5344CB8AC3E}">
        <p14:creationId xmlns:p14="http://schemas.microsoft.com/office/powerpoint/2010/main" val="29375900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82935"/>
            <a:ext cx="662473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Задачи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работы по обучению диалогу: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содействовать развитию умений понимать разнообразные инициативные обращения (сообщения, вопросы, побуждения) и реагировать на них в соответствии с функциональной задачей общения: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выражать в социально принятых формах отношение к полученной информации, отвечать на вопросы и реагировать на побуждения в соответствии с установленными правилами поведения;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учить детей вступать в речевое общение различными способами: сообщать о своих впечатлениях, переживаниях и т.п.;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задавать вопросы;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побуждать партнера по общению к совместной деятельности, действию и пр.;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формировать у детей умения целесообразно и уместно пользоваться интонацией, мимикой, жестами;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развивать умения следовать правилам ведения диалога.</a:t>
            </a:r>
          </a:p>
        </p:txBody>
      </p:sp>
    </p:spTree>
    <p:extLst>
      <p:ext uri="{BB962C8B-B14F-4D97-AF65-F5344CB8AC3E}">
        <p14:creationId xmlns:p14="http://schemas.microsoft.com/office/powerpoint/2010/main" val="24816373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692697"/>
            <a:ext cx="69127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Содержание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задач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 развитию диалогической речи условно можно представить в виде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трех блоков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первый блок — это комплекс задач, предполагающих усвоение детьми диалогического единства «вопрос — ответ» и соответствующих этой паре реплик форм поведения;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второй блок посвящен диалогическому единству «сообщение — реакция на сообщение» и правилам, связанным с употреблением этого вида реплик;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третий блок включает задачи обучения детей репликам и речевому поведению в диалогическом единстве «побуждение — реакция на побуждение».</a:t>
            </a:r>
          </a:p>
        </p:txBody>
      </p:sp>
    </p:spTree>
    <p:extLst>
      <p:ext uri="{BB962C8B-B14F-4D97-AF65-F5344CB8AC3E}">
        <p14:creationId xmlns:p14="http://schemas.microsoft.com/office/powerpoint/2010/main" val="20973427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818</Words>
  <Application>Microsoft Office PowerPoint</Application>
  <PresentationFormat>Экран (4:3)</PresentationFormat>
  <Paragraphs>73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МУНИЦИПАЛЬНОЕ КАЗЁННОЕ  ДОШКОЛЬНОЕ ОБРАЗОВАТЕЛЬНОЕ УЧРЕЖДЕНИЕ  «ДЕТСКИЙ САД «СВЕТЛЯЧОК»</vt:lpstr>
      <vt:lpstr>Цель</vt:lpstr>
      <vt:lpstr>Актуальность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Значение  театрализованной деятельности </vt:lpstr>
      <vt:lpstr>Презентация PowerPoint</vt:lpstr>
      <vt:lpstr>Презентация PowerPoint</vt:lpstr>
      <vt:lpstr>Методические рекомендации</vt:lpstr>
      <vt:lpstr>Методическая литература</vt:lpstr>
      <vt:lpstr>Спасибо 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КАЗЁННОЕ  ДОШКОЛЬНОЕ ОБРАЗОВАТЕЛЬНОЕ УЧРЕЖДЕНИЕ  «ДЕТСКИЙ САД «СВЕТЛЯЧОК»</dc:title>
  <dc:creator>Admin</dc:creator>
  <cp:lastModifiedBy>Admin</cp:lastModifiedBy>
  <cp:revision>10</cp:revision>
  <dcterms:created xsi:type="dcterms:W3CDTF">2017-02-13T02:11:20Z</dcterms:created>
  <dcterms:modified xsi:type="dcterms:W3CDTF">2017-02-15T22:57:14Z</dcterms:modified>
</cp:coreProperties>
</file>