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2"/>
  </p:notesMasterIdLst>
  <p:sldIdLst>
    <p:sldId id="257" r:id="rId2"/>
    <p:sldId id="307" r:id="rId3"/>
    <p:sldId id="260" r:id="rId4"/>
    <p:sldId id="309" r:id="rId5"/>
    <p:sldId id="308" r:id="rId6"/>
    <p:sldId id="271" r:id="rId7"/>
    <p:sldId id="310" r:id="rId8"/>
    <p:sldId id="272" r:id="rId9"/>
    <p:sldId id="273" r:id="rId10"/>
    <p:sldId id="301" r:id="rId11"/>
    <p:sldId id="274" r:id="rId12"/>
    <p:sldId id="275" r:id="rId13"/>
    <p:sldId id="256" r:id="rId14"/>
    <p:sldId id="282" r:id="rId15"/>
    <p:sldId id="283" r:id="rId16"/>
    <p:sldId id="284" r:id="rId17"/>
    <p:sldId id="285" r:id="rId18"/>
    <p:sldId id="302" r:id="rId19"/>
    <p:sldId id="312" r:id="rId20"/>
    <p:sldId id="289" r:id="rId21"/>
    <p:sldId id="290" r:id="rId22"/>
    <p:sldId id="292" r:id="rId23"/>
    <p:sldId id="293" r:id="rId24"/>
    <p:sldId id="288" r:id="rId25"/>
    <p:sldId id="300" r:id="rId26"/>
    <p:sldId id="299" r:id="rId27"/>
    <p:sldId id="297" r:id="rId28"/>
    <p:sldId id="281" r:id="rId29"/>
    <p:sldId id="298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  <a:srgbClr val="280BFD"/>
    <a:srgbClr val="224D13"/>
    <a:srgbClr val="C6DCC6"/>
    <a:srgbClr val="82066A"/>
    <a:srgbClr val="0D0957"/>
    <a:srgbClr val="FFCC00"/>
    <a:srgbClr val="CC00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024893719866656"/>
          <c:y val="5.8312996578028353E-2"/>
          <c:w val="0.84164282261620094"/>
          <c:h val="0.2537603742750024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 эм сост</c:v>
                </c:pt>
              </c:strCache>
            </c:strRef>
          </c:tx>
          <c:spPr>
            <a:solidFill>
              <a:srgbClr val="FFCC00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5"/>
                <c:pt idx="0">
                  <c:v>2013-14 нг</c:v>
                </c:pt>
                <c:pt idx="2">
                  <c:v>2014-15 нг</c:v>
                </c:pt>
                <c:pt idx="4">
                  <c:v>2015-16 нг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0.22000000000000006</c:v>
                </c:pt>
                <c:pt idx="2" formatCode="0%">
                  <c:v>0.15000000000000008</c:v>
                </c:pt>
                <c:pt idx="4" formatCode="0%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 эм сос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Лист1!$A$2:$A$7</c:f>
              <c:strCache>
                <c:ptCount val="5"/>
                <c:pt idx="0">
                  <c:v>2013-14 нг</c:v>
                </c:pt>
                <c:pt idx="2">
                  <c:v>2014-15 нг</c:v>
                </c:pt>
                <c:pt idx="4">
                  <c:v>2015-16 нг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%">
                  <c:v>0.28000000000000008</c:v>
                </c:pt>
                <c:pt idx="2" formatCode="0%">
                  <c:v>0.25</c:v>
                </c:pt>
                <c:pt idx="4" formatCode="0%">
                  <c:v>0.30000000000000016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отриц эм сост</c:v>
                </c:pt>
              </c:strCache>
            </c:strRef>
          </c:tx>
          <c:spPr>
            <a:solidFill>
              <a:srgbClr val="CC04BE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5"/>
                <c:pt idx="0">
                  <c:v>2013-14 нг</c:v>
                </c:pt>
                <c:pt idx="2">
                  <c:v>2014-15 нг</c:v>
                </c:pt>
                <c:pt idx="4">
                  <c:v>2015-16 нг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%">
                  <c:v>0.5</c:v>
                </c:pt>
                <c:pt idx="2" formatCode="0%">
                  <c:v>0.60000000000000031</c:v>
                </c:pt>
                <c:pt idx="4" formatCode="0%">
                  <c:v>0.55000000000000004</c:v>
                </c:pt>
              </c:numCache>
            </c:numRef>
          </c:val>
        </c:ser>
        <c:axId val="64509056"/>
        <c:axId val="64510592"/>
      </c:barChart>
      <c:catAx>
        <c:axId val="64509056"/>
        <c:scaling>
          <c:orientation val="minMax"/>
        </c:scaling>
        <c:axPos val="b"/>
        <c:tickLblPos val="nextTo"/>
        <c:crossAx val="64510592"/>
        <c:crosses val="autoZero"/>
        <c:auto val="1"/>
        <c:lblAlgn val="ctr"/>
        <c:lblOffset val="100"/>
      </c:catAx>
      <c:valAx>
        <c:axId val="64510592"/>
        <c:scaling>
          <c:orientation val="minMax"/>
        </c:scaling>
        <c:axPos val="l"/>
        <c:majorGridlines/>
        <c:numFmt formatCode="0%" sourceLinked="1"/>
        <c:tickLblPos val="nextTo"/>
        <c:spPr>
          <a:ln>
            <a:solidFill>
              <a:schemeClr val="accent3">
                <a:lumMod val="40000"/>
                <a:lumOff val="60000"/>
              </a:schemeClr>
            </a:solidFill>
          </a:ln>
        </c:spPr>
        <c:crossAx val="6450905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13684773390039695"/>
          <c:y val="0.42195323923613626"/>
          <c:w val="0.62933110356049604"/>
          <c:h val="5.1401423095020909E-2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9967629046369207E-2"/>
          <c:y val="6.1127888147108234E-2"/>
          <c:w val="0.89820527121609794"/>
          <c:h val="0.705717462369504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завышенная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3"/>
                <c:pt idx="0">
                  <c:v>2013-14 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0.24000000000000007</c:v>
                </c:pt>
                <c:pt idx="1">
                  <c:v>0.22</c:v>
                </c:pt>
                <c:pt idx="2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</c:v>
                </c:pt>
              </c:strCache>
            </c:strRef>
          </c:tx>
          <c:spPr>
            <a:solidFill>
              <a:srgbClr val="00FF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3"/>
                <c:pt idx="0">
                  <c:v>2013-14 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0.28000000000000008</c:v>
                </c:pt>
                <c:pt idx="2">
                  <c:v>0.15000000000000008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3"/>
                <c:pt idx="0">
                  <c:v>2013-14 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0.5</c:v>
                </c:pt>
                <c:pt idx="1">
                  <c:v>0.58000000000000007</c:v>
                </c:pt>
                <c:pt idx="2">
                  <c:v>0.70000000000000029</c:v>
                </c:pt>
              </c:numCache>
            </c:numRef>
          </c:val>
        </c:ser>
        <c:axId val="80302848"/>
        <c:axId val="80304384"/>
      </c:barChart>
      <c:catAx>
        <c:axId val="80302848"/>
        <c:scaling>
          <c:orientation val="minMax"/>
        </c:scaling>
        <c:axPos val="b"/>
        <c:tickLblPos val="nextTo"/>
        <c:crossAx val="80304384"/>
        <c:crosses val="autoZero"/>
        <c:auto val="1"/>
        <c:lblAlgn val="ctr"/>
        <c:lblOffset val="100"/>
      </c:catAx>
      <c:valAx>
        <c:axId val="803043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0302848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b"/>
      <c:layout>
        <c:manualLayout>
          <c:xMode val="edge"/>
          <c:yMode val="edge"/>
          <c:x val="0.55351574803149606"/>
          <c:y val="0.84768864065608973"/>
          <c:w val="0.44574628171478581"/>
          <c:h val="0.15231135934391141"/>
        </c:manualLayout>
      </c:layout>
      <c:spPr>
        <a:solidFill>
          <a:schemeClr val="accent6">
            <a:lumMod val="40000"/>
            <a:lumOff val="60000"/>
          </a:schemeClr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13582677165339"/>
          <c:y val="5.4287135666627663E-2"/>
          <c:w val="0.81080752405949263"/>
          <c:h val="0.684209712212171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 года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2015-2016 уч 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0.25</c:v>
                </c:pt>
                <c:pt idx="1">
                  <c:v>0.30000000000000016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Лист1!$A$2:$A$4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2015-2016 уч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2015-2016 уч г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72949760"/>
        <c:axId val="72952064"/>
      </c:barChart>
      <c:catAx>
        <c:axId val="72949760"/>
        <c:scaling>
          <c:orientation val="minMax"/>
        </c:scaling>
        <c:axPos val="b"/>
        <c:tickLblPos val="nextTo"/>
        <c:crossAx val="72952064"/>
        <c:crosses val="autoZero"/>
        <c:auto val="1"/>
        <c:lblAlgn val="ctr"/>
        <c:lblOffset val="100"/>
      </c:catAx>
      <c:valAx>
        <c:axId val="72952064"/>
        <c:scaling>
          <c:orientation val="minMax"/>
        </c:scaling>
        <c:axPos val="l"/>
        <c:majorGridlines/>
        <c:numFmt formatCode="0.00%" sourceLinked="1"/>
        <c:tickLblPos val="nextTo"/>
        <c:spPr>
          <a:solidFill>
            <a:schemeClr val="accent6">
              <a:lumMod val="20000"/>
              <a:lumOff val="80000"/>
            </a:schemeClr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294976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6070395888013984"/>
          <c:y val="3.9392735907426292E-2"/>
          <c:w val="0.13929604111986058"/>
          <c:h val="0.78317335830504509"/>
        </c:manualLayout>
      </c:layout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62106299212598E-2"/>
          <c:y val="3.8200049212598432E-2"/>
          <c:w val="0.92637888312552885"/>
          <c:h val="0.768195866141733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агрессия</c:v>
                </c:pt>
              </c:strCache>
            </c:strRef>
          </c:tx>
          <c:dLbls>
            <c:txPr>
              <a:bodyPr/>
              <a:lstStyle/>
              <a:p>
                <a:pPr>
                  <a:defRPr sz="13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импульс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6.9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демонстр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оптимизм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6.9</c:v>
                </c:pt>
                <c:pt idx="1">
                  <c:v>7.5</c:v>
                </c:pt>
                <c:pt idx="2">
                  <c:v>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тревожность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</c:v>
                </c:pt>
                <c:pt idx="1">
                  <c:v>7.9</c:v>
                </c:pt>
                <c:pt idx="2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экстроверт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</c:v>
                </c:pt>
                <c:pt idx="1">
                  <c:v>5.6</c:v>
                </c:pt>
                <c:pt idx="2">
                  <c:v>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интроверт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сем пробл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5.8</c:v>
                </c:pt>
                <c:pt idx="1">
                  <c:v>4.9000000000000004</c:v>
                </c:pt>
                <c:pt idx="2">
                  <c:v>3.7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самозащита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6.9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эгоцентризм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3.8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откл эмоц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2013-14нг</c:v>
                </c:pt>
                <c:pt idx="1">
                  <c:v>2014-15 нг</c:v>
                </c:pt>
                <c:pt idx="2">
                  <c:v>2015-16 нг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axId val="80559488"/>
        <c:axId val="80573568"/>
      </c:barChart>
      <c:catAx>
        <c:axId val="80559488"/>
        <c:scaling>
          <c:orientation val="minMax"/>
        </c:scaling>
        <c:axPos val="b"/>
        <c:tickLblPos val="nextTo"/>
        <c:crossAx val="80573568"/>
        <c:crosses val="autoZero"/>
        <c:auto val="1"/>
        <c:lblAlgn val="ctr"/>
        <c:lblOffset val="100"/>
      </c:catAx>
      <c:valAx>
        <c:axId val="80573568"/>
        <c:scaling>
          <c:orientation val="minMax"/>
        </c:scaling>
        <c:axPos val="l"/>
        <c:majorGridlines/>
        <c:numFmt formatCode="General" sourceLinked="1"/>
        <c:tickLblPos val="nextTo"/>
        <c:crossAx val="805594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13194444444444475"/>
          <c:y val="0"/>
          <c:w val="0.83594149168854015"/>
          <c:h val="0.15779478346456713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691360454943183"/>
          <c:y val="5.8335562950452363E-2"/>
          <c:w val="0.79969636460858429"/>
          <c:h val="0.758539426869830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 года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2014-2015 уч г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0.30000000000000032</c:v>
                </c:pt>
                <c:pt idx="1">
                  <c:v>0.255</c:v>
                </c:pt>
                <c:pt idx="2">
                  <c:v>0.20500000000000004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 год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Лист1!$A$2:$A$5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2014-2015 уч г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0.15000000000000024</c:v>
                </c:pt>
                <c:pt idx="1">
                  <c:v>0.125</c:v>
                </c:pt>
                <c:pt idx="2">
                  <c:v>9.5000000000000043E-2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3"/>
                <c:pt idx="0">
                  <c:v>2013-2014 уч г</c:v>
                </c:pt>
                <c:pt idx="1">
                  <c:v>2014-2015 учг</c:v>
                </c:pt>
                <c:pt idx="2">
                  <c:v>2014-2015 уч г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109648896"/>
        <c:axId val="109650688"/>
      </c:barChart>
      <c:catAx>
        <c:axId val="109648896"/>
        <c:scaling>
          <c:orientation val="minMax"/>
        </c:scaling>
        <c:axPos val="b"/>
        <c:tickLblPos val="nextTo"/>
        <c:crossAx val="109650688"/>
        <c:crosses val="autoZero"/>
        <c:auto val="1"/>
        <c:lblAlgn val="ctr"/>
        <c:lblOffset val="100"/>
      </c:catAx>
      <c:valAx>
        <c:axId val="109650688"/>
        <c:scaling>
          <c:orientation val="minMax"/>
        </c:scaling>
        <c:axPos val="l"/>
        <c:majorGridlines/>
        <c:numFmt formatCode="0.00%" sourceLinked="1"/>
        <c:tickLblPos val="nextTo"/>
        <c:spPr>
          <a:solidFill>
            <a:schemeClr val="accent6">
              <a:lumMod val="20000"/>
              <a:lumOff val="80000"/>
            </a:schemeClr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09648896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6070395888013984"/>
          <c:y val="6.0629838965903557E-2"/>
          <c:w val="0.13929604111986049"/>
          <c:h val="0.74069915218809268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9967629046369207E-2"/>
          <c:y val="6.1127888147108234E-2"/>
          <c:w val="0.79264975842562746"/>
          <c:h val="0.70571746236950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завышенная</c:v>
                </c:pt>
              </c:strCache>
            </c:strRef>
          </c:tx>
          <c:spPr>
            <a:solidFill>
              <a:srgbClr val="FFFF00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0.22</c:v>
                </c:pt>
                <c:pt idx="1">
                  <c:v>0.15000000000000024</c:v>
                </c:pt>
                <c:pt idx="2">
                  <c:v>0.25</c:v>
                </c:pt>
                <c:pt idx="3">
                  <c:v>0.1</c:v>
                </c:pt>
                <c:pt idx="4">
                  <c:v>0.15000000000000024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</c:v>
                </c:pt>
              </c:strCache>
            </c:strRef>
          </c:tx>
          <c:spPr>
            <a:solidFill>
              <a:srgbClr val="00FFFF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0.55000000000000004</c:v>
                </c:pt>
                <c:pt idx="2">
                  <c:v>0.60000000000000064</c:v>
                </c:pt>
                <c:pt idx="3">
                  <c:v>0.85000000000000064</c:v>
                </c:pt>
                <c:pt idx="4">
                  <c:v>0.60000000000000064</c:v>
                </c:pt>
                <c:pt idx="5">
                  <c:v>0.85000000000000064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0.5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0.05</c:v>
                </c:pt>
                <c:pt idx="4">
                  <c:v>0.25</c:v>
                </c:pt>
                <c:pt idx="5">
                  <c:v>0.05</c:v>
                </c:pt>
              </c:numCache>
            </c:numRef>
          </c:val>
        </c:ser>
        <c:axId val="109587456"/>
        <c:axId val="109621632"/>
      </c:barChart>
      <c:catAx>
        <c:axId val="109587456"/>
        <c:scaling>
          <c:orientation val="minMax"/>
        </c:scaling>
        <c:axPos val="b"/>
        <c:tickLblPos val="nextTo"/>
        <c:crossAx val="109621632"/>
        <c:crosses val="autoZero"/>
        <c:auto val="1"/>
        <c:lblAlgn val="ctr"/>
        <c:lblOffset val="100"/>
      </c:catAx>
      <c:valAx>
        <c:axId val="109621632"/>
        <c:scaling>
          <c:orientation val="minMax"/>
        </c:scaling>
        <c:axPos val="l"/>
        <c:majorGridlines/>
        <c:numFmt formatCode="0%" sourceLinked="1"/>
        <c:tickLblPos val="nextTo"/>
        <c:crossAx val="10958745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3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aseline="0"/>
            </a:pPr>
            <a:endParaRPr lang="ru-RU"/>
          </a:p>
        </c:txPr>
      </c:legendEntry>
      <c:layout>
        <c:manualLayout>
          <c:xMode val="edge"/>
          <c:yMode val="edge"/>
          <c:x val="0.87826410761154861"/>
          <c:y val="2.6299687240138283E-2"/>
          <c:w val="0.10630533683289588"/>
          <c:h val="0.7549973403628556"/>
        </c:manualLayout>
      </c:layout>
      <c:spPr>
        <a:solidFill>
          <a:schemeClr val="accent3">
            <a:lumMod val="20000"/>
            <a:lumOff val="80000"/>
          </a:schemeClr>
        </a:solidFill>
      </c:spPr>
    </c:legend>
    <c:plotVisOnly val="1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581395201797863E-2"/>
          <c:y val="9.2059215642706332E-2"/>
          <c:w val="0.88596468052781852"/>
          <c:h val="0.42735276888426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 эм сост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0.22</c:v>
                </c:pt>
                <c:pt idx="1">
                  <c:v>0.55000000000000004</c:v>
                </c:pt>
                <c:pt idx="2">
                  <c:v>0.25</c:v>
                </c:pt>
                <c:pt idx="3">
                  <c:v>0.60000000000000064</c:v>
                </c:pt>
                <c:pt idx="4">
                  <c:v>0.65000000000000135</c:v>
                </c:pt>
                <c:pt idx="5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 эм сос</c:v>
                </c:pt>
              </c:strCache>
            </c:strRef>
          </c:tx>
          <c:dLbls>
            <c:dLbl>
              <c:idx val="1"/>
              <c:layout>
                <c:manualLayout>
                  <c:x val="2.914380102173119E-2"/>
                  <c:y val="4.2837892308237183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0.45</c:v>
                </c:pt>
                <c:pt idx="2">
                  <c:v>0.60000000000000064</c:v>
                </c:pt>
                <c:pt idx="3">
                  <c:v>0.30000000000000032</c:v>
                </c:pt>
                <c:pt idx="4">
                  <c:v>0.70000000000000062</c:v>
                </c:pt>
                <c:pt idx="5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отриц эм сост</c:v>
                </c:pt>
              </c:strCache>
            </c:strRef>
          </c:tx>
          <c:spPr>
            <a:solidFill>
              <a:srgbClr val="CC00FF"/>
            </a:solidFill>
          </c:spPr>
          <c:dLbls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2013-14 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 кг</c:v>
                </c:pt>
                <c:pt idx="4">
                  <c:v>2015-16 нг</c:v>
                </c:pt>
                <c:pt idx="5">
                  <c:v>2015-16 кг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0.5</c:v>
                </c:pt>
                <c:pt idx="1">
                  <c:v>0.1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0.15000000000000024</c:v>
                </c:pt>
                <c:pt idx="5">
                  <c:v>0.05</c:v>
                </c:pt>
              </c:numCache>
            </c:numRef>
          </c:val>
        </c:ser>
        <c:axId val="109734144"/>
        <c:axId val="109756416"/>
      </c:barChart>
      <c:catAx>
        <c:axId val="109734144"/>
        <c:scaling>
          <c:orientation val="minMax"/>
        </c:scaling>
        <c:axPos val="b"/>
        <c:tickLblPos val="nextTo"/>
        <c:spPr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c:spPr>
        <c:crossAx val="109756416"/>
        <c:crosses val="autoZero"/>
        <c:auto val="1"/>
        <c:lblAlgn val="ctr"/>
        <c:lblOffset val="100"/>
      </c:catAx>
      <c:valAx>
        <c:axId val="109756416"/>
        <c:scaling>
          <c:orientation val="minMax"/>
        </c:scaling>
        <c:axPos val="l"/>
        <c:majorGridlines/>
        <c:numFmt formatCode="0%" sourceLinked="1"/>
        <c:tickLblPos val="nextTo"/>
        <c:spPr>
          <a:solidFill>
            <a:schemeClr val="accent2">
              <a:lumMod val="20000"/>
              <a:lumOff val="80000"/>
            </a:schemeClr>
          </a:solidFill>
        </c:spPr>
        <c:crossAx val="1097341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0.10371442468452016"/>
          <c:y val="8.8719098551339581E-2"/>
          <c:w val="0.56888326771280151"/>
          <c:h val="6.2526385957115904E-2"/>
        </c:manualLayout>
      </c:layout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621116874471107E-2"/>
          <c:y val="0.12570004921259842"/>
          <c:w val="0.92637888312552885"/>
          <c:h val="0.768195866141733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агрессия</c:v>
                </c:pt>
              </c:strCache>
            </c:strRef>
          </c:tx>
          <c:dLbls>
            <c:txPr>
              <a:bodyPr/>
              <a:lstStyle/>
              <a:p>
                <a:pPr>
                  <a:defRPr sz="130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импульс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6.9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демонстр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оптимизм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6.9</c:v>
                </c:pt>
                <c:pt idx="1">
                  <c:v>5</c:v>
                </c:pt>
                <c:pt idx="2">
                  <c:v>7.5</c:v>
                </c:pt>
                <c:pt idx="3">
                  <c:v>6</c:v>
                </c:pt>
                <c:pt idx="4">
                  <c:v>4.5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тревожность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7.9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экстроверт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5.6</c:v>
                </c:pt>
                <c:pt idx="3">
                  <c:v>3</c:v>
                </c:pt>
                <c:pt idx="4">
                  <c:v>5.8</c:v>
                </c:pt>
                <c:pt idx="5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интроверт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сем пробл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5.8</c:v>
                </c:pt>
                <c:pt idx="1">
                  <c:v>5</c:v>
                </c:pt>
                <c:pt idx="2">
                  <c:v>4.9000000000000004</c:v>
                </c:pt>
                <c:pt idx="3">
                  <c:v>3</c:v>
                </c:pt>
                <c:pt idx="4">
                  <c:v>3.7</c:v>
                </c:pt>
                <c:pt idx="5">
                  <c:v>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самозащита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10</c:v>
                </c:pt>
                <c:pt idx="3">
                  <c:v>6</c:v>
                </c:pt>
                <c:pt idx="4">
                  <c:v>6.9</c:v>
                </c:pt>
                <c:pt idx="5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эгоцентризм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3.8</c:v>
                </c:pt>
                <c:pt idx="5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откл эмоц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2013-14нг</c:v>
                </c:pt>
                <c:pt idx="1">
                  <c:v>2013-14 кг</c:v>
                </c:pt>
                <c:pt idx="2">
                  <c:v>2014-15 нг</c:v>
                </c:pt>
                <c:pt idx="3">
                  <c:v>2014-15кг</c:v>
                </c:pt>
                <c:pt idx="4">
                  <c:v>2015-16 нг</c:v>
                </c:pt>
                <c:pt idx="5">
                  <c:v>1015-16кг</c:v>
                </c:pt>
              </c:strCache>
            </c:strRef>
          </c:cat>
          <c:val>
            <c:numRef>
              <c:f>Лист1!$L$2:$L$7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axId val="110083456"/>
        <c:axId val="110093440"/>
      </c:barChart>
      <c:catAx>
        <c:axId val="110083456"/>
        <c:scaling>
          <c:orientation val="minMax"/>
        </c:scaling>
        <c:axPos val="b"/>
        <c:tickLblPos val="nextTo"/>
        <c:crossAx val="110093440"/>
        <c:crosses val="autoZero"/>
        <c:auto val="1"/>
        <c:lblAlgn val="ctr"/>
        <c:lblOffset val="100"/>
      </c:catAx>
      <c:valAx>
        <c:axId val="110093440"/>
        <c:scaling>
          <c:orientation val="minMax"/>
        </c:scaling>
        <c:axPos val="l"/>
        <c:majorGridlines/>
        <c:numFmt formatCode="General" sourceLinked="1"/>
        <c:tickLblPos val="nextTo"/>
        <c:crossAx val="11008345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1.7277986937660479E-2"/>
          <c:y val="1.5319240918343854E-2"/>
          <c:w val="0.98063051501098808"/>
          <c:h val="0.1091939863937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99F0E-8072-4856-8B3A-8D13AA3A1C2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74FF6-0F43-4330-B959-01BBD900B69C}">
      <dgm:prSet phldrT="[Текст]" custT="1"/>
      <dgm:spPr>
        <a:solidFill>
          <a:schemeClr val="accent3">
            <a:lumMod val="60000"/>
            <a:lumOff val="40000"/>
          </a:schemeClr>
        </a:solidFill>
        <a:ln w="57150"/>
      </dgm:spPr>
      <dgm:t>
        <a:bodyPr/>
        <a:lstStyle/>
        <a:p>
          <a:pPr algn="ctr">
            <a:lnSpc>
              <a:spcPct val="100000"/>
            </a:lnSpc>
          </a:pPr>
          <a:r>
            <a:rPr lang="ru-RU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блок </a:t>
          </a:r>
          <a:r>
            <a:rPr lang="ru-RU" sz="2800" b="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–взаимодействие </a:t>
          </a:r>
          <a:r>
            <a:rPr lang="ru-RU" sz="2400" b="1" dirty="0" smtClean="0">
              <a:solidFill>
                <a:srgbClr val="280BFD"/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2400" b="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педагогами и родителями в консультативном клубе</a:t>
          </a:r>
          <a:r>
            <a:rPr lang="ru-RU" sz="2800" b="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                           </a:t>
          </a:r>
          <a:r>
            <a:rPr lang="ru-RU" sz="2800" b="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«Поговори со мной»</a:t>
          </a:r>
          <a:endParaRPr lang="ru-RU" sz="20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FEB4E9-B74D-48F8-9F01-98D658A516B8}" type="parTrans" cxnId="{E80E064E-DDE7-4628-B841-57EB0DC2418F}">
      <dgm:prSet/>
      <dgm:spPr/>
      <dgm:t>
        <a:bodyPr/>
        <a:lstStyle/>
        <a:p>
          <a:endParaRPr lang="ru-RU"/>
        </a:p>
      </dgm:t>
    </dgm:pt>
    <dgm:pt modelId="{AC6AFF64-447D-406F-BCB3-4619EA7D8283}" type="sibTrans" cxnId="{E80E064E-DDE7-4628-B841-57EB0DC2418F}">
      <dgm:prSet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A1D7C434-A94F-44CF-9DC2-0ADF85F10CB3}">
      <dgm:prSet phldrT="[Текст]" custT="1"/>
      <dgm:spPr>
        <a:solidFill>
          <a:schemeClr val="accent3">
            <a:lumMod val="60000"/>
            <a:lumOff val="40000"/>
          </a:schemeClr>
        </a:solidFill>
        <a:ln w="57150"/>
      </dgm:spPr>
      <dgm:t>
        <a:bodyPr/>
        <a:lstStyle/>
        <a:p>
          <a:pPr algn="ctr"/>
          <a:r>
            <a:rPr lang="ru-RU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en-US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 </a:t>
          </a:r>
          <a:r>
            <a:rPr lang="ru-RU" sz="2800" b="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взаимодействие с детьми </a:t>
          </a:r>
          <a:r>
            <a:rPr lang="ru-RU" sz="2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      </a:t>
          </a:r>
          <a:r>
            <a:rPr lang="ru-RU" sz="24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E56D5-5EC3-4750-8525-3FF1A37A13CC}" type="parTrans" cxnId="{096BD187-BA11-4F3D-8EA0-2EB06F894A27}">
      <dgm:prSet/>
      <dgm:spPr/>
      <dgm:t>
        <a:bodyPr/>
        <a:lstStyle/>
        <a:p>
          <a:endParaRPr lang="ru-RU"/>
        </a:p>
      </dgm:t>
    </dgm:pt>
    <dgm:pt modelId="{B8D6CF56-2083-4201-8978-440BFABBE8B6}" type="sibTrans" cxnId="{096BD187-BA11-4F3D-8EA0-2EB06F894A27}">
      <dgm:prSet/>
      <dgm:spPr/>
      <dgm:t>
        <a:bodyPr/>
        <a:lstStyle/>
        <a:p>
          <a:endParaRPr lang="ru-RU"/>
        </a:p>
      </dgm:t>
    </dgm:pt>
    <dgm:pt modelId="{024B7C73-81BB-4419-B40C-A4E326822999}" type="pres">
      <dgm:prSet presAssocID="{ADA99F0E-8072-4856-8B3A-8D13AA3A1C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B632D6-620E-4A88-99BD-A992BC2D0723}" type="pres">
      <dgm:prSet presAssocID="{ADA99F0E-8072-4856-8B3A-8D13AA3A1C25}" presName="dot1" presStyleLbl="alignNode1" presStyleIdx="0" presStyleCnt="10"/>
      <dgm:spPr/>
      <dgm:t>
        <a:bodyPr/>
        <a:lstStyle/>
        <a:p>
          <a:endParaRPr lang="ru-RU"/>
        </a:p>
      </dgm:t>
    </dgm:pt>
    <dgm:pt modelId="{7FD7F15C-5109-451A-BC6D-74E55C7950A1}" type="pres">
      <dgm:prSet presAssocID="{ADA99F0E-8072-4856-8B3A-8D13AA3A1C25}" presName="dot2" presStyleLbl="alignNode1" presStyleIdx="1" presStyleCnt="10"/>
      <dgm:spPr/>
      <dgm:t>
        <a:bodyPr/>
        <a:lstStyle/>
        <a:p>
          <a:endParaRPr lang="ru-RU"/>
        </a:p>
      </dgm:t>
    </dgm:pt>
    <dgm:pt modelId="{27B079E3-1393-4DB1-8ED7-CCD4E5FE518A}" type="pres">
      <dgm:prSet presAssocID="{ADA99F0E-8072-4856-8B3A-8D13AA3A1C25}" presName="dot3" presStyleLbl="alignNode1" presStyleIdx="2" presStyleCnt="10"/>
      <dgm:spPr/>
      <dgm:t>
        <a:bodyPr/>
        <a:lstStyle/>
        <a:p>
          <a:endParaRPr lang="ru-RU"/>
        </a:p>
      </dgm:t>
    </dgm:pt>
    <dgm:pt modelId="{4F73A734-7D06-42C8-9DAD-F662A26F9FD8}" type="pres">
      <dgm:prSet presAssocID="{ADA99F0E-8072-4856-8B3A-8D13AA3A1C25}" presName="dotArrow1" presStyleLbl="alignNode1" presStyleIdx="3" presStyleCnt="10" custLinFactX="100000" custLinFactY="300000" custLinFactNeighborX="119052" custLinFactNeighborY="347903"/>
      <dgm:spPr/>
      <dgm:t>
        <a:bodyPr/>
        <a:lstStyle/>
        <a:p>
          <a:endParaRPr lang="ru-RU"/>
        </a:p>
      </dgm:t>
    </dgm:pt>
    <dgm:pt modelId="{1E45B951-C254-4EBF-94C9-627E5A758E7C}" type="pres">
      <dgm:prSet presAssocID="{ADA99F0E-8072-4856-8B3A-8D13AA3A1C25}" presName="dotArrow2" presStyleLbl="alignNode1" presStyleIdx="4" presStyleCnt="10" custLinFactY="500000" custLinFactNeighborX="-83340" custLinFactNeighborY="565100"/>
      <dgm:spPr/>
      <dgm:t>
        <a:bodyPr/>
        <a:lstStyle/>
        <a:p>
          <a:endParaRPr lang="ru-RU"/>
        </a:p>
      </dgm:t>
    </dgm:pt>
    <dgm:pt modelId="{9FCE2543-E326-42F4-8AFD-309A4A0705DD}" type="pres">
      <dgm:prSet presAssocID="{ADA99F0E-8072-4856-8B3A-8D13AA3A1C25}" presName="dotArrow3" presStyleLbl="alignNode1" presStyleIdx="5" presStyleCnt="10" custLinFactX="243025" custLinFactY="322732" custLinFactNeighborX="300000" custLinFactNeighborY="400000"/>
      <dgm:spPr/>
      <dgm:t>
        <a:bodyPr/>
        <a:lstStyle/>
        <a:p>
          <a:endParaRPr lang="ru-RU"/>
        </a:p>
      </dgm:t>
    </dgm:pt>
    <dgm:pt modelId="{8B5DB1DB-373F-4F66-879D-9C0DDD9280DA}" type="pres">
      <dgm:prSet presAssocID="{ADA99F0E-8072-4856-8B3A-8D13AA3A1C25}" presName="dotArrow4" presStyleLbl="alignNode1" presStyleIdx="6" presStyleCnt="10" custLinFactY="300000" custLinFactNeighborX="72241" custLinFactNeighborY="343120"/>
      <dgm:spPr/>
      <dgm:t>
        <a:bodyPr/>
        <a:lstStyle/>
        <a:p>
          <a:endParaRPr lang="ru-RU"/>
        </a:p>
      </dgm:t>
    </dgm:pt>
    <dgm:pt modelId="{8318FC1F-D992-4E56-B8A4-64C53A10B081}" type="pres">
      <dgm:prSet presAssocID="{ADA99F0E-8072-4856-8B3A-8D13AA3A1C25}" presName="dotArrow5" presStyleLbl="alignNode1" presStyleIdx="7" presStyleCnt="10" custLinFactX="91828" custLinFactY="263507" custLinFactNeighborX="100000" custLinFactNeighborY="300000"/>
      <dgm:spPr/>
      <dgm:t>
        <a:bodyPr/>
        <a:lstStyle/>
        <a:p>
          <a:endParaRPr lang="ru-RU"/>
        </a:p>
      </dgm:t>
    </dgm:pt>
    <dgm:pt modelId="{F8EE2B88-D90B-471B-AB94-70DC3B579221}" type="pres">
      <dgm:prSet presAssocID="{ADA99F0E-8072-4856-8B3A-8D13AA3A1C25}" presName="dotArrow6" presStyleLbl="alignNode1" presStyleIdx="8" presStyleCnt="10" custLinFactX="311817" custLinFactY="254750" custLinFactNeighborX="400000" custLinFactNeighborY="300000"/>
      <dgm:spPr/>
      <dgm:t>
        <a:bodyPr/>
        <a:lstStyle/>
        <a:p>
          <a:endParaRPr lang="ru-RU"/>
        </a:p>
      </dgm:t>
    </dgm:pt>
    <dgm:pt modelId="{35E24BC3-CC12-4FE9-9269-ED17D0355E9B}" type="pres">
      <dgm:prSet presAssocID="{ADA99F0E-8072-4856-8B3A-8D13AA3A1C25}" presName="dotArrow7" presStyleLbl="alignNode1" presStyleIdx="9" presStyleCnt="10" custLinFactX="100000" custLinFactY="186767" custLinFactNeighborX="189836" custLinFactNeighborY="200000"/>
      <dgm:spPr/>
      <dgm:t>
        <a:bodyPr/>
        <a:lstStyle/>
        <a:p>
          <a:endParaRPr lang="ru-RU"/>
        </a:p>
      </dgm:t>
    </dgm:pt>
    <dgm:pt modelId="{7FCB9879-C7BF-4116-930C-EEBCF52337A6}" type="pres">
      <dgm:prSet presAssocID="{C5974FF6-0F43-4330-B959-01BBD900B69C}" presName="parTx1" presStyleLbl="node1" presStyleIdx="0" presStyleCnt="2" custScaleX="254188" custScaleY="448130" custLinFactX="-10105" custLinFactNeighborX="-100000" custLinFactNeighborY="42572"/>
      <dgm:spPr/>
      <dgm:t>
        <a:bodyPr/>
        <a:lstStyle/>
        <a:p>
          <a:endParaRPr lang="ru-RU"/>
        </a:p>
      </dgm:t>
    </dgm:pt>
    <dgm:pt modelId="{8567C2D1-152F-4392-AD26-1DB522CC0C93}" type="pres">
      <dgm:prSet presAssocID="{AC6AFF64-447D-406F-BCB3-4619EA7D8283}" presName="picture1" presStyleCnt="0"/>
      <dgm:spPr/>
      <dgm:t>
        <a:bodyPr/>
        <a:lstStyle/>
        <a:p>
          <a:endParaRPr lang="ru-RU"/>
        </a:p>
      </dgm:t>
    </dgm:pt>
    <dgm:pt modelId="{E60C5B53-5D69-4E63-B1A6-7F93799E7063}" type="pres">
      <dgm:prSet presAssocID="{AC6AFF64-447D-406F-BCB3-4619EA7D8283}" presName="imageRepeatNode" presStyleLbl="fgImgPlace1" presStyleIdx="0" presStyleCnt="2" custFlipVert="0" custFlipHor="0" custScaleX="36127" custScaleY="4973" custLinFactX="-142850" custLinFactY="-30049" custLinFactNeighborX="-200000" custLinFactNeighborY="-100000"/>
      <dgm:spPr/>
      <dgm:t>
        <a:bodyPr/>
        <a:lstStyle/>
        <a:p>
          <a:endParaRPr lang="ru-RU"/>
        </a:p>
      </dgm:t>
    </dgm:pt>
    <dgm:pt modelId="{294A76AA-E4EE-4C78-A106-3B9975F14BA3}" type="pres">
      <dgm:prSet presAssocID="{A1D7C434-A94F-44CF-9DC2-0ADF85F10CB3}" presName="parTx2" presStyleLbl="node1" presStyleIdx="1" presStyleCnt="2" custScaleX="191601" custScaleY="362808" custLinFactNeighborX="40067" custLinFactNeighborY="-80054"/>
      <dgm:spPr/>
      <dgm:t>
        <a:bodyPr/>
        <a:lstStyle/>
        <a:p>
          <a:endParaRPr lang="ru-RU"/>
        </a:p>
      </dgm:t>
    </dgm:pt>
    <dgm:pt modelId="{195B31BC-CFEF-405B-A62B-7172B57654BB}" type="pres">
      <dgm:prSet presAssocID="{B8D6CF56-2083-4201-8978-440BFABBE8B6}" presName="picture2" presStyleCnt="0"/>
      <dgm:spPr/>
    </dgm:pt>
    <dgm:pt modelId="{8D467BD1-D5A1-4493-BC23-FA68C6770EEC}" type="pres">
      <dgm:prSet presAssocID="{B8D6CF56-2083-4201-8978-440BFABBE8B6}" presName="imageRepeatNode" presStyleLbl="fgImgPlace1" presStyleIdx="1" presStyleCnt="2" custFlipVert="1" custFlipHor="1" custScaleX="42414" custScaleY="9315" custLinFactNeighborX="-17201" custLinFactNeighborY="-36108"/>
      <dgm:spPr/>
      <dgm:t>
        <a:bodyPr/>
        <a:lstStyle/>
        <a:p>
          <a:endParaRPr lang="ru-RU"/>
        </a:p>
      </dgm:t>
    </dgm:pt>
  </dgm:ptLst>
  <dgm:cxnLst>
    <dgm:cxn modelId="{933EAEF1-B680-405D-AE88-710A22C397C3}" type="presOf" srcId="{ADA99F0E-8072-4856-8B3A-8D13AA3A1C25}" destId="{024B7C73-81BB-4419-B40C-A4E326822999}" srcOrd="0" destOrd="0" presId="urn:microsoft.com/office/officeart/2008/layout/AscendingPictureAccentProcess"/>
    <dgm:cxn modelId="{E80E064E-DDE7-4628-B841-57EB0DC2418F}" srcId="{ADA99F0E-8072-4856-8B3A-8D13AA3A1C25}" destId="{C5974FF6-0F43-4330-B959-01BBD900B69C}" srcOrd="0" destOrd="0" parTransId="{A7FEB4E9-B74D-48F8-9F01-98D658A516B8}" sibTransId="{AC6AFF64-447D-406F-BCB3-4619EA7D8283}"/>
    <dgm:cxn modelId="{99179B78-0F74-4F2E-ACA1-B9F9E2DA8561}" type="presOf" srcId="{A1D7C434-A94F-44CF-9DC2-0ADF85F10CB3}" destId="{294A76AA-E4EE-4C78-A106-3B9975F14BA3}" srcOrd="0" destOrd="0" presId="urn:microsoft.com/office/officeart/2008/layout/AscendingPictureAccentProcess"/>
    <dgm:cxn modelId="{E3682C1B-0E3F-4B54-AC4E-D8748071726D}" type="presOf" srcId="{AC6AFF64-447D-406F-BCB3-4619EA7D8283}" destId="{E60C5B53-5D69-4E63-B1A6-7F93799E7063}" srcOrd="0" destOrd="0" presId="urn:microsoft.com/office/officeart/2008/layout/AscendingPictureAccentProcess"/>
    <dgm:cxn modelId="{558F2736-4925-452E-88E5-72C92D365083}" type="presOf" srcId="{B8D6CF56-2083-4201-8978-440BFABBE8B6}" destId="{8D467BD1-D5A1-4493-BC23-FA68C6770EEC}" srcOrd="0" destOrd="0" presId="urn:microsoft.com/office/officeart/2008/layout/AscendingPictureAccentProcess"/>
    <dgm:cxn modelId="{4D0105CA-67AD-476F-83FF-EE41B03D8D7C}" type="presOf" srcId="{C5974FF6-0F43-4330-B959-01BBD900B69C}" destId="{7FCB9879-C7BF-4116-930C-EEBCF52337A6}" srcOrd="0" destOrd="0" presId="urn:microsoft.com/office/officeart/2008/layout/AscendingPictureAccentProcess"/>
    <dgm:cxn modelId="{096BD187-BA11-4F3D-8EA0-2EB06F894A27}" srcId="{ADA99F0E-8072-4856-8B3A-8D13AA3A1C25}" destId="{A1D7C434-A94F-44CF-9DC2-0ADF85F10CB3}" srcOrd="1" destOrd="0" parTransId="{9D4E56D5-5EC3-4750-8525-3FF1A37A13CC}" sibTransId="{B8D6CF56-2083-4201-8978-440BFABBE8B6}"/>
    <dgm:cxn modelId="{AD355E30-335C-4767-9BA2-F96A10D98570}" type="presParOf" srcId="{024B7C73-81BB-4419-B40C-A4E326822999}" destId="{80B632D6-620E-4A88-99BD-A992BC2D0723}" srcOrd="0" destOrd="0" presId="urn:microsoft.com/office/officeart/2008/layout/AscendingPictureAccentProcess"/>
    <dgm:cxn modelId="{71BFE1C9-52AC-4276-80F5-086E8FD2C68C}" type="presParOf" srcId="{024B7C73-81BB-4419-B40C-A4E326822999}" destId="{7FD7F15C-5109-451A-BC6D-74E55C7950A1}" srcOrd="1" destOrd="0" presId="urn:microsoft.com/office/officeart/2008/layout/AscendingPictureAccentProcess"/>
    <dgm:cxn modelId="{D6BAA315-A09B-437F-8D9A-A067C0247495}" type="presParOf" srcId="{024B7C73-81BB-4419-B40C-A4E326822999}" destId="{27B079E3-1393-4DB1-8ED7-CCD4E5FE518A}" srcOrd="2" destOrd="0" presId="urn:microsoft.com/office/officeart/2008/layout/AscendingPictureAccentProcess"/>
    <dgm:cxn modelId="{CF6BC395-2636-4072-A0A8-C212C2A36841}" type="presParOf" srcId="{024B7C73-81BB-4419-B40C-A4E326822999}" destId="{4F73A734-7D06-42C8-9DAD-F662A26F9FD8}" srcOrd="3" destOrd="0" presId="urn:microsoft.com/office/officeart/2008/layout/AscendingPictureAccentProcess"/>
    <dgm:cxn modelId="{9128E8B5-288A-4F3F-8C05-7B0AF5F8460A}" type="presParOf" srcId="{024B7C73-81BB-4419-B40C-A4E326822999}" destId="{1E45B951-C254-4EBF-94C9-627E5A758E7C}" srcOrd="4" destOrd="0" presId="urn:microsoft.com/office/officeart/2008/layout/AscendingPictureAccentProcess"/>
    <dgm:cxn modelId="{72955EFF-3064-4F2F-B7FC-C83F0FC7C7CD}" type="presParOf" srcId="{024B7C73-81BB-4419-B40C-A4E326822999}" destId="{9FCE2543-E326-42F4-8AFD-309A4A0705DD}" srcOrd="5" destOrd="0" presId="urn:microsoft.com/office/officeart/2008/layout/AscendingPictureAccentProcess"/>
    <dgm:cxn modelId="{16DBFD11-84D6-4CDE-B1A4-DD9E57DF0738}" type="presParOf" srcId="{024B7C73-81BB-4419-B40C-A4E326822999}" destId="{8B5DB1DB-373F-4F66-879D-9C0DDD9280DA}" srcOrd="6" destOrd="0" presId="urn:microsoft.com/office/officeart/2008/layout/AscendingPictureAccentProcess"/>
    <dgm:cxn modelId="{81DC88F5-5E5E-4302-9B86-A1CCFBA1FF78}" type="presParOf" srcId="{024B7C73-81BB-4419-B40C-A4E326822999}" destId="{8318FC1F-D992-4E56-B8A4-64C53A10B081}" srcOrd="7" destOrd="0" presId="urn:microsoft.com/office/officeart/2008/layout/AscendingPictureAccentProcess"/>
    <dgm:cxn modelId="{03563BC8-4E72-4C4E-91BE-492FE1780525}" type="presParOf" srcId="{024B7C73-81BB-4419-B40C-A4E326822999}" destId="{F8EE2B88-D90B-471B-AB94-70DC3B579221}" srcOrd="8" destOrd="0" presId="urn:microsoft.com/office/officeart/2008/layout/AscendingPictureAccentProcess"/>
    <dgm:cxn modelId="{4EE6E309-1AB1-4460-B501-C8F1A49DF08F}" type="presParOf" srcId="{024B7C73-81BB-4419-B40C-A4E326822999}" destId="{35E24BC3-CC12-4FE9-9269-ED17D0355E9B}" srcOrd="9" destOrd="0" presId="urn:microsoft.com/office/officeart/2008/layout/AscendingPictureAccentProcess"/>
    <dgm:cxn modelId="{51D0376A-8528-48ED-B897-589DBA94FD28}" type="presParOf" srcId="{024B7C73-81BB-4419-B40C-A4E326822999}" destId="{7FCB9879-C7BF-4116-930C-EEBCF52337A6}" srcOrd="10" destOrd="0" presId="urn:microsoft.com/office/officeart/2008/layout/AscendingPictureAccentProcess"/>
    <dgm:cxn modelId="{7AAE1159-8773-42DE-AF28-15ECF09F827D}" type="presParOf" srcId="{024B7C73-81BB-4419-B40C-A4E326822999}" destId="{8567C2D1-152F-4392-AD26-1DB522CC0C93}" srcOrd="11" destOrd="0" presId="urn:microsoft.com/office/officeart/2008/layout/AscendingPictureAccentProcess"/>
    <dgm:cxn modelId="{A4BF6D0D-7E9D-4337-8276-DD4F3D515BC0}" type="presParOf" srcId="{8567C2D1-152F-4392-AD26-1DB522CC0C93}" destId="{E60C5B53-5D69-4E63-B1A6-7F93799E7063}" srcOrd="0" destOrd="0" presId="urn:microsoft.com/office/officeart/2008/layout/AscendingPictureAccentProcess"/>
    <dgm:cxn modelId="{8B15B903-A7B9-41F8-AD89-A3C2CFA7E103}" type="presParOf" srcId="{024B7C73-81BB-4419-B40C-A4E326822999}" destId="{294A76AA-E4EE-4C78-A106-3B9975F14BA3}" srcOrd="12" destOrd="0" presId="urn:microsoft.com/office/officeart/2008/layout/AscendingPictureAccentProcess"/>
    <dgm:cxn modelId="{A0E2F215-8909-4C60-B027-F96867A5719D}" type="presParOf" srcId="{024B7C73-81BB-4419-B40C-A4E326822999}" destId="{195B31BC-CFEF-405B-A62B-7172B57654BB}" srcOrd="13" destOrd="0" presId="urn:microsoft.com/office/officeart/2008/layout/AscendingPictureAccentProcess"/>
    <dgm:cxn modelId="{B08D84A4-1835-4EBA-9567-27DBA5E23641}" type="presParOf" srcId="{195B31BC-CFEF-405B-A62B-7172B57654BB}" destId="{8D467BD1-D5A1-4493-BC23-FA68C6770EE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632D6-620E-4A88-99BD-A992BC2D0723}">
      <dsp:nvSpPr>
        <dsp:cNvPr id="0" name=""/>
        <dsp:cNvSpPr/>
      </dsp:nvSpPr>
      <dsp:spPr>
        <a:xfrm>
          <a:off x="3968741" y="1546101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F15C-5109-451A-BC6D-74E55C7950A1}">
      <dsp:nvSpPr>
        <dsp:cNvPr id="0" name=""/>
        <dsp:cNvSpPr/>
      </dsp:nvSpPr>
      <dsp:spPr>
        <a:xfrm>
          <a:off x="3894000" y="1665878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079E3-1393-4DB1-8ED7-CCD4E5FE518A}">
      <dsp:nvSpPr>
        <dsp:cNvPr id="0" name=""/>
        <dsp:cNvSpPr/>
      </dsp:nvSpPr>
      <dsp:spPr>
        <a:xfrm>
          <a:off x="3804924" y="1769579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A734-7D06-42C8-9DAD-F662A26F9FD8}">
      <dsp:nvSpPr>
        <dsp:cNvPr id="0" name=""/>
        <dsp:cNvSpPr/>
      </dsp:nvSpPr>
      <dsp:spPr>
        <a:xfrm>
          <a:off x="4098304" y="893430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5B951-C254-4EBF-94C9-627E5A758E7C}">
      <dsp:nvSpPr>
        <dsp:cNvPr id="0" name=""/>
        <dsp:cNvSpPr/>
      </dsp:nvSpPr>
      <dsp:spPr>
        <a:xfrm>
          <a:off x="3954288" y="1181462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E2543-E326-42F4-8AFD-309A4A0705DD}">
      <dsp:nvSpPr>
        <dsp:cNvPr id="0" name=""/>
        <dsp:cNvSpPr/>
      </dsp:nvSpPr>
      <dsp:spPr>
        <a:xfrm>
          <a:off x="4602361" y="821421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DB1DB-373F-4F66-879D-9C0DDD9280DA}">
      <dsp:nvSpPr>
        <dsp:cNvPr id="0" name=""/>
        <dsp:cNvSpPr/>
      </dsp:nvSpPr>
      <dsp:spPr>
        <a:xfrm>
          <a:off x="4314329" y="821422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8FC1F-D992-4E56-B8A4-64C53A10B081}">
      <dsp:nvSpPr>
        <dsp:cNvPr id="0" name=""/>
        <dsp:cNvSpPr/>
      </dsp:nvSpPr>
      <dsp:spPr>
        <a:xfrm>
          <a:off x="4530352" y="821422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E2B88-D90B-471B-AB94-70DC3B579221}">
      <dsp:nvSpPr>
        <dsp:cNvPr id="0" name=""/>
        <dsp:cNvSpPr/>
      </dsp:nvSpPr>
      <dsp:spPr>
        <a:xfrm>
          <a:off x="4746377" y="821422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24BC3-CC12-4FE9-9269-ED17D0355E9B}">
      <dsp:nvSpPr>
        <dsp:cNvPr id="0" name=""/>
        <dsp:cNvSpPr/>
      </dsp:nvSpPr>
      <dsp:spPr>
        <a:xfrm>
          <a:off x="4386336" y="821421"/>
          <a:ext cx="85321" cy="8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B9879-C7BF-4116-930C-EEBCF52337A6}">
      <dsp:nvSpPr>
        <dsp:cNvPr id="0" name=""/>
        <dsp:cNvSpPr/>
      </dsp:nvSpPr>
      <dsp:spPr>
        <a:xfrm>
          <a:off x="2" y="1426820"/>
          <a:ext cx="4677606" cy="221197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12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блок </a:t>
          </a:r>
          <a:r>
            <a:rPr lang="ru-RU" sz="2800" b="0" kern="12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–взаимодействие </a:t>
          </a:r>
          <a:r>
            <a:rPr lang="ru-RU" sz="2400" b="1" kern="1200" dirty="0" smtClean="0">
              <a:solidFill>
                <a:srgbClr val="280BFD"/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2400" b="0" kern="120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педагогами и родителями в консультативном клубе</a:t>
          </a:r>
          <a:r>
            <a:rPr lang="ru-RU" sz="2800" b="0" kern="12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                           </a:t>
          </a:r>
          <a:r>
            <a:rPr lang="ru-RU" sz="2800" b="0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«Поговори со мной»</a:t>
          </a:r>
          <a:endParaRPr lang="ru-RU" sz="20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" y="1426820"/>
        <a:ext cx="4677606" cy="2211971"/>
      </dsp:txXfrm>
    </dsp:sp>
    <dsp:sp modelId="{E60C5B53-5D69-4E63-B1A6-7F93799E7063}">
      <dsp:nvSpPr>
        <dsp:cNvPr id="0" name=""/>
        <dsp:cNvSpPr/>
      </dsp:nvSpPr>
      <dsp:spPr>
        <a:xfrm>
          <a:off x="281882" y="893433"/>
          <a:ext cx="308241" cy="42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8000" b="-1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76AA-E4EE-4C78-A106-3B9975F14BA3}">
      <dsp:nvSpPr>
        <dsp:cNvPr id="0" name=""/>
        <dsp:cNvSpPr/>
      </dsp:nvSpPr>
      <dsp:spPr>
        <a:xfrm>
          <a:off x="4117150" y="72008"/>
          <a:ext cx="3525870" cy="17908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512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en-US" sz="2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 </a:t>
          </a:r>
          <a:r>
            <a:rPr lang="ru-RU" sz="2800" b="0" kern="12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взаимодействие с детьми </a:t>
          </a:r>
          <a:r>
            <a:rPr lang="ru-RU" sz="28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                       </a:t>
          </a:r>
          <a:r>
            <a:rPr lang="ru-RU" sz="24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7150" y="72008"/>
        <a:ext cx="3525870" cy="1790821"/>
      </dsp:txXfrm>
    </dsp:sp>
    <dsp:sp modelId="{8D467BD1-D5A1-4493-BC23-FA68C6770EEC}">
      <dsp:nvSpPr>
        <dsp:cNvPr id="0" name=""/>
        <dsp:cNvSpPr/>
      </dsp:nvSpPr>
      <dsp:spPr>
        <a:xfrm flipH="1" flipV="1">
          <a:off x="3811340" y="710912"/>
          <a:ext cx="361882" cy="7947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0.03553</cdr:x>
      <cdr:y>0.47027</cdr:y>
    </cdr:from>
    <cdr:to>
      <cdr:x>1</cdr:x>
      <cdr:y>0.59075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296144" y="2788362"/>
          <a:ext cx="871543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rPr>
            <a:t>Диагностика  самооценки  по методике «Лесенка»  на начало 2013-14, 2014-15,  2015-16 года</a:t>
          </a:r>
          <a:endParaRPr kumimoji="0" lang="ru-RU" sz="1800" b="0" i="0" u="none" strike="noStrike" kern="1200" cap="none" spc="0" normalizeH="0" baseline="0" noProof="0" dirty="0">
            <a:ln>
              <a:noFill/>
            </a:ln>
            <a:solidFill>
              <a:srgbClr val="280BF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0.74096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006932"/>
          <a:ext cx="8856984" cy="61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 диагностики </a:t>
          </a:r>
          <a:r>
            <a:rPr lang="ru-RU" sz="1600" dirty="0" err="1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эмоцион-личностной</a:t>
          </a:r>
          <a:r>
            <a:rPr lang="ru-RU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сферы на начало и конец 2013-2016 </a:t>
          </a:r>
          <a:r>
            <a:rPr lang="ru-RU" sz="1600" dirty="0" err="1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гг</a:t>
          </a:r>
          <a:r>
            <a:rPr lang="ru-RU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(по проективным методикам</a:t>
          </a:r>
          <a:r>
            <a:rPr lang="ru-RU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48D1-9EB4-4576-9567-BD9358E8DC9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19BB-1539-4E80-80D7-2D0CE6DB1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8C86D-BE9E-4834-8776-FADA016B23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019BB-1539-4E80-80D7-2D0CE6DB17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998BA-BE3A-44F1-88F4-4669A2E7CD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9D1B1-1A9C-4070-9B59-9DF665B5C57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019BB-1539-4E80-80D7-2D0CE6DB17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019BB-1539-4E80-80D7-2D0CE6DB17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8C86D-BE9E-4834-8776-FADA016B237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8C86D-BE9E-4834-8776-FADA016B23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bdoy117@mail.ru" TargetMode="External"/><Relationship Id="rId2" Type="http://schemas.openxmlformats.org/officeDocument/2006/relationships/hyperlink" Target="mailto:svetlanasv12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Нижнего Новгорода</a:t>
            </a:r>
          </a:p>
          <a:p>
            <a:pPr algn="ctr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Детский сад № 117 «Улыбка» Автозаводского района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(МБДОУ«Детский сад № 117 «Улыбка»)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475656" y="6488668"/>
            <a:ext cx="54292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5488" y="5157192"/>
            <a:ext cx="4608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-30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лет, 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должности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педагога  – психолога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636"/>
            <a:ext cx="392905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svetlanasv12@mail.ru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ДОУ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mbdoy117@mail.ru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страница на сайте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MAAAM.RU</a:t>
            </a:r>
            <a:r>
              <a:rPr lang="ru-RU" alt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57126" y="1264967"/>
            <a:ext cx="8786874" cy="2431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Тема:</a:t>
            </a:r>
          </a:p>
          <a:p>
            <a:pPr algn="ctr"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семье в вопросах эмоционального благополучия в развитии ребенка дошкольного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посредством технологии: «Путешествие в волшебной стране» с применением </a:t>
            </a: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арт.терапевтических средств»</a:t>
            </a:r>
            <a:endParaRPr lang="ru-RU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57187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Выполнила: педагог-психолог</a:t>
            </a:r>
          </a:p>
          <a:p>
            <a:pPr algn="r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                                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Рещикова Светлана Владимировна</a:t>
            </a:r>
          </a:p>
          <a:p>
            <a:pPr algn="r"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57222" y="2928934"/>
            <a:ext cx="950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Результаты диагностики </a:t>
            </a:r>
            <a:r>
              <a:rPr lang="ru-RU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эмоцион-личностной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сферы 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проективным методикам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88640"/>
            <a:ext cx="9144000" cy="5355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исследования  тревожности  у детей подготовительной к школе группы по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методике 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Р.Тэммпла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М.Дорки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В.Амена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642918"/>
          <a:ext cx="914400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286124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98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ОСНОВНОЙ  ЭТАП (РАЗВИВАЮЩИЙ)</a:t>
            </a:r>
            <a:endParaRPr lang="ru-RU" sz="2000" dirty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2996952"/>
          <a:ext cx="8931874" cy="363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4427984" y="3789040"/>
            <a:ext cx="72007" cy="720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 flipH="1" flipV="1">
            <a:off x="4238249" y="4103360"/>
            <a:ext cx="45719" cy="4571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 descr="C:\Users\svetlana\Desktop\презент песок мой\P_20160905_142457.jpg"/>
          <p:cNvPicPr/>
          <p:nvPr/>
        </p:nvPicPr>
        <p:blipFill>
          <a:blip r:embed="rId7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000628" y="5072074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svetlana\Desktop\презент песок мой\P_20160905_1425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068960"/>
            <a:ext cx="2283736" cy="12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svetlana\Desktop\презент песок мой\P_20160905_14254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068960"/>
            <a:ext cx="14785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svetlana\Desktop\презент песок мой\P_20161101_081636.jpg"/>
          <p:cNvPicPr/>
          <p:nvPr/>
        </p:nvPicPr>
        <p:blipFill>
          <a:blip r:embed="rId10" cstate="print"/>
          <a:srcRect l="20203" r="10208"/>
          <a:stretch>
            <a:fillRect/>
          </a:stretch>
        </p:blipFill>
        <p:spPr bwMode="auto">
          <a:xfrm>
            <a:off x="7143768" y="4929198"/>
            <a:ext cx="18207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svetlana\Desktop\презент песок мой\P_20161101_081141.jpg"/>
          <p:cNvPicPr/>
          <p:nvPr/>
        </p:nvPicPr>
        <p:blipFill>
          <a:blip r:embed="rId11" cstate="print"/>
          <a:srcRect t="14303"/>
          <a:stretch>
            <a:fillRect/>
          </a:stretch>
        </p:blipFill>
        <p:spPr bwMode="auto">
          <a:xfrm>
            <a:off x="8028384" y="3140968"/>
            <a:ext cx="9361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48680"/>
            <a:ext cx="9144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b="1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ПО ВОЛШЕБНОЙ СТРАНЕ</a:t>
            </a:r>
            <a:r>
              <a:rPr lang="ru-RU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взаимодействия в едином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терапевтического комплексе в центре психологической разгрузки, цикл конспектов занятий и игровых сеансов с детьми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цикл встреч для родителей и педагогов в клубе: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«Поговори со мной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78592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b="1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ориентирована  на обеспечение эмоционального благополучия дошкольников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3 -7 лет, на коррекцию  негативных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состояний,</a:t>
            </a:r>
            <a:r>
              <a:rPr lang="ru-RU" dirty="0" smtClean="0">
                <a:solidFill>
                  <a:srgbClr val="002060"/>
                </a:solidFill>
              </a:rPr>
              <a:t> на развитие навыков общения со взрослыми и сверстниками, а также на повышение компетентности родителей и педагогов.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00306"/>
            <a:ext cx="3071802" cy="2009384"/>
            <a:chOff x="323528" y="1293"/>
            <a:chExt cx="2681861" cy="1988970"/>
          </a:xfrm>
          <a:scene3d>
            <a:camera prst="orthographicFront"/>
            <a:lightRig rig="flat" dir="t"/>
          </a:scene3d>
        </p:grpSpPr>
        <p:sp>
          <p:nvSpPr>
            <p:cNvPr id="3" name="Овал 2"/>
            <p:cNvSpPr/>
            <p:nvPr/>
          </p:nvSpPr>
          <p:spPr>
            <a:xfrm>
              <a:off x="323528" y="72005"/>
              <a:ext cx="2681861" cy="1918258"/>
            </a:xfrm>
            <a:prstGeom prst="ellipse">
              <a:avLst/>
            </a:prstGeom>
            <a:solidFill>
              <a:srgbClr val="B9FFD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635348" y="1293"/>
              <a:ext cx="1977292" cy="1708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Царство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Красочной Феи</a:t>
              </a:r>
              <a:r>
                <a:rPr lang="ru-RU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 </a:t>
              </a:r>
              <a:r>
                <a:rPr lang="ru-RU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изотерапия</a:t>
              </a: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5" name="Группа 6"/>
          <p:cNvGrpSpPr/>
          <p:nvPr/>
        </p:nvGrpSpPr>
        <p:grpSpPr>
          <a:xfrm>
            <a:off x="3286117" y="2928934"/>
            <a:ext cx="5302534" cy="3247208"/>
            <a:chOff x="4072269" y="1552886"/>
            <a:chExt cx="4484015" cy="3568349"/>
          </a:xfrm>
          <a:scene3d>
            <a:camera prst="orthographicFront"/>
            <a:lightRig rig="flat" dir="t"/>
          </a:scene3d>
        </p:grpSpPr>
        <p:sp>
          <p:nvSpPr>
            <p:cNvPr id="8" name="Овал 7"/>
            <p:cNvSpPr/>
            <p:nvPr/>
          </p:nvSpPr>
          <p:spPr>
            <a:xfrm>
              <a:off x="4611625" y="2573424"/>
              <a:ext cx="3787884" cy="2273512"/>
            </a:xfrm>
            <a:prstGeom prst="ellipse">
              <a:avLst/>
            </a:prstGeom>
            <a:solidFill>
              <a:srgbClr val="FF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4072269" y="1552886"/>
              <a:ext cx="4484015" cy="35683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0" lang="ru-RU" sz="1800" b="0" i="0" u="none" strike="noStrike" kern="12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endParaRPr>
            </a:p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Царство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есочной Феи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                                   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(р</a:t>
              </a:r>
              <a:r>
                <a:rPr kumimoji="0" lang="ru-RU" sz="18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абота с речным, </a:t>
              </a:r>
            </a:p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ru-RU" sz="1800" b="1" i="0" u="none" strike="noStrike" kern="1200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кинестическим</a:t>
              </a:r>
              <a:r>
                <a:rPr kumimoji="0" lang="ru-RU" sz="18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цветным  песком</a:t>
              </a:r>
              <a:r>
                <a:rPr kumimoji="0" lang="ru-RU" sz="1800" b="0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5715008" y="1714488"/>
            <a:ext cx="3428992" cy="2520280"/>
            <a:chOff x="5694093" y="72005"/>
            <a:chExt cx="3380735" cy="2658592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5694093" y="72005"/>
              <a:ext cx="3380735" cy="2658592"/>
            </a:xfrm>
            <a:prstGeom prst="ellipse">
              <a:avLst/>
            </a:prstGeom>
            <a:solidFill>
              <a:srgbClr val="FFC1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825569" y="461347"/>
              <a:ext cx="2754161" cy="1879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Царство</a:t>
              </a:r>
              <a:endParaRPr lang="ru-RU" sz="18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Каменной Феи </a:t>
              </a:r>
              <a:r>
                <a:rPr lang="ru-RU" sz="1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с самоцветами, </a:t>
              </a:r>
              <a:r>
                <a:rPr lang="ru-RU" sz="1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камнями и стеклянными сферами)</a:t>
              </a:r>
              <a:endParaRPr lang="ru-RU" sz="18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1071538" y="4864576"/>
            <a:ext cx="2959168" cy="1993424"/>
            <a:chOff x="1533208" y="2907477"/>
            <a:chExt cx="3387953" cy="2362593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1533208" y="2907477"/>
              <a:ext cx="3387953" cy="2362593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2029363" y="3253470"/>
              <a:ext cx="2600189" cy="16706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Царство </a:t>
              </a:r>
              <a:r>
                <a:rPr lang="ru-RU" sz="20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Музыкальной Феи     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музокотерапия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1907704" y="1052736"/>
            <a:ext cx="3744416" cy="1926546"/>
            <a:chOff x="608735" y="214098"/>
            <a:chExt cx="3038368" cy="1918258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965242" y="214098"/>
              <a:ext cx="2681861" cy="1918258"/>
            </a:xfrm>
            <a:prstGeom prst="ellipse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608735" y="399736"/>
              <a:ext cx="2923367" cy="14985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Царство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Цветной Феи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(</a:t>
              </a: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с сенсорным       оборудованием</a:t>
              </a:r>
              <a:r>
                <a:rPr lang="ru-RU" sz="16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0" y="1"/>
            <a:ext cx="91440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–развивающие занятия и игровые сеансы по технологии</a:t>
            </a:r>
            <a:r>
              <a:rPr lang="ru-RU" sz="28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«Путешествие по волшебной стране»</a:t>
            </a:r>
            <a:r>
              <a:rPr lang="ru-RU" sz="24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средствами </a:t>
            </a:r>
            <a:r>
              <a:rPr lang="ru-RU" sz="2400" dirty="0" err="1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арттерапии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" name="Содержимое 6" descr="DSC097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500438"/>
            <a:ext cx="1000100" cy="7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svetlana\Desktop\презент песок мой\P_20160706_122715.jpg"/>
          <p:cNvPicPr/>
          <p:nvPr/>
        </p:nvPicPr>
        <p:blipFill>
          <a:blip r:embed="rId4" cstate="print"/>
          <a:srcRect l="15232" t="9599" r="16452" b="15591"/>
          <a:stretch>
            <a:fillRect/>
          </a:stretch>
        </p:blipFill>
        <p:spPr bwMode="auto">
          <a:xfrm>
            <a:off x="7572396" y="1214422"/>
            <a:ext cx="1285884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svetlana\Desktop\презент песок мой\P_20160905_1423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715016"/>
            <a:ext cx="18196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svetlana\Desktop\презент песок мой\P_20160905_142326.jpg"/>
          <p:cNvPicPr/>
          <p:nvPr/>
        </p:nvPicPr>
        <p:blipFill>
          <a:blip r:embed="rId6" cstate="print"/>
          <a:srcRect l="19241" r="19829"/>
          <a:stretch>
            <a:fillRect/>
          </a:stretch>
        </p:blipFill>
        <p:spPr bwMode="auto">
          <a:xfrm>
            <a:off x="5643570" y="114298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svetlana\Desktop\презент песок мой\P_20160905_142434.jpg"/>
          <p:cNvPicPr/>
          <p:nvPr/>
        </p:nvPicPr>
        <p:blipFill>
          <a:blip r:embed="rId7" cstate="print">
            <a:lum bright="20000" contrast="20000"/>
          </a:blip>
          <a:srcRect l="24688" t="11681" r="19816"/>
          <a:stretch>
            <a:fillRect/>
          </a:stretch>
        </p:blipFill>
        <p:spPr bwMode="auto">
          <a:xfrm>
            <a:off x="3491880" y="278092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svetlana\Desktop\презент песок мой\P_20160905_142514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85720" y="1214422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svetlana\Desktop\презент песок мой\P_20160905_154336.jpg"/>
          <p:cNvPicPr/>
          <p:nvPr/>
        </p:nvPicPr>
        <p:blipFill>
          <a:blip r:embed="rId9" cstate="print"/>
          <a:srcRect l="4810" r="23356" b="11966"/>
          <a:stretch>
            <a:fillRect/>
          </a:stretch>
        </p:blipFill>
        <p:spPr bwMode="auto">
          <a:xfrm>
            <a:off x="214282" y="5214950"/>
            <a:ext cx="1143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svetlana\Desktop\презент песок мой\P_20160915_141554.jpg"/>
          <p:cNvPicPr/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7715272" y="4429132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svetlana\Desktop\презент песок мой\P_20160920_092236.jpg"/>
          <p:cNvPicPr>
            <a:picLocks noChangeAspect="1" noChangeArrowheads="1"/>
          </p:cNvPicPr>
          <p:nvPr/>
        </p:nvPicPr>
        <p:blipFill>
          <a:blip r:embed="rId11" cstate="print"/>
          <a:srcRect t="21540" r="9744" b="13845"/>
          <a:stretch>
            <a:fillRect/>
          </a:stretch>
        </p:blipFill>
        <p:spPr bwMode="auto">
          <a:xfrm>
            <a:off x="3929058" y="5357826"/>
            <a:ext cx="1071570" cy="1363816"/>
          </a:xfrm>
          <a:prstGeom prst="rect">
            <a:avLst/>
          </a:prstGeom>
          <a:noFill/>
        </p:spPr>
      </p:pic>
      <p:pic>
        <p:nvPicPr>
          <p:cNvPr id="31" name="Picture 2" descr="C:\Users\svetlana\Desktop\презент песок мой\P_20161101_081151.jpg"/>
          <p:cNvPicPr>
            <a:picLocks noChangeAspect="1" noChangeArrowheads="1"/>
          </p:cNvPicPr>
          <p:nvPr/>
        </p:nvPicPr>
        <p:blipFill>
          <a:blip r:embed="rId12" cstate="print"/>
          <a:srcRect l="11628"/>
          <a:stretch>
            <a:fillRect/>
          </a:stretch>
        </p:blipFill>
        <p:spPr bwMode="auto">
          <a:xfrm>
            <a:off x="5357818" y="5500702"/>
            <a:ext cx="1430973" cy="1214446"/>
          </a:xfrm>
          <a:prstGeom prst="rect">
            <a:avLst/>
          </a:prstGeom>
          <a:noFill/>
        </p:spPr>
      </p:pic>
      <p:pic>
        <p:nvPicPr>
          <p:cNvPr id="33" name="Рисунок 32" descr="C:\Users\svetlana\Desktop\презент песок мой\P_20161101_081552.jpg"/>
          <p:cNvPicPr/>
          <p:nvPr/>
        </p:nvPicPr>
        <p:blipFill>
          <a:blip r:embed="rId13" cstate="print"/>
          <a:srcRect l="9460" t="23291" r="16141"/>
          <a:stretch>
            <a:fillRect/>
          </a:stretch>
        </p:blipFill>
        <p:spPr bwMode="auto">
          <a:xfrm>
            <a:off x="2195736" y="3861048"/>
            <a:ext cx="1209668" cy="107157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svetlana\Desktop\презент песок мой\P_20161101_08160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005064"/>
            <a:ext cx="1524011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0"/>
            <a:ext cx="4320480" cy="30689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79512" y="2708920"/>
            <a:ext cx="4750863" cy="388843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427984" y="0"/>
            <a:ext cx="4355976" cy="4941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4355976" y="4797152"/>
            <a:ext cx="4788024" cy="206084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51520" y="548680"/>
            <a:ext cx="4176464" cy="243143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Царство «Музыкальной Феи»</a:t>
            </a:r>
          </a:p>
          <a:p>
            <a:pPr marL="342900" lvl="0" indent="-342900"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240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слушание музыкальных фрагментов с различным эмоциональным состоянием,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релаксационные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упраж-я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Е.Джекобсона;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– песенки Е.Железновой; ритмопластика.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116632"/>
            <a:ext cx="3960440" cy="470898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Царство «Песочной Феи»</a:t>
            </a:r>
          </a:p>
          <a:p>
            <a:pPr marL="342900" lvl="0" indent="-342900" algn="ctr"/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ПЕСКОТЕРАПИЯ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песком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Т.Грабенко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Т.Зинкевич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сюжетное рисование на песке,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оттиски, закапывание игрушек,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узоры на песке», рисование символов и букв, выдувание, пересыпание и составление цветовых композиций в колбочках. выдувание песка из трубочек,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 с различными емкостями и воронками,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юнгианской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песочнице, моделирование ситуаций из личного опыта,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световых столах, использование песочных часов.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7251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861048"/>
            <a:ext cx="4032448" cy="255454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монотипия,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штампование,  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по мокрому листу,  «по точкам»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техника « каракули», «марание», «волшебные пятна»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«Рисование в паре»; «Рисование и наблюдение»; «Общий рисунок»; «Портреты»; «Совместный проект</a:t>
            </a:r>
            <a:r>
              <a:rPr lang="ru-RU" sz="1600" dirty="0" smtClean="0">
                <a:solidFill>
                  <a:srgbClr val="002060"/>
                </a:solidFill>
              </a:rPr>
              <a:t>»,                      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996952"/>
            <a:ext cx="4032448" cy="76944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Царство «Красочной Феи»</a:t>
            </a:r>
          </a:p>
          <a:p>
            <a:pPr algn="ctr"/>
            <a:r>
              <a:rPr lang="ru-RU" b="1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869160"/>
            <a:ext cx="4320480" cy="218521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Царство «Каменной Феи»</a:t>
            </a:r>
          </a:p>
          <a:p>
            <a:pPr algn="ctr"/>
            <a:r>
              <a:rPr lang="ru-RU" sz="1600" b="1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ТЕРАПИЯ  САМОЦВЕТАМИ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выкладывание узоров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образцу и по контуру,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самоцветов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помощи лупы;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узоров при помощи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47880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Арт-терапевтические</a:t>
            </a: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средства 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71472" y="2428868"/>
            <a:ext cx="8999984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2 блока- 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 в клубе: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«Поговори со мной»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Цель:</a:t>
            </a:r>
            <a:endParaRPr lang="ru-RU" sz="1600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1196752"/>
            <a:ext cx="9144000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Психодиагностика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rgbClr val="3333FF"/>
                </a:solidFill>
                <a:latin typeface="Arial Black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«Родительские отношения в семье» (А. Я. Варга,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В.В.Столин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«Эмоциональное благополучие» (Н.Д.Денисова),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«Родительская позиция» (Н.Д.Денисова).                                                                           «Оценка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компетентности воспитателя ДОУ» ( Л. П. Гладких)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сихопросвещение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Консультации: «Профилактика эмоциональных  нарушений у детей», «Ошибки воспитания»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 научить ребенка цивилизованно  выражать гнев»,  «Влияние родительских установок на поведение детей»  Размещение стендовой информации в группах: Изготовление памяток: «Возьмите на заметку», «Воспитание младшего ребенка»,  «Как преодолеть трудности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общении с детьми»,  «Вредные привычки», «Правила общения со страхами»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сихопрофилактика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занятия, совместные игровые сеансы)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Как преодолеть кризис  3 лет» , «Учимся слушать друг друга», «Играй всегда- играй везде».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Тренинги 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 техникой «Форум- театр»)</a:t>
            </a:r>
            <a:endParaRPr lang="ru-RU" sz="20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 детских эмоций»                                                                                         « Коммуникативные игры» 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116632"/>
            <a:ext cx="932351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2 блока- в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заимодействие с родителями в клубе: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«Поговори мо мной».                       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повышение компетентности  и оптимизация родительского отношения к ребенку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07504" y="1340768"/>
            <a:ext cx="9036496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сиходиагностик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(тесты, анкеты, </a:t>
            </a:r>
            <a:r>
              <a:rPr lang="ru-RU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rgbClr val="3333FF"/>
                </a:solidFill>
                <a:latin typeface="Arial Black" pitchFamily="34" charset="0"/>
              </a:rPr>
              <a:t>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«Оценка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компетентности воспитателя ДОУ» ( Л. П. Гладких)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«Факторы, стимулирующие и препятствующие профессиональному саморазвитию, «Эмоциональное выгорание» ( Н. Е. Водопьянова, Е. С.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Старченкова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Психопросвещение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(консультации семинары, тренинги, памятки, </a:t>
            </a:r>
            <a:r>
              <a:rPr lang="ru-RU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«Взаимодействие с тревожными детьми, «Игровые способы разрешения детских конфликтов, «Как охранить психику ребенка здоровой», «Психологический аспект взаимодействия с детьми в совместной деятельности», «Непопулярные дети. Возможности педагогической коррекции»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«Коммуникативная культура- условие эффективного общения»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«Словесные способы поощрения и поддержки ребенка», «Как нужно поощрять детей», «Правила обращения со страхами».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(тренинги профилактики «эмоционального выгорания)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Психологическое здоровье педагога- это важно»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эмоционального самочувствия»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тренинги личностного роста)</a:t>
            </a:r>
            <a:endParaRPr lang="ru-RU" sz="20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214290"/>
            <a:ext cx="9144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2 блока- в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заимодействие с  педагогами в клубе: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«Поговори мо мной».                       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повышение компетентности педагога, овладение личностно- ориентированным подходом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79512" y="188640"/>
            <a:ext cx="88216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РЕФЛЕКСИВНО-АНАЛИТИЧЕСКИЙ)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1071546"/>
            <a:ext cx="8964488" cy="31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самооценки у детей 5-6 лет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методике: «Лесенка» (В.Г. Щур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0" y="3861048"/>
            <a:ext cx="9144000" cy="5355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исследования  тревожности  у детей 5-6 лет по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Р.Тэммпла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М.Дорки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В.Амена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4465960"/>
          <a:ext cx="914400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1412776"/>
          <a:ext cx="9144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7016" y="332656"/>
          <a:ext cx="88569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3528" y="2712886"/>
          <a:ext cx="8820472" cy="414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9512" y="0"/>
            <a:ext cx="8964488" cy="47667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Диагностика эмоционального благополучия по методике Т.С.Воробьевой на начало и конец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2013-14,2014-15, 2015-16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44824"/>
            <a:ext cx="8501122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 smtClean="0"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Данная психолого-педагогическая технология позволяет: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 сохранить психологическое здоровье детей на всех этапах дошкольного детства в условиях ДОУ;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 создать основу для благополучного развития эмоционально-волевой сферы воспитанников;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 расширить представления педагогов и родителей о возможностях средств арт.терапии;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 эффективно подготовить воспитанников к новой социальной ситуации – школьному обучению.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4671091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16832"/>
            <a:ext cx="871296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ПЕРСПЕКТИВУ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Продолжать работу по обеспечению эмоционального благополучия дошкольников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Продолжать внедрять в образовательный процесс  технологию: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волшебной стране»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использованием средств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(песочная терапия,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цвето-терапия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Продолжать использовать активные инновационные формы взаимодействия с родителями и педагогами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Концептуальные основы</a:t>
            </a:r>
            <a:endParaRPr lang="ru-RU" sz="2800" b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571480"/>
            <a:ext cx="3275856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Научно-исследовательские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87824" y="836712"/>
            <a:ext cx="3169492" cy="93610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1144" y="764704"/>
            <a:ext cx="3132856" cy="7920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428736"/>
            <a:ext cx="3419872" cy="514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 теорий и концепций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2060848"/>
            <a:ext cx="606876" cy="2081392"/>
          </a:xfrm>
          <a:prstGeom prst="roundRect">
            <a:avLst>
              <a:gd name="adj" fmla="val 1018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 психологического сопровождения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2060848"/>
            <a:ext cx="714950" cy="20717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психологического здоровья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9672" y="1988840"/>
            <a:ext cx="648072" cy="2214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«Эмоциональная сфера   как  важная составляющая в развитии детей»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4293096"/>
            <a:ext cx="792088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В. Запорожец, Д.Б.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Эльтконин,С.Л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Рубинштейн, А. Н. Леонтьев, Л. А. Абрамян, М. И.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Лисина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Т.А.Репина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4221088"/>
            <a:ext cx="720080" cy="24288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И.В. Дубровиной,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Хухлаевой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4221088"/>
            <a:ext cx="611560" cy="24226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400" dirty="0" smtClean="0"/>
              <a:t> </a:t>
            </a:r>
            <a:r>
              <a:rPr lang="ru-RU" sz="1600" dirty="0" smtClean="0"/>
              <a:t>Р</a:t>
            </a:r>
            <a:r>
              <a:rPr lang="ru-RU" sz="1400" dirty="0" smtClean="0"/>
              <a:t>. </a:t>
            </a:r>
            <a:r>
              <a:rPr lang="ru-RU" sz="1400" dirty="0" err="1" smtClean="0"/>
              <a:t>Битяновой</a:t>
            </a:r>
            <a:r>
              <a:rPr lang="ru-RU" sz="1400" dirty="0" smtClean="0"/>
              <a:t>,                         Р.В. </a:t>
            </a:r>
            <a:r>
              <a:rPr lang="ru-RU" sz="1400" dirty="0" err="1" smtClean="0"/>
              <a:t>Овчаровой</a:t>
            </a:r>
            <a:r>
              <a:rPr lang="ru-RU" sz="1600" dirty="0" smtClean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211960" y="1988840"/>
            <a:ext cx="360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860032" y="198884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436096" y="1916832"/>
            <a:ext cx="1080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372200" y="1700808"/>
            <a:ext cx="504056" cy="45005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948264" y="1772816"/>
            <a:ext cx="504056" cy="45131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семинарах различного уровня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524328" y="1700808"/>
            <a:ext cx="504056" cy="45005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профессиональных конкурсах различного уровня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072462" y="1700808"/>
            <a:ext cx="899592" cy="4657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Обмен опытом в профессиональных педагогических  сетевых сообществах : МААМ.RU, социальная сеть работников образования «Мой мини-сайт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499992" y="1844824"/>
            <a:ext cx="648072" cy="450059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Постановка цели, разработка содержания образовательного  процесса, составления плана работы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20072" y="1772816"/>
            <a:ext cx="432048" cy="450059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наиболее эффективных средств работы с детьми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4128" y="1628800"/>
            <a:ext cx="504056" cy="450059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родителей  и педагогов для реализации плана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23928" y="1844824"/>
            <a:ext cx="504056" cy="450059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соответствующей  развивающей предметно-пространственной  среды  в соответствии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987824" y="1988840"/>
            <a:ext cx="642942" cy="2214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терапевтических средств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203848" y="4149080"/>
            <a:ext cx="705260" cy="2279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Зинкевич-Евстегнеев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Т.М.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Н.В.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Кузуб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39752" y="1988840"/>
            <a:ext cx="553834" cy="2214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«Эмоциональная сфера   как  важная составляющая в развитии детей»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11760" y="4365104"/>
            <a:ext cx="705260" cy="2279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200" dirty="0" smtClean="0"/>
              <a:t>А.Адлер, </a:t>
            </a:r>
            <a:r>
              <a:rPr lang="ru-RU" sz="1200" dirty="0" err="1" smtClean="0"/>
              <a:t>Г.Бреслав</a:t>
            </a:r>
            <a:r>
              <a:rPr lang="ru-RU" sz="1200" dirty="0" smtClean="0"/>
              <a:t>, А. И.Захаров, Е К Лютова, Г. Б. Монина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251504" cy="892552"/>
          </a:xfrm>
          <a:prstGeom prst="rect">
            <a:avLst/>
          </a:prstGeom>
          <a:solidFill>
            <a:srgbClr val="C6DCC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Диапазон личного вклада в развитие образования</a:t>
            </a: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D0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(печатные труды Рещиковой С.В.</a:t>
            </a:r>
            <a:r>
              <a:rPr lang="ru-RU" sz="2000" dirty="0">
                <a:solidFill>
                  <a:srgbClr val="0D0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 rot="10800000" flipV="1">
            <a:off x="0" y="906394"/>
            <a:ext cx="9251504" cy="5909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Статья: «Практический психолог в ДОУ» Сборник докладов на научно – практической конференции.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«Что такое предметная система в детском саду?»Н. Новгород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Журнал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«Дошкольное воспитание», М.,№ 8, стр. 24-28, 2009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Статья: «Проблемы преемственности между детским садом и школой» Журнал «Управление  ДОУ», М., 2010, стр.36-37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Статья: «Содержание программы «Я, Ты, Мы» Сборник Международного семинара «Социально - эмоциональное развитие ребенка в дошкольном периоде» (СПБ, изд. РГПУ им. А. И Герцена), 2009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Конспекты занятий по программе: «Я, ТЫ, МЫ» для детей от 4 до 6 лет. Н Новгород, Типография ОАО «ГАЗ»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дошкольников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использованием опыта работы   педагога- психолога Рещиковой С.В.) Методическое пособие. – М.: ТЦ Сфера, 2009.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Рещикова С.В.,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М.Д., «Спрашивайте – отвечаем!» Ответы на вопросы педагогов ДОУ по проблемам воспитания детей. М..: ТЦ Сфера, 2010.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Рещикова С.В.,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М.Д.,«Занятия для детей от 1 до 3 лет». М.: ТЦ Сфера, 2012 </a:t>
            </a: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Рещикова С.В.,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М.Д.,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с друзьями - целый мир». Программа по социально – эмоциональному развитию детей, М.: ТЦ Сфера,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  </a:t>
            </a: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Рещикова С.В «Поговори со мною, мама», М.,ТЦ Сфера 2016 (в печати)  </a:t>
            </a:r>
          </a:p>
          <a:p>
            <a:pPr marL="342900" indent="-342900" eaLnBrk="0" hangingPunct="0">
              <a:buFont typeface="Gill Sans MT" pitchFamily="34" charset="0"/>
              <a:buAutoNum type="arabicPeriod"/>
              <a:tabLst>
                <a:tab pos="269875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Рещикова С.В «Этот безопасный мир» М.,ТЦ Сфера 2016 (в печати)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2716" b="16949"/>
          <a:stretch>
            <a:fillRect/>
          </a:stretch>
        </p:blipFill>
        <p:spPr bwMode="auto">
          <a:xfrm>
            <a:off x="0" y="571480"/>
            <a:ext cx="2857520" cy="4000528"/>
          </a:xfrm>
          <a:prstGeom prst="rect">
            <a:avLst/>
          </a:prstGeom>
          <a:solidFill>
            <a:srgbClr val="FF00FF"/>
          </a:solidFill>
          <a:ln w="57150">
            <a:noFill/>
            <a:miter lim="800000"/>
            <a:headEnd/>
            <a:tailEnd/>
          </a:ln>
        </p:spPr>
      </p:pic>
      <p:pic>
        <p:nvPicPr>
          <p:cNvPr id="3" name="Рисунок 12" descr="C:\Users\svetlana\Desktop\Рещикова книга.JP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8714" r="36810" b="47633"/>
          <a:stretch>
            <a:fillRect/>
          </a:stretch>
        </p:blipFill>
        <p:spPr bwMode="auto">
          <a:xfrm>
            <a:off x="5929322" y="1214422"/>
            <a:ext cx="2928926" cy="4522918"/>
          </a:xfrm>
          <a:prstGeom prst="rect">
            <a:avLst/>
          </a:prstGeom>
          <a:solidFill>
            <a:srgbClr val="FF00FF"/>
          </a:solidFill>
          <a:ln w="57150">
            <a:noFill/>
            <a:miter lim="800000"/>
            <a:headEnd/>
            <a:tailEnd/>
          </a:ln>
        </p:spPr>
      </p:pic>
      <p:pic>
        <p:nvPicPr>
          <p:cNvPr id="4" name="Рисунок 11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r="18660" b="15152"/>
          <a:stretch>
            <a:fillRect/>
          </a:stretch>
        </p:blipFill>
        <p:spPr bwMode="auto">
          <a:xfrm>
            <a:off x="3071802" y="785794"/>
            <a:ext cx="2714644" cy="428628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b="10315"/>
          <a:stretch>
            <a:fillRect/>
          </a:stretch>
        </p:blipFill>
        <p:spPr bwMode="auto">
          <a:xfrm>
            <a:off x="428596" y="2643182"/>
            <a:ext cx="2786082" cy="397589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Личный вклада педагога в развитие образования</a:t>
            </a:r>
            <a:endParaRPr lang="ru-RU" sz="2800" b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 методические разработки, проекты и циклы занятий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Рещиковой С.В.: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124744"/>
          <a:ext cx="9144000" cy="2787808"/>
        </p:xfrm>
        <a:graphic>
          <a:graphicData uri="http://schemas.openxmlformats.org/drawingml/2006/table">
            <a:tbl>
              <a:tblPr/>
              <a:tblGrid>
                <a:gridCol w="971600"/>
                <a:gridCol w="8172400"/>
              </a:tblGrid>
              <a:tr h="776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«Путешествие в волшебную страну»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 из 12 занятий для детей 3-7лет)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с друзьями – целый мир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социально-эмоционального развития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детей  3 -7 лет </a:t>
                      </a:r>
                      <a:r>
                        <a:rPr kumimoji="0" lang="ru-RU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 занятий)</a:t>
                      </a:r>
                      <a:endParaRPr kumimoji="0" lang="ru-RU" sz="12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«Игровые занятия для детей от года до трех»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(цикл из 18 занятий)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«Спрашивайте – отвечаем»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(методическая разработка для воспитателей и родителей)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«Я, Ты, МЫ»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(цикл из 25 занятий от 3 до 7 лет)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005064"/>
          <a:ext cx="9144000" cy="2464696"/>
        </p:xfrm>
        <a:graphic>
          <a:graphicData uri="http://schemas.openxmlformats.org/drawingml/2006/table">
            <a:tbl>
              <a:tblPr/>
              <a:tblGrid>
                <a:gridCol w="971600"/>
                <a:gridCol w="8172400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№ 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BF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эмоциональной сферы старших дошкольников»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BF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2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№ 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BF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детей к обучению в школе»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BF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№ 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Песочная терапия как эффективный метод формирования эмоционального благополучия у дошкольников» 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B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 из 15 занятий)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80BF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53" marR="675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5728"/>
            <a:ext cx="91440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Личные достижения: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1.Почетная грамота Министерства образования и науки РФ, 2014                                         2Лауреат премии города Нижнего Новгорода, 2005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Серебряная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 Всероссийского конкурса «Росточек» за опыт:    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«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вместе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2013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 2 степени Общероссийского конкурса : «Росинка. Расту здоровым»  за опыт работы: «Социально –эмоциональное развитие детей дошкольного возраста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2013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 победителя  в номинации: «Азарт дела»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областного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открытого конкурса профессионального мастерства педагогов- психологов: «Я - психолог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2015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МОИ КОНКУРС АТТЕСТ\Рещикова\IMG_1078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429256" y="4143380"/>
            <a:ext cx="2880320" cy="2472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11270" name="Рисунок 3" descr="C:\Users\МОУ\Documents\Scanned Documents\Рисунок (301)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571736" y="928670"/>
            <a:ext cx="1727201" cy="25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5" descr="F:\ПСИХОЛОГ 2013 КОНКУРС\IMG_0848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7429520" y="4143380"/>
            <a:ext cx="1346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6" descr="C:\Users\home\Desktop\IMG_0825.JPG"/>
          <p:cNvPicPr>
            <a:picLocks noChangeAspect="1" noChangeArrowheads="1"/>
          </p:cNvPicPr>
          <p:nvPr/>
        </p:nvPicPr>
        <p:blipFill>
          <a:blip r:embed="rId4" cstate="print"/>
          <a:srcRect l="13425" t="4713" r="12714"/>
          <a:stretch>
            <a:fillRect/>
          </a:stretch>
        </p:blipFill>
        <p:spPr bwMode="auto">
          <a:xfrm>
            <a:off x="7215206" y="1643050"/>
            <a:ext cx="144303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7" descr="F:\ПСИХОЛОГ 2013 КОНКУРС\Рещикова Росинка 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928670"/>
            <a:ext cx="1727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8" descr="G:\ПСИХОЛОГ 2013 КОНКУРС\Рещикова Росточек 2013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714612" y="3786190"/>
            <a:ext cx="1633558" cy="27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9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214282" y="928670"/>
            <a:ext cx="1685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0" descr="C:\Users\home\Desktop\IMG_0826.JPG"/>
          <p:cNvPicPr>
            <a:picLocks noChangeAspect="1" noChangeArrowheads="1"/>
          </p:cNvPicPr>
          <p:nvPr/>
        </p:nvPicPr>
        <p:blipFill>
          <a:blip r:embed="rId8" cstate="print">
            <a:lum bright="30000" contrast="40000"/>
          </a:blip>
          <a:srcRect l="31094" r="25192"/>
          <a:stretch>
            <a:fillRect/>
          </a:stretch>
        </p:blipFill>
        <p:spPr bwMode="auto">
          <a:xfrm>
            <a:off x="428596" y="3714752"/>
            <a:ext cx="1320778" cy="198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1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5072066" y="3786190"/>
            <a:ext cx="17430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79512" y="188640"/>
            <a:ext cx="8964488" cy="620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+mj-cs"/>
              </a:rPr>
              <a:t>Личный вклада педагога в развитие образования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 descr="http://bonplan.ru/uploads/images/ru/%D0%A1%D0%BE%D0%BA%D1%80%D0%BE%D0%B2%D0%B8%D1%89%D0%B0%20%D0%9F%D0%B8%D1%80%D0%B0%D1%82%D0%B0/jYzVCUorh6o.jpg"/>
          <p:cNvPicPr>
            <a:picLocks noChangeAspect="1" noChangeArrowheads="1"/>
          </p:cNvPicPr>
          <p:nvPr/>
        </p:nvPicPr>
        <p:blipFill>
          <a:blip r:embed="rId2" cstate="print"/>
          <a:srcRect l="-10080" r="-5839"/>
          <a:stretch>
            <a:fillRect/>
          </a:stretch>
        </p:blipFill>
        <p:spPr bwMode="auto">
          <a:xfrm>
            <a:off x="3707904" y="116632"/>
            <a:ext cx="496855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6" descr="http://bonplan.ru/uploads/images/ru/%D0%A1%D0%BE%D0%BA%D1%80%D0%BE%D0%B2%D0%B8%D1%89%D0%B0%20%D0%9F%D0%B8%D1%80%D0%B0%D1%82%D0%B0/cnXt0KH74s8.jpg"/>
          <p:cNvPicPr>
            <a:picLocks noChangeAspect="1" noChangeArrowheads="1"/>
          </p:cNvPicPr>
          <p:nvPr/>
        </p:nvPicPr>
        <p:blipFill>
          <a:blip r:embed="rId3" cstate="print"/>
          <a:srcRect t="34212"/>
          <a:stretch>
            <a:fillRect/>
          </a:stretch>
        </p:blipFill>
        <p:spPr bwMode="auto">
          <a:xfrm>
            <a:off x="323528" y="3429000"/>
            <a:ext cx="4000528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8" descr="Песочница самоцв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pp.vk.me/c837223/v837223763/7d66/XCSATaYw3R0.jpg"/>
          <p:cNvPicPr>
            <a:picLocks noChangeAspect="1" noChangeArrowheads="1"/>
          </p:cNvPicPr>
          <p:nvPr/>
        </p:nvPicPr>
        <p:blipFill>
          <a:blip r:embed="rId5" cstate="print"/>
          <a:srcRect l="10603" t="-7955" r="9877"/>
          <a:stretch>
            <a:fillRect/>
          </a:stretch>
        </p:blipFill>
        <p:spPr bwMode="auto">
          <a:xfrm>
            <a:off x="323528" y="260648"/>
            <a:ext cx="3240360" cy="2931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Содержимое 4" descr="DSC097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SC097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G:\МОИ КОНКУРС АТТЕСТ\deniskalinichenko.com-923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1702" t="18755"/>
          <a:stretch>
            <a:fillRect/>
          </a:stretch>
        </p:blipFill>
        <p:spPr bwMode="auto">
          <a:xfrm>
            <a:off x="214282" y="3071810"/>
            <a:ext cx="3545023" cy="33575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146" name="Picture 2" descr="C:\Users\svetlana\Desktop\с телефона фото\Camera\P_20160706_12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7166"/>
            <a:ext cx="4699001" cy="2643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2" descr="F:\МОИ КОНКУРС АТТЕСТ\Рещикова\IMG_1078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214810" y="214290"/>
            <a:ext cx="4344987" cy="3257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90117" name="Picture 2" descr="F:\МОИ КОНКУРС АТТЕСТ\Рещикова\IMG_1085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23404" b="26241"/>
          <a:stretch>
            <a:fillRect/>
          </a:stretch>
        </p:blipFill>
        <p:spPr bwMode="auto">
          <a:xfrm>
            <a:off x="285720" y="142852"/>
            <a:ext cx="3673475" cy="2652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026" name="Picture 2" descr="C:\Users\svetlana\Desktop\презент песок мой\P_20160706_122655.jpg"/>
          <p:cNvPicPr>
            <a:picLocks noChangeAspect="1" noChangeArrowheads="1"/>
          </p:cNvPicPr>
          <p:nvPr/>
        </p:nvPicPr>
        <p:blipFill>
          <a:blip r:embed="rId4" cstate="print"/>
          <a:srcRect l="13158" t="7901" r="11842"/>
          <a:stretch>
            <a:fillRect/>
          </a:stretch>
        </p:blipFill>
        <p:spPr bwMode="auto">
          <a:xfrm>
            <a:off x="285720" y="2928934"/>
            <a:ext cx="4071966" cy="3330779"/>
          </a:xfrm>
          <a:prstGeom prst="rect">
            <a:avLst/>
          </a:prstGeom>
          <a:noFill/>
        </p:spPr>
      </p:pic>
      <p:pic>
        <p:nvPicPr>
          <p:cNvPr id="1027" name="Picture 3" descr="C:\Users\svetlana\Desktop\презент песок мой\P_20160920_092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14620"/>
            <a:ext cx="2143126" cy="3810002"/>
          </a:xfrm>
          <a:prstGeom prst="rect">
            <a:avLst/>
          </a:prstGeom>
          <a:noFill/>
        </p:spPr>
      </p:pic>
      <p:pic>
        <p:nvPicPr>
          <p:cNvPr id="1028" name="Picture 4" descr="C:\Users\svetlana\Desktop\презент песок мой\P_20160930_105003.jpg"/>
          <p:cNvPicPr>
            <a:picLocks noChangeAspect="1" noChangeArrowheads="1"/>
          </p:cNvPicPr>
          <p:nvPr/>
        </p:nvPicPr>
        <p:blipFill>
          <a:blip r:embed="rId6" cstate="print"/>
          <a:srcRect l="30288" r="4808"/>
          <a:stretch>
            <a:fillRect/>
          </a:stretch>
        </p:blipFill>
        <p:spPr bwMode="auto">
          <a:xfrm>
            <a:off x="4357686" y="3571876"/>
            <a:ext cx="2143140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lana\Desktop\презент песок мой\P_20160905_142400.jpg"/>
          <p:cNvPicPr/>
          <p:nvPr/>
        </p:nvPicPr>
        <p:blipFill>
          <a:blip r:embed="rId2" cstate="print"/>
          <a:srcRect l="35275" r="18226"/>
          <a:stretch>
            <a:fillRect/>
          </a:stretch>
        </p:blipFill>
        <p:spPr bwMode="auto">
          <a:xfrm>
            <a:off x="3643306" y="571480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vetlana\Desktop\презент песок мой\P_20160905_142607.jpg"/>
          <p:cNvPicPr/>
          <p:nvPr/>
        </p:nvPicPr>
        <p:blipFill>
          <a:blip r:embed="rId3" cstate="print"/>
          <a:srcRect l="19355"/>
          <a:stretch>
            <a:fillRect/>
          </a:stretch>
        </p:blipFill>
        <p:spPr bwMode="auto">
          <a:xfrm>
            <a:off x="642910" y="3286124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lana\Desktop\презент песок мой\P_20160905_154302.jpg"/>
          <p:cNvPicPr/>
          <p:nvPr/>
        </p:nvPicPr>
        <p:blipFill>
          <a:blip r:embed="rId4" cstate="print"/>
          <a:srcRect r="32817"/>
          <a:stretch>
            <a:fillRect/>
          </a:stretch>
        </p:blipFill>
        <p:spPr bwMode="auto">
          <a:xfrm>
            <a:off x="5572132" y="3286124"/>
            <a:ext cx="32861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svetlana\Desktop\презент песок мой\P_20161101_08125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715008" y="428604"/>
            <a:ext cx="3238522" cy="2428892"/>
          </a:xfrm>
          <a:prstGeom prst="rect">
            <a:avLst/>
          </a:prstGeom>
          <a:noFill/>
        </p:spPr>
      </p:pic>
      <p:pic>
        <p:nvPicPr>
          <p:cNvPr id="3076" name="Picture 4" descr="C:\Users\svetlana\Desktop\с телефона фото\Camera\P_20161101_082202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14282" y="500042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vetlana\Desktop\презент песок мой\P_20160905_142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6632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pp.vk.me/c616628/v616628246/a2c5/y4J9-q-ps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5119994" cy="4365104"/>
          </a:xfrm>
          <a:prstGeom prst="rect">
            <a:avLst/>
          </a:prstGeom>
          <a:noFill/>
        </p:spPr>
      </p:pic>
      <p:pic>
        <p:nvPicPr>
          <p:cNvPr id="5123" name="Picture 3" descr="G:\АТТестацИЯ 2016\презент песок мой\P_20160920_09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123728" cy="3775516"/>
          </a:xfrm>
          <a:prstGeom prst="rect">
            <a:avLst/>
          </a:prstGeom>
          <a:noFill/>
        </p:spPr>
      </p:pic>
      <p:pic>
        <p:nvPicPr>
          <p:cNvPr id="5124" name="Picture 4" descr="G:\АТТестацИЯ 2016\презент песок мой\P_20161101_08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00042"/>
            <a:ext cx="3779912" cy="2834934"/>
          </a:xfrm>
          <a:prstGeom prst="rect">
            <a:avLst/>
          </a:prstGeom>
          <a:noFill/>
        </p:spPr>
      </p:pic>
      <p:pic>
        <p:nvPicPr>
          <p:cNvPr id="6" name="Рисунок 5" descr="C:\Users\svetlana\Desktop\презент песок мой\P_20160920_092245.jpg"/>
          <p:cNvPicPr/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5572132" y="371475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Актуальность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786314" y="240804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эмоциональным благополучием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понимается чувство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уверенности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защищенности,  выработка у ребенка положительных качеств, доброжелательное отношение к другим людям.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моциональное благополучие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 высокую самооценку, сформированный самоконтроль, ориентацию на успех в достижении целей, эмоциональный комфорт ребенка в ДОУ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1844824"/>
            <a:ext cx="3709076" cy="479888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Адекватность эмоционального реагирования при взаимодействии с окружающими людьми.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Доминирование и проявление  положительных по содержанию эмоций.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эмоциональных отклонений (повышенной тревожности, страхов).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Преобладание адекватной самооценки (уверенность в себе) .</a:t>
            </a:r>
          </a:p>
          <a:p>
            <a:pPr marL="0" lvl="1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Стабильность эмоционального реагирования, преобладание устойчивого настроения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1928802"/>
            <a:ext cx="385762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уровня проявления эмоционального благополучия</a:t>
            </a:r>
          </a:p>
          <a:p>
            <a:pPr algn="ctr"/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дошкольника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851920" y="1953308"/>
            <a:ext cx="511256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Факторы, оказывающие влияние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формирование  эмоционального неблагополучия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9424" y="2456795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ускорение темпа современной жизни, дефицит времени, недостаточные условия для снятия эмоционального напряжения и расслабления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загруженность родителей, невротизация взрослых, недостаточная осведомленность о путях решения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внутриличностных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конфликтов и о возможностях психологической и психотерапевтической помощи 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соц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культ характер)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неудовлетворительные жилищно-бытовые условия, занятость родителей, ранний выход матери на работу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соц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эконом характер)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дисгармония семейных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отношений,воспитания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нарушения в сфере детско-родительских отношений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(соц. </a:t>
            </a:r>
            <a:r>
              <a:rPr lang="ru-RU" sz="16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псих.характер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img-fotki.yandex.ru/get/4706/80703617.ae/0_95912_f120a91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Прямоугольник 5"/>
          <p:cNvSpPr>
            <a:spLocks noChangeArrowheads="1"/>
          </p:cNvSpPr>
          <p:nvPr/>
        </p:nvSpPr>
        <p:spPr bwMode="auto">
          <a:xfrm>
            <a:off x="252413" y="6143625"/>
            <a:ext cx="889158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Рисунок 5" descr="C:\Users\svetlana\Desktop\презент песок мой\P_20160905_154336.jpg"/>
          <p:cNvPicPr/>
          <p:nvPr/>
        </p:nvPicPr>
        <p:blipFill>
          <a:blip r:embed="rId3" cstate="print"/>
          <a:srcRect l="4810" r="23356" b="11966"/>
          <a:stretch>
            <a:fillRect/>
          </a:stretch>
        </p:blipFill>
        <p:spPr bwMode="auto">
          <a:xfrm>
            <a:off x="214282" y="0"/>
            <a:ext cx="42862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214282" y="142852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44" y="86916"/>
            <a:ext cx="9001156" cy="6771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ФГОС ДО </a:t>
            </a:r>
            <a:endParaRPr lang="ru-RU" sz="8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п.1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Охрана и укрепление физического и психического здоровья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(п.9)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                                                                        (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3.4.2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педагогическим работникам в формировании основных компетенций, предполагающих обеспечение эмоционального благополучия каждого ребенка.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2951820" y="1448780"/>
            <a:ext cx="3024336" cy="30963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педагогических условий в ДОУ для обеспечения эмоционального благополучия детей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00760" y="642918"/>
            <a:ext cx="2952328" cy="255454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Расширять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педагогическую компетентность детей, педагогов и родителей о способах сохранения психологического здоровья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530126">
            <a:off x="2414319" y="3182407"/>
            <a:ext cx="542475" cy="645834"/>
          </a:xfrm>
          <a:prstGeom prst="downArrow">
            <a:avLst>
              <a:gd name="adj1" fmla="val 50000"/>
              <a:gd name="adj2" fmla="val 5256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074627">
            <a:off x="5487667" y="945153"/>
            <a:ext cx="542475" cy="649708"/>
          </a:xfrm>
          <a:prstGeom prst="downArrow">
            <a:avLst>
              <a:gd name="adj1" fmla="val 50000"/>
              <a:gd name="adj2" fmla="val 5256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037623">
            <a:off x="2557660" y="971385"/>
            <a:ext cx="542475" cy="658878"/>
          </a:xfrm>
          <a:prstGeom prst="downArrow">
            <a:avLst>
              <a:gd name="adj1" fmla="val 50000"/>
              <a:gd name="adj2" fmla="val 5256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77694">
            <a:off x="5970285" y="3255360"/>
            <a:ext cx="542475" cy="514813"/>
          </a:xfrm>
          <a:prstGeom prst="downArrow">
            <a:avLst>
              <a:gd name="adj1" fmla="val 50000"/>
              <a:gd name="adj2" fmla="val 5256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085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svetlana\Desktop\презент песок мой\P_20161101_081151.jpg"/>
          <p:cNvPicPr>
            <a:picLocks noChangeAspect="1" noChangeArrowheads="1"/>
          </p:cNvPicPr>
          <p:nvPr/>
        </p:nvPicPr>
        <p:blipFill>
          <a:blip r:embed="rId2" cstate="print"/>
          <a:srcRect l="11628"/>
          <a:stretch>
            <a:fillRect/>
          </a:stretch>
        </p:blipFill>
        <p:spPr bwMode="auto">
          <a:xfrm>
            <a:off x="3571868" y="4714884"/>
            <a:ext cx="2031044" cy="172371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9512" y="404664"/>
            <a:ext cx="2343204" cy="2862322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личностные особенности дошкольников и динамику их развития в ходе психолого-педагогического сопровождения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7504" y="3789040"/>
            <a:ext cx="2857520" cy="2369880"/>
          </a:xfrm>
          <a:prstGeom prst="rect">
            <a:avLst/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развивающую,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коррекционно-развивающую работу с детьми,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обеспечивать равные возможности для полноценного развития каждого ребенка.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3717032"/>
            <a:ext cx="2786082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4.Совершенствовать развивающую среду</a:t>
            </a:r>
          </a:p>
          <a:p>
            <a:pPr algn="ctr" eaLnBrk="0" hangingPunct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средствами арт.терапии в целях обеспечения эмоционального благополучия дошкольников.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30777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тапы технологии</a:t>
            </a:r>
            <a:endParaRPr lang="ru-RU" sz="2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 (ДИАГНОСТИЧЕСКИЙ )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6"/>
            <a:ext cx="91440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2.ОСНОВНОЙ ЭТАП (РАЗВИВАЮЩИЙ)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4509120"/>
            <a:ext cx="90364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3.ЗАКЛЮЧИТЕЛЬНЫЙ ЭТАП (РЕФЛЕКСИВНО –АНАЛИТИЧЕСКИЙ)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124744"/>
          <a:ext cx="882350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398"/>
                <a:gridCol w="3033800"/>
                <a:gridCol w="2751310"/>
              </a:tblGrid>
              <a:tr h="1337834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педагогический мониторинг условий в ДОУ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(Анализ проблем эмоционально – личностной сферы детей, трудностей взаимодействия взрослых с детьми)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ctr"/>
                      <a:endParaRPr lang="ru-R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Психодиагностические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обследования в</a:t>
                      </a:r>
                    </a:p>
                    <a:p>
                      <a:pPr lvl="1"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воспитанников ДОУ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(Первичная психодиагностика)</a:t>
                      </a:r>
                    </a:p>
                    <a:p>
                      <a:pPr lvl="1" algn="ctr"/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Индивидуальное консультирование родителей и педагогов</a:t>
                      </a:r>
                      <a:endParaRPr lang="ru-R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3573016"/>
          <a:ext cx="871543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3024209"/>
                <a:gridCol w="2786083"/>
              </a:tblGrid>
              <a:tr h="140303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Развивающая работа с детьми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единого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терапевтического комплекса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Реализация индивидуально – ориентированных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коррекционных-  мероприятий с детьми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и семинары для родителей и педагогов</a:t>
                      </a:r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5013176"/>
          <a:ext cx="882047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77"/>
                <a:gridCol w="3084817"/>
                <a:gridCol w="2855778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Повторные психодиагностические исследования</a:t>
                      </a:r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Задачи на перспективу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(Разработка индивидуальных образовательных маршрутов)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9512" y="3284984"/>
            <a:ext cx="88569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2.РАЗВИВАЮЩИЙ ЭТАП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(ОСНОВНОЙ)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269595"/>
            <a:ext cx="885698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2.РАЗВИВАЮЩИЙ ЭТАП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(ОСНОВНОЙ)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.ЗАКЛЮЧИТЕТЕЛЬНЫЙ  ЭТАП (РЕФЛЕКСИВНО- АНАЛИТИЧЕСКИЙ ) 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0" y="701406"/>
            <a:ext cx="20517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 charset="0"/>
                <a:cs typeface="Times New Roman" pitchFamily="18" charset="0"/>
              </a:rPr>
              <a:t>Критерии и показатели уровня эмоционального благополучия: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 charset="0"/>
                <a:cs typeface="Times New Roman" pitchFamily="18" charset="0"/>
              </a:rPr>
              <a:t>Г.А.Урунтаева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 charset="0"/>
                <a:cs typeface="Arial" pitchFamily="34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9792" y="1412776"/>
            <a:ext cx="62646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Эмоциональные состояния и характер их проявления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устойчивость, положительный фон настроения, уверенность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34272" y="692696"/>
            <a:ext cx="623021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(общительность, активность 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55776" y="2636912"/>
            <a:ext cx="635798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эмоция удовольствия-неудовольствия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содержание преимущественного фона настроения;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переживание комфорта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отсутствие внешней угрозы и физического дискомфорта;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переживание успеха — неуспеха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достижении целей;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переживание комфорта в присутствии других людей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ситуациях взаимодействия с ними;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ереживание ребенком оценивания другими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людьми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 его активности.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1407359">
            <a:off x="2127829" y="906402"/>
            <a:ext cx="639870" cy="164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051720" y="162880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 rot="10800000" flipV="1">
            <a:off x="0" y="3140968"/>
            <a:ext cx="228601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  <a:prstDash val="lg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благополучия: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(Г.Г. Филиппова)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267744" y="378904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и компоненты эмоционального благополучия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836712"/>
            <a:ext cx="2286016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общего эмоционального тонуса и способности ребенка определять эмоциональное состояние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836712"/>
            <a:ext cx="3229530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уровня отношения ребенка к самому себе, к сверстникам, взрослым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836712"/>
            <a:ext cx="2357454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уровня ситуативной и личностной тревоги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149080"/>
            <a:ext cx="1857356" cy="1440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«Наблюдение за эмоциональными проявлениями»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Л.П. Стрелкова)</a:t>
            </a: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005064"/>
            <a:ext cx="2071702" cy="16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«Оценивание эмоционально динамического состояния»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(Т.В.Воробьева,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Дорофеева)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3429000"/>
            <a:ext cx="1928826" cy="3143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 личностная диагностика п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проективным методикам: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ДДЧ»(Дж.Бука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«Рисунок человека»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К.Маховер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«День рождение», Кактус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(М.А. Панфилова)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4286256"/>
            <a:ext cx="1500198" cy="2214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Лесенка самооценки»  (В.Г Щур).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Методика самооценки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бнншт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ейна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411760" y="2204864"/>
            <a:ext cx="642372" cy="357190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5940152" y="1700808"/>
            <a:ext cx="714380" cy="361949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88569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(ДИАГНОСТИЧЕСКИЙ)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 rot="5400000">
            <a:off x="180181" y="3284314"/>
            <a:ext cx="1296144" cy="433387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Выноска со стрелкой вправо 25"/>
          <p:cNvSpPr/>
          <p:nvPr/>
        </p:nvSpPr>
        <p:spPr>
          <a:xfrm rot="4369909">
            <a:off x="1925983" y="3176912"/>
            <a:ext cx="1148607" cy="433387"/>
          </a:xfrm>
          <a:prstGeom prst="rightArrowCallout">
            <a:avLst>
              <a:gd name="adj1" fmla="val 25000"/>
              <a:gd name="adj2" fmla="val 36906"/>
              <a:gd name="adj3" fmla="val 25000"/>
              <a:gd name="adj4" fmla="val 6497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Выноска со стрелкой вправо 28"/>
          <p:cNvSpPr/>
          <p:nvPr/>
        </p:nvSpPr>
        <p:spPr>
          <a:xfrm rot="5400000" flipV="1">
            <a:off x="7704981" y="2672283"/>
            <a:ext cx="1080121" cy="433315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58082" y="3429000"/>
            <a:ext cx="1785918" cy="23597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Тревожность» 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«Рисунок  несуществующего животного»</a:t>
            </a: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 rot="2799216" flipV="1">
            <a:off x="5275555" y="2846771"/>
            <a:ext cx="928194" cy="354809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ыноска со стрелкой вправо 19"/>
          <p:cNvSpPr/>
          <p:nvPr/>
        </p:nvSpPr>
        <p:spPr>
          <a:xfrm rot="5400000" flipV="1">
            <a:off x="3749769" y="3304840"/>
            <a:ext cx="1333670" cy="354809"/>
          </a:xfrm>
          <a:prstGeom prst="rightArrowCallou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 animBg="1"/>
      <p:bldP spid="15" grpId="0" animBg="1"/>
      <p:bldP spid="16" grpId="0" animBg="1"/>
      <p:bldP spid="17" grpId="0" animBg="1"/>
      <p:bldP spid="10" grpId="0" animBg="1"/>
      <p:bldP spid="19" grpId="0" animBg="1"/>
      <p:bldP spid="25" grpId="0" animBg="1"/>
      <p:bldP spid="26" grpId="0" animBg="1"/>
      <p:bldP spid="29" grpId="0" animBg="1"/>
      <p:bldP spid="33" grpId="0" animBg="1"/>
      <p:bldP spid="2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928670"/>
          <a:ext cx="903649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4581128"/>
          <a:ext cx="9144000" cy="209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5720" y="0"/>
            <a:ext cx="8715436" cy="7143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B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Диагностика эмоционального благополучия   по методике Т.С. Воробьевой  на начало 2013-14, 2014-15,  2015-16 года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80B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3040</TotalTime>
  <Words>2376</Words>
  <Application>Microsoft Office PowerPoint</Application>
  <PresentationFormat>Экран (4:3)</PresentationFormat>
  <Paragraphs>322</Paragraphs>
  <Slides>30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Слайд 1</vt:lpstr>
      <vt:lpstr>Концептуальные основы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Личный вклада педагога в развитие образования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ВОСПИТАТЕЛЬНОЙ РАБОТЫ</dc:title>
  <dc:creator>svetlana</dc:creator>
  <cp:lastModifiedBy>home</cp:lastModifiedBy>
  <cp:revision>305</cp:revision>
  <dcterms:created xsi:type="dcterms:W3CDTF">2016-10-05T08:57:11Z</dcterms:created>
  <dcterms:modified xsi:type="dcterms:W3CDTF">2017-02-13T07:41:14Z</dcterms:modified>
</cp:coreProperties>
</file>