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69" r:id="rId5"/>
    <p:sldId id="258" r:id="rId6"/>
    <p:sldId id="270" r:id="rId7"/>
    <p:sldId id="257" r:id="rId8"/>
    <p:sldId id="261" r:id="rId9"/>
    <p:sldId id="262" r:id="rId10"/>
    <p:sldId id="271" r:id="rId11"/>
    <p:sldId id="264" r:id="rId12"/>
    <p:sldId id="263" r:id="rId13"/>
    <p:sldId id="265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FF"/>
    <a:srgbClr val="4AB02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5" autoAdjust="0"/>
    <p:restoredTop sz="94660"/>
  </p:normalViewPr>
  <p:slideViewPr>
    <p:cSldViewPr>
      <p:cViewPr>
        <p:scale>
          <a:sx n="52" d="100"/>
          <a:sy n="52" d="100"/>
        </p:scale>
        <p:origin x="-98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A961-A321-4855-B2D1-105E536E1F19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A1F9-204D-4DFD-8903-E66F7F482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A961-A321-4855-B2D1-105E536E1F19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A1F9-204D-4DFD-8903-E66F7F482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A961-A321-4855-B2D1-105E536E1F19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A1F9-204D-4DFD-8903-E66F7F482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A961-A321-4855-B2D1-105E536E1F19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A1F9-204D-4DFD-8903-E66F7F482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A961-A321-4855-B2D1-105E536E1F19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A1F9-204D-4DFD-8903-E66F7F482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A961-A321-4855-B2D1-105E536E1F19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A1F9-204D-4DFD-8903-E66F7F482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A961-A321-4855-B2D1-105E536E1F19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A1F9-204D-4DFD-8903-E66F7F482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A961-A321-4855-B2D1-105E536E1F19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A1F9-204D-4DFD-8903-E66F7F482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A961-A321-4855-B2D1-105E536E1F19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A1F9-204D-4DFD-8903-E66F7F482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A961-A321-4855-B2D1-105E536E1F19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A1F9-204D-4DFD-8903-E66F7F482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A961-A321-4855-B2D1-105E536E1F19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A1F9-204D-4DFD-8903-E66F7F482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DA961-A321-4855-B2D1-105E536E1F19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AA1F9-204D-4DFD-8903-E66F7F482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92880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>Использование ИКТ в коррекционной работе с младшими школьниками с ЗПР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>
              <a:defRPr/>
            </a:pPr>
            <a:r>
              <a:rPr lang="ru-RU" sz="2400" dirty="0" err="1" smtClean="0">
                <a:solidFill>
                  <a:schemeClr val="tx1"/>
                </a:solidFill>
                <a:cs typeface="Times New Roman" pitchFamily="18" charset="0"/>
              </a:rPr>
              <a:t>Танькова</a:t>
            </a: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Ирина </a:t>
            </a: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Викторовна,</a:t>
            </a:r>
          </a:p>
          <a:p>
            <a:pPr algn="r">
              <a:defRPr/>
            </a:pP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учитель-логопед</a:t>
            </a:r>
            <a:endParaRPr lang="ru-RU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00034" y="285728"/>
            <a:ext cx="828680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МБУ ДО ДОО(П)Ц «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Валеологический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центр»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4AB026"/>
                </a:solidFill>
              </a:rPr>
              <a:t>Словоизменение</a:t>
            </a:r>
            <a:endParaRPr lang="ru-RU" sz="5400" dirty="0">
              <a:solidFill>
                <a:srgbClr val="4AB0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42976" y="857232"/>
          <a:ext cx="7191404" cy="5032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5702"/>
                <a:gridCol w="3595702"/>
              </a:tblGrid>
              <a:tr h="1006479">
                <a:tc>
                  <a:txBody>
                    <a:bodyPr/>
                    <a:lstStyle/>
                    <a:p>
                      <a:endParaRPr lang="ru-RU" sz="3600" b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 b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06479">
                <a:tc>
                  <a:txBody>
                    <a:bodyPr/>
                    <a:lstStyle/>
                    <a:p>
                      <a:endParaRPr lang="ru-RU" sz="3600" b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 b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06479">
                <a:tc>
                  <a:txBody>
                    <a:bodyPr/>
                    <a:lstStyle/>
                    <a:p>
                      <a:endParaRPr lang="ru-RU" sz="3600" b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 b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06479">
                <a:tc>
                  <a:txBody>
                    <a:bodyPr/>
                    <a:lstStyle/>
                    <a:p>
                      <a:endParaRPr lang="ru-RU" sz="3600" b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 b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06479">
                <a:tc>
                  <a:txBody>
                    <a:bodyPr/>
                    <a:lstStyle/>
                    <a:p>
                      <a:endParaRPr lang="ru-RU" sz="3600" b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3600" b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500694" y="1214422"/>
            <a:ext cx="1928794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снеговик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500694" y="2285992"/>
            <a:ext cx="2143140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снеговик</a:t>
            </a:r>
            <a: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500694" y="3286124"/>
            <a:ext cx="2286016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снеговик</a:t>
            </a:r>
            <a: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29256" y="4429132"/>
            <a:ext cx="2571768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снеговик</a:t>
            </a:r>
            <a: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ом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286380" y="5286388"/>
            <a:ext cx="2643206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 снеговик</a:t>
            </a:r>
            <a: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928794" y="1214422"/>
            <a:ext cx="1928794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кто?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928794" y="2214554"/>
            <a:ext cx="1928794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кого?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000232" y="3214686"/>
            <a:ext cx="1928794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кому?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928794" y="4214818"/>
            <a:ext cx="1928794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кем?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928794" y="5214950"/>
            <a:ext cx="1928794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 ком?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1\Desktop\Заявление\Мои презентации\вопро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1428728" cy="1428728"/>
          </a:xfrm>
          <a:prstGeom prst="rect">
            <a:avLst/>
          </a:prstGeom>
          <a:noFill/>
        </p:spPr>
      </p:pic>
      <p:pic>
        <p:nvPicPr>
          <p:cNvPr id="2051" name="Picture 3" descr="C:\Users\1\Desktop\Заявление\Мои презентации\Снегов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85728"/>
            <a:ext cx="3571900" cy="4362555"/>
          </a:xfrm>
          <a:prstGeom prst="rect">
            <a:avLst/>
          </a:prstGeom>
          <a:noFill/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3357554" y="5357826"/>
            <a:ext cx="3000396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снеговик</a:t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9" grpId="1"/>
      <p:bldP spid="19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5572164" cy="1143000"/>
          </a:xfrm>
        </p:spPr>
        <p:txBody>
          <a:bodyPr/>
          <a:lstStyle/>
          <a:p>
            <a:r>
              <a:rPr lang="ru-RU" dirty="0" smtClean="0"/>
              <a:t>Мы решили слепить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3438" y="1785926"/>
            <a:ext cx="371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снеговик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1\Desktop\Заявление\Мои презентации\snegov6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429000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678661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Мы приделали нос нашему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3438" y="1785926"/>
            <a:ext cx="371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снеговик</a:t>
            </a:r>
            <a:r>
              <a:rPr lang="ru-RU" sz="4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у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 descr="C:\Users\1\Desktop\Заявление\Мои презентации\snegov3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643314"/>
            <a:ext cx="1857388" cy="2080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5572164" cy="1143000"/>
          </a:xfrm>
        </p:spPr>
        <p:txBody>
          <a:bodyPr/>
          <a:lstStyle/>
          <a:p>
            <a:r>
              <a:rPr lang="ru-RU" dirty="0" smtClean="0"/>
              <a:t>Мы играли со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3438" y="1785926"/>
            <a:ext cx="371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снеговик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ом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4" descr="C:\Users\1\Desktop\Заявление\Мои презентации\snegov1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643182"/>
            <a:ext cx="1266833" cy="1900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5572164" cy="1143000"/>
          </a:xfrm>
        </p:spPr>
        <p:txBody>
          <a:bodyPr/>
          <a:lstStyle/>
          <a:p>
            <a:r>
              <a:rPr lang="ru-RU" dirty="0" smtClean="0"/>
              <a:t>Мы рассказали о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3438" y="1785926"/>
            <a:ext cx="371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снеговик</a:t>
            </a:r>
            <a:r>
              <a:rPr lang="ru-RU" sz="4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е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 descr="C:\Users\1\Desktop\Заявление\Мои презентации\snegov2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857496"/>
            <a:ext cx="1785950" cy="2365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AB026"/>
                </a:solidFill>
              </a:rPr>
              <a:t>Основные рекомендации:</a:t>
            </a:r>
            <a:endParaRPr lang="ru-RU" dirty="0">
              <a:solidFill>
                <a:srgbClr val="4AB02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учёт принципа обеспечения </a:t>
            </a:r>
            <a:r>
              <a:rPr lang="ru-RU" dirty="0" err="1" smtClean="0"/>
              <a:t>полисенсорной</a:t>
            </a:r>
            <a:r>
              <a:rPr lang="ru-RU" dirty="0" smtClean="0"/>
              <a:t> </a:t>
            </a:r>
            <a:r>
              <a:rPr lang="ru-RU" smtClean="0"/>
              <a:t>основы обучения;</a:t>
            </a:r>
            <a:endParaRPr lang="ru-RU" dirty="0" smtClean="0"/>
          </a:p>
          <a:p>
            <a:r>
              <a:rPr lang="ru-RU" dirty="0" smtClean="0"/>
              <a:t>доступность, красочность, образность наглядного материала;</a:t>
            </a:r>
          </a:p>
          <a:p>
            <a:r>
              <a:rPr lang="ru-RU" dirty="0" smtClean="0"/>
              <a:t>поэтапное его предъявление;</a:t>
            </a:r>
          </a:p>
          <a:p>
            <a:r>
              <a:rPr lang="ru-RU" dirty="0" smtClean="0"/>
              <a:t>пошаговые речевые инструкции;</a:t>
            </a:r>
          </a:p>
          <a:p>
            <a:r>
              <a:rPr lang="ru-RU" dirty="0" smtClean="0"/>
              <a:t>включение речи в различные виды деятельности на основе грамматического структурирования, выбора слов, выбора звуков.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rgbClr val="FF0066"/>
                </a:solidFill>
              </a:rPr>
              <a:t>Шаблоны для речевых игр</a:t>
            </a:r>
            <a:endParaRPr lang="ru-RU" sz="66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00024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err="1" smtClean="0">
                <a:solidFill>
                  <a:srgbClr val="4AB026"/>
                </a:solidFill>
              </a:rPr>
              <a:t>Звуко-слоговой</a:t>
            </a:r>
            <a:r>
              <a:rPr lang="ru-RU" sz="5400" dirty="0" smtClean="0">
                <a:solidFill>
                  <a:srgbClr val="4AB026"/>
                </a:solidFill>
              </a:rPr>
              <a:t/>
            </a:r>
            <a:br>
              <a:rPr lang="ru-RU" sz="5400" dirty="0" smtClean="0">
                <a:solidFill>
                  <a:srgbClr val="4AB026"/>
                </a:solidFill>
              </a:rPr>
            </a:br>
            <a:r>
              <a:rPr lang="ru-RU" sz="5400" dirty="0" smtClean="0">
                <a:solidFill>
                  <a:srgbClr val="4AB026"/>
                </a:solidFill>
              </a:rPr>
              <a:t> анализ и </a:t>
            </a:r>
            <a:r>
              <a:rPr lang="ru-RU" sz="5400" dirty="0" smtClean="0">
                <a:solidFill>
                  <a:srgbClr val="4AB026"/>
                </a:solidFill>
              </a:rPr>
              <a:t>синтез</a:t>
            </a:r>
            <a:endParaRPr lang="ru-RU" sz="5400" dirty="0">
              <a:solidFill>
                <a:srgbClr val="4AB0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узел 10"/>
          <p:cNvSpPr/>
          <p:nvPr/>
        </p:nvSpPr>
        <p:spPr>
          <a:xfrm>
            <a:off x="857224" y="5857892"/>
            <a:ext cx="785818" cy="78581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7715272" y="5857892"/>
            <a:ext cx="785818" cy="785818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14810" y="5786454"/>
            <a:ext cx="785818" cy="78581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1\Desktop\Заявление\Мои презентации\тиг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571480"/>
            <a:ext cx="1643074" cy="2137280"/>
          </a:xfrm>
          <a:prstGeom prst="rect">
            <a:avLst/>
          </a:prstGeom>
          <a:noFill/>
        </p:spPr>
      </p:pic>
      <p:pic>
        <p:nvPicPr>
          <p:cNvPr id="1027" name="Picture 3" descr="C:\Users\1\Desktop\Заявление\Мои презентации\вол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6692" y="785794"/>
            <a:ext cx="2610150" cy="1508146"/>
          </a:xfrm>
          <a:prstGeom prst="rect">
            <a:avLst/>
          </a:prstGeom>
          <a:noFill/>
        </p:spPr>
      </p:pic>
      <p:pic>
        <p:nvPicPr>
          <p:cNvPr id="1028" name="Picture 4" descr="C:\Users\1\Desktop\Заявление\Мои презентации\аис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714356"/>
            <a:ext cx="1370702" cy="2285992"/>
          </a:xfrm>
          <a:prstGeom prst="rect">
            <a:avLst/>
          </a:prstGeom>
          <a:noFill/>
        </p:spPr>
      </p:pic>
      <p:pic>
        <p:nvPicPr>
          <p:cNvPr id="2050" name="Picture 2" descr="C:\Users\1\Desktop\Заявление\Мои презентации\7435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0"/>
            <a:ext cx="3309944" cy="325036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71868" y="714356"/>
            <a:ext cx="17145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785794"/>
            <a:ext cx="17145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96102" y="795318"/>
            <a:ext cx="17145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т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51 0.06111 L 0.32951 0.3944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66 0.12431 L 0.39566 0.4576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0.09213 L -0.66476 0.485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1574 L -0.28889 0.3303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30695 0.3097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0" grpId="1"/>
      <p:bldP spid="10" grpId="2"/>
      <p:bldP spid="14" grpId="1"/>
      <p:bldP spid="14" grpId="2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357826"/>
            <a:ext cx="17145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29454" y="5429265"/>
            <a:ext cx="16430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Л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5357826"/>
            <a:ext cx="17145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785926"/>
            <a:ext cx="39290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Black" pitchFamily="34" charset="0"/>
              </a:rPr>
              <a:t>М     Р</a:t>
            </a:r>
            <a:endParaRPr lang="ru-RU" sz="8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429000"/>
            <a:ext cx="33575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Black" pitchFamily="34" charset="0"/>
              </a:rPr>
              <a:t>С  О </a:t>
            </a:r>
            <a:endParaRPr lang="ru-RU" sz="8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285728"/>
            <a:ext cx="3714776" cy="132343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Black" pitchFamily="34" charset="0"/>
              </a:rPr>
              <a:t>   Е  С</a:t>
            </a:r>
            <a:endParaRPr lang="ru-RU" sz="8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 Black" pitchFamily="34" charset="0"/>
            </a:endParaRPr>
          </a:p>
        </p:txBody>
      </p:sp>
      <p:pic>
        <p:nvPicPr>
          <p:cNvPr id="5122" name="Picture 2" descr="C:\Users\1\Desktop\Заявление\Мои презентации\Картинки\3162418-f95aa3e0843c70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500042"/>
            <a:ext cx="3429000" cy="3429000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58" y="3429000"/>
          <a:ext cx="4048131" cy="12461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377"/>
                <a:gridCol w="1349377"/>
                <a:gridCol w="1349377"/>
              </a:tblGrid>
              <a:tr h="12461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57158" y="1857364"/>
          <a:ext cx="4048131" cy="12461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377"/>
                <a:gridCol w="1349377"/>
                <a:gridCol w="1349377"/>
              </a:tblGrid>
              <a:tr h="12461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57158" y="357166"/>
          <a:ext cx="4048131" cy="12461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377"/>
                <a:gridCol w="1349377"/>
                <a:gridCol w="1349377"/>
              </a:tblGrid>
              <a:tr h="12461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5" name="Picture 5" descr="C:\Users\1\Desktop\Заявление\Мои презентации\Картинки\416f93c82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57166"/>
            <a:ext cx="2928958" cy="3661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3 -0.07314 L -0.74132 -0.7451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-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838 L 0.05278 -0.5247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2083 L -0.12569 -0.2833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6" grpId="1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\Desktop\Заявление\Мои презентации\д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000504"/>
            <a:ext cx="1633533" cy="2332968"/>
          </a:xfrm>
          <a:prstGeom prst="rect">
            <a:avLst/>
          </a:prstGeom>
          <a:noFill/>
        </p:spPr>
      </p:pic>
      <p:graphicFrame>
        <p:nvGraphicFramePr>
          <p:cNvPr id="9" name="Group 3"/>
          <p:cNvGraphicFramePr>
            <a:graphicFrameLocks noGrp="1"/>
          </p:cNvGraphicFramePr>
          <p:nvPr/>
        </p:nvGraphicFramePr>
        <p:xfrm>
          <a:off x="1857375" y="1214438"/>
          <a:ext cx="5613907" cy="2524121"/>
        </p:xfrm>
        <a:graphic>
          <a:graphicData uri="http://schemas.openxmlformats.org/drawingml/2006/table">
            <a:tbl>
              <a:tblPr/>
              <a:tblGrid>
                <a:gridCol w="1821133"/>
                <a:gridCol w="1896387"/>
                <a:gridCol w="1896387"/>
              </a:tblGrid>
              <a:tr h="2524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3" descr="D:\Каталог картинок\К\DOLL2 G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00232" y="1928802"/>
            <a:ext cx="1511761" cy="15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214546" y="1214422"/>
            <a:ext cx="1083951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Д</a:t>
            </a:r>
            <a:endParaRPr lang="ru-RU" sz="15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pic>
        <p:nvPicPr>
          <p:cNvPr id="1027" name="Picture 3" descr="C:\Users\1\Desktop\Заявление\Мои презентации\облак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928802"/>
            <a:ext cx="1785950" cy="125254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071934" y="1285860"/>
            <a:ext cx="1083951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О</a:t>
            </a:r>
          </a:p>
        </p:txBody>
      </p:sp>
      <p:pic>
        <p:nvPicPr>
          <p:cNvPr id="1028" name="Picture 4" descr="C:\Users\1\Desktop\Заявление\Мои презентации\мали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857364"/>
            <a:ext cx="1592253" cy="1542051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6000760" y="1285860"/>
            <a:ext cx="101251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1357298"/>
            <a:ext cx="1083951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С</a:t>
            </a:r>
            <a:endParaRPr lang="ru-RU" sz="15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pic>
        <p:nvPicPr>
          <p:cNvPr id="1026" name="Picture 2" descr="C:\Users\1\Desktop\Заявление\Мои презентации\со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4143380"/>
            <a:ext cx="2365027" cy="235827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072198" y="1285860"/>
            <a:ext cx="101251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К</a:t>
            </a:r>
            <a:endParaRPr lang="ru-RU" sz="15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pic>
        <p:nvPicPr>
          <p:cNvPr id="3" name="Picture 4" descr="C:\Users\1\Desktop\Заявление\Мои презентации\со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3929066"/>
            <a:ext cx="1762756" cy="2714644"/>
          </a:xfrm>
          <a:prstGeom prst="rect">
            <a:avLst/>
          </a:prstGeom>
          <a:noFill/>
        </p:spPr>
      </p:pic>
      <p:pic>
        <p:nvPicPr>
          <p:cNvPr id="4" name="Picture 5" descr="C:\Users\1\Desktop\Заявление\Мои презентации\Vorlage_Ster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642918"/>
            <a:ext cx="4705350" cy="304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/>
      <p:bldP spid="11" grpId="0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3"/>
          <p:cNvGraphicFramePr>
            <a:graphicFrameLocks noGrp="1"/>
          </p:cNvGraphicFramePr>
          <p:nvPr/>
        </p:nvGraphicFramePr>
        <p:xfrm>
          <a:off x="2928927" y="1357298"/>
          <a:ext cx="5500725" cy="1214448"/>
        </p:xfrm>
        <a:graphic>
          <a:graphicData uri="http://schemas.openxmlformats.org/drawingml/2006/table">
            <a:tbl>
              <a:tblPr/>
              <a:tblGrid>
                <a:gridCol w="1784417"/>
                <a:gridCol w="1858154"/>
                <a:gridCol w="1858154"/>
              </a:tblGrid>
              <a:tr h="607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7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57158" y="2357430"/>
            <a:ext cx="17983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ра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642918"/>
            <a:ext cx="17983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га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4214818"/>
            <a:ext cx="17983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ду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pic>
        <p:nvPicPr>
          <p:cNvPr id="2050" name="Picture 2" descr="C:\Users\1\Desktop\Заявление\Мои презентации\раду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000372"/>
            <a:ext cx="5081586" cy="27146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643702" y="642918"/>
            <a:ext cx="17145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а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642918"/>
            <a:ext cx="17983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а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642918"/>
            <a:ext cx="17983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у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9907 L 0.25833 -0.2342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1.11111E-6 L 0.46545 -0.5050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-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4 0.01574 L 0.66232 0.021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1" grpId="0"/>
      <p:bldP spid="11" grpId="1"/>
      <p:bldP spid="12" grpId="0"/>
      <p:bldP spid="12" grpId="1"/>
      <p:bldP spid="7" grpId="0"/>
      <p:bldP spid="8" grpId="0"/>
      <p:bldP spid="8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Заявление\Мои презентации\у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290"/>
            <a:ext cx="2312336" cy="1428736"/>
          </a:xfrm>
          <a:prstGeom prst="rect">
            <a:avLst/>
          </a:prstGeom>
          <a:noFill/>
        </p:spPr>
      </p:pic>
      <p:pic>
        <p:nvPicPr>
          <p:cNvPr id="3075" name="Picture 3" descr="C:\Users\1\Desktop\Заявление\Мои презентации\ноты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14414" y="1970142"/>
            <a:ext cx="1435106" cy="1549344"/>
          </a:xfrm>
          <a:prstGeom prst="rect">
            <a:avLst/>
          </a:prstGeom>
          <a:noFill/>
        </p:spPr>
      </p:pic>
      <p:pic>
        <p:nvPicPr>
          <p:cNvPr id="3076" name="Picture 4" descr="C:\Users\1\Desktop\Заявление\Мои презентации\ваз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404719"/>
            <a:ext cx="1143008" cy="189698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143636" y="214290"/>
            <a:ext cx="1114404" cy="857256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endParaRPr lang="ru-RU" sz="7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9" name="Group 3"/>
          <p:cNvGraphicFramePr>
            <a:graphicFrameLocks noGrp="1"/>
          </p:cNvGraphicFramePr>
          <p:nvPr/>
        </p:nvGraphicFramePr>
        <p:xfrm>
          <a:off x="6143636" y="4643446"/>
          <a:ext cx="2500329" cy="1036320"/>
        </p:xfrm>
        <a:graphic>
          <a:graphicData uri="http://schemas.openxmlformats.org/drawingml/2006/table">
            <a:tbl>
              <a:tblPr/>
              <a:tblGrid>
                <a:gridCol w="1224857"/>
                <a:gridCol w="1275472"/>
              </a:tblGrid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Заголовок 7"/>
          <p:cNvSpPr txBox="1">
            <a:spLocks/>
          </p:cNvSpPr>
          <p:nvPr/>
        </p:nvSpPr>
        <p:spPr>
          <a:xfrm>
            <a:off x="7358082" y="214290"/>
            <a:ext cx="111440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noProof="0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а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>
          <a:xfrm>
            <a:off x="7500958" y="4357694"/>
            <a:ext cx="111440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а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2" name="Заголовок 7"/>
          <p:cNvSpPr txBox="1">
            <a:spLocks/>
          </p:cNvSpPr>
          <p:nvPr/>
        </p:nvSpPr>
        <p:spPr>
          <a:xfrm>
            <a:off x="6215074" y="4357694"/>
            <a:ext cx="111440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а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3" name="Заголовок 7"/>
          <p:cNvSpPr txBox="1">
            <a:spLocks/>
          </p:cNvSpPr>
          <p:nvPr/>
        </p:nvSpPr>
        <p:spPr>
          <a:xfrm>
            <a:off x="7358082" y="2143116"/>
            <a:ext cx="111440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а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4" name="Заголовок 7"/>
          <p:cNvSpPr txBox="1">
            <a:spLocks/>
          </p:cNvSpPr>
          <p:nvPr/>
        </p:nvSpPr>
        <p:spPr>
          <a:xfrm>
            <a:off x="6072198" y="2143116"/>
            <a:ext cx="111440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у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15" name="Group 3"/>
          <p:cNvGraphicFramePr>
            <a:graphicFrameLocks noGrp="1"/>
          </p:cNvGraphicFramePr>
          <p:nvPr/>
        </p:nvGraphicFramePr>
        <p:xfrm>
          <a:off x="6072198" y="500042"/>
          <a:ext cx="2500329" cy="1036320"/>
        </p:xfrm>
        <a:graphic>
          <a:graphicData uri="http://schemas.openxmlformats.org/drawingml/2006/table">
            <a:tbl>
              <a:tblPr/>
              <a:tblGrid>
                <a:gridCol w="1224857"/>
                <a:gridCol w="1275472"/>
              </a:tblGrid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Group 3"/>
          <p:cNvGraphicFramePr>
            <a:graphicFrameLocks noGrp="1"/>
          </p:cNvGraphicFramePr>
          <p:nvPr/>
        </p:nvGraphicFramePr>
        <p:xfrm>
          <a:off x="5857884" y="2500306"/>
          <a:ext cx="2643206" cy="1214446"/>
        </p:xfrm>
        <a:graphic>
          <a:graphicData uri="http://schemas.openxmlformats.org/drawingml/2006/table">
            <a:tbl>
              <a:tblPr/>
              <a:tblGrid>
                <a:gridCol w="1294849"/>
                <a:gridCol w="1348357"/>
              </a:tblGrid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Заголовок 7"/>
          <p:cNvSpPr txBox="1">
            <a:spLocks/>
          </p:cNvSpPr>
          <p:nvPr/>
        </p:nvSpPr>
        <p:spPr>
          <a:xfrm>
            <a:off x="7500958" y="214290"/>
            <a:ext cx="111440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ы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" name="Picture 2" descr="C:\Users\1\Desktop\Заявление\Мои презентации\нот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14290"/>
            <a:ext cx="1835747" cy="1233494"/>
          </a:xfrm>
          <a:prstGeom prst="rect">
            <a:avLst/>
          </a:prstGeom>
          <a:noFill/>
        </p:spPr>
      </p:pic>
      <p:sp>
        <p:nvSpPr>
          <p:cNvPr id="18" name="Заголовок 7"/>
          <p:cNvSpPr txBox="1">
            <a:spLocks/>
          </p:cNvSpPr>
          <p:nvPr/>
        </p:nvSpPr>
        <p:spPr>
          <a:xfrm>
            <a:off x="7358082" y="2143116"/>
            <a:ext cx="111440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и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3" name="Picture 3" descr="C:\Users\1\Desktop\Заявление\Мои презентации\ут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1643050"/>
            <a:ext cx="1573869" cy="2286016"/>
          </a:xfrm>
          <a:prstGeom prst="rect">
            <a:avLst/>
          </a:prstGeom>
          <a:noFill/>
        </p:spPr>
      </p:pic>
      <p:sp>
        <p:nvSpPr>
          <p:cNvPr id="19" name="Заголовок 7"/>
          <p:cNvSpPr txBox="1">
            <a:spLocks/>
          </p:cNvSpPr>
          <p:nvPr/>
        </p:nvSpPr>
        <p:spPr>
          <a:xfrm>
            <a:off x="7572396" y="4357694"/>
            <a:ext cx="111440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noProof="0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ы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Picture 4" descr="C:\Users\1\Desktop\Заявление\Мои презентации\ваз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4384453"/>
            <a:ext cx="1928826" cy="1908632"/>
          </a:xfrm>
          <a:prstGeom prst="rect">
            <a:avLst/>
          </a:prstGeom>
          <a:noFill/>
        </p:spPr>
      </p:pic>
      <p:pic>
        <p:nvPicPr>
          <p:cNvPr id="20" name="Picture 2" descr="C:\Users\1\Desktop\Заявление\Мои презентации\вопрос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2285992"/>
            <a:ext cx="1428728" cy="1428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09 -0.05533 L 0.27205 0.24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06 0.03357 L 0.26511 -0.278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0.28108 -0.007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7" grpId="1"/>
      <p:bldP spid="18" grpId="1"/>
      <p:bldP spid="1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452</TotalTime>
  <Words>143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Использование ИКТ в коррекционной работе с младшими школьниками с ЗПР</vt:lpstr>
      <vt:lpstr>Основные рекомендации:</vt:lpstr>
      <vt:lpstr>Слайд 3</vt:lpstr>
      <vt:lpstr>Звуко-слоговой  анализ и синтез</vt:lpstr>
      <vt:lpstr>Слайд 5</vt:lpstr>
      <vt:lpstr>Слайд 6</vt:lpstr>
      <vt:lpstr>Слайд 7</vt:lpstr>
      <vt:lpstr>Слайд 8</vt:lpstr>
      <vt:lpstr>о</vt:lpstr>
      <vt:lpstr>Словоизменение</vt:lpstr>
      <vt:lpstr>Слайд 11</vt:lpstr>
      <vt:lpstr>Мы решили слепить</vt:lpstr>
      <vt:lpstr>Мы приделали нос нашему</vt:lpstr>
      <vt:lpstr>Мы играли со</vt:lpstr>
      <vt:lpstr>Мы рассказали 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47</cp:revision>
  <dcterms:created xsi:type="dcterms:W3CDTF">2015-04-13T12:51:38Z</dcterms:created>
  <dcterms:modified xsi:type="dcterms:W3CDTF">2017-12-15T13:08:00Z</dcterms:modified>
</cp:coreProperties>
</file>