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3" r:id="rId14"/>
    <p:sldId id="276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DE81"/>
    <a:srgbClr val="663300"/>
    <a:srgbClr val="CC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2EF0-5960-4B4D-B905-5F387739F6AC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7AE51-5F92-4107-994F-0512773CB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7AE51-5F92-4107-994F-0512773CB39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7AE51-5F92-4107-994F-0512773CB3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7AE51-5F92-4107-994F-0512773CB39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7AE51-5F92-4107-994F-0512773CB39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6FBFC-32E4-4736-95FA-18BBC2341A02}" type="datetimeFigureOut">
              <a:rPr lang="ru-RU"/>
              <a:pPr>
                <a:defRPr/>
              </a:pPr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A59D-E14E-45A3-9675-6C429CB56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E3D0-28C0-4A0E-97A4-9C04CC5E3525}" type="datetimeFigureOut">
              <a:rPr lang="ru-RU"/>
              <a:pPr>
                <a:defRPr/>
              </a:pPr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7EA7-7415-4421-A722-BFC322ACB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43CD-9499-430A-ABEA-157E8F235DC1}" type="datetimeFigureOut">
              <a:rPr lang="ru-RU"/>
              <a:pPr>
                <a:defRPr/>
              </a:pPr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89BC-1247-47D8-B091-97366F9EA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C930-084D-4332-AEE7-B193CEE1236F}" type="datetimeFigureOut">
              <a:rPr lang="ru-RU"/>
              <a:pPr>
                <a:defRPr/>
              </a:pPr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08CE-1F11-4A9E-A11C-42D3EFE6A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95FD-B9B5-47DE-82DA-D12AD4970C69}" type="datetimeFigureOut">
              <a:rPr lang="ru-RU"/>
              <a:pPr>
                <a:defRPr/>
              </a:pPr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2A04-18D7-4C9B-BC9A-DBC9903BD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9732-3486-4149-8D4C-C2DA89A18700}" type="datetimeFigureOut">
              <a:rPr lang="ru-RU"/>
              <a:pPr>
                <a:defRPr/>
              </a:pPr>
              <a:t>19.11.2017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F82C-A4D8-4861-A930-235F9E343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3308-8313-456D-9140-8405870872A8}" type="datetimeFigureOut">
              <a:rPr lang="ru-RU"/>
              <a:pPr>
                <a:defRPr/>
              </a:pPr>
              <a:t>19.11.2017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C8E4-5163-41F1-8875-5850EE1A5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939E-7223-4570-9AFC-F5BA7AB8457E}" type="datetimeFigureOut">
              <a:rPr lang="ru-RU"/>
              <a:pPr>
                <a:defRPr/>
              </a:pPr>
              <a:t>19.11.2017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B632-23FD-4242-80D9-5CF4758BE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D4075-0E8E-4F48-B161-7DD830FF3445}" type="datetimeFigureOut">
              <a:rPr lang="ru-RU"/>
              <a:pPr>
                <a:defRPr/>
              </a:pPr>
              <a:t>19.11.2017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B8F-49BB-4426-AC41-50592A5F4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2FE5-A42B-4809-90E8-60B35DBD418F}" type="datetimeFigureOut">
              <a:rPr lang="ru-RU"/>
              <a:pPr>
                <a:defRPr/>
              </a:pPr>
              <a:t>19.11.2017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0B1D-E36D-4B04-8CF7-635B80D71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730D-B742-4DC6-8EA3-D1F50D23A571}" type="datetimeFigureOut">
              <a:rPr lang="ru-RU"/>
              <a:pPr>
                <a:defRPr/>
              </a:pPr>
              <a:t>19.11.2017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06D0-AB5A-42DB-8C8F-693110D2D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9E91E1-5034-49C3-895F-A755FDB3DB4D}" type="datetimeFigureOut">
              <a:rPr lang="ru-RU"/>
              <a:pPr>
                <a:defRPr/>
              </a:pPr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60203A-904A-489F-85B4-1F3F7DBED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gradFill flip="none" rotWithShape="1">
            <a:gsLst>
              <a:gs pos="0">
                <a:srgbClr val="FFDE81">
                  <a:tint val="66000"/>
                  <a:satMod val="160000"/>
                </a:srgbClr>
              </a:gs>
              <a:gs pos="50000">
                <a:srgbClr val="FFDE81">
                  <a:tint val="44500"/>
                  <a:satMod val="160000"/>
                </a:srgbClr>
              </a:gs>
              <a:gs pos="100000">
                <a:srgbClr val="FFDE81">
                  <a:tint val="23500"/>
                  <a:satMod val="160000"/>
                </a:srgbClr>
              </a:gs>
            </a:gsLst>
            <a:lin ang="5400000" scaled="1"/>
            <a:tileRect/>
          </a:gradFill>
          <a:ln w="215900" cmpd="thickThin">
            <a:solidFill>
              <a:srgbClr val="6633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8" descr="69415789_0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950" y="4311650"/>
            <a:ext cx="19256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0" descr="69415885_07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4581525"/>
            <a:ext cx="12239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357298"/>
            <a:ext cx="7810150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Monotype Corsiva" pitchFamily="66" charset="0"/>
              </a:rPr>
              <a:t>Коррекционно-развивающая</a:t>
            </a:r>
          </a:p>
          <a:p>
            <a:pPr algn="ctr">
              <a:defRPr/>
            </a:pPr>
            <a:r>
              <a:rPr lang="ru-RU" sz="5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Monotype Corsiva" pitchFamily="66" charset="0"/>
              </a:rPr>
              <a:t>программа </a:t>
            </a:r>
            <a:br>
              <a:rPr lang="ru-RU" sz="5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Monotype Corsiva" pitchFamily="66" charset="0"/>
              </a:rPr>
            </a:br>
            <a:r>
              <a:rPr lang="ru-RU" sz="5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Monotype Corsiva" pitchFamily="66" charset="0"/>
              </a:rPr>
              <a:t>«Сказочное рисование»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813" y="5013325"/>
            <a:ext cx="57991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Борзенко Елена Васильевна, педагог-психолог МДОУ Детский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сад комбинированного вида №86 «Ладушки»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E81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Тематический 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928670"/>
          <a:ext cx="8715437" cy="5740055"/>
        </p:xfrm>
        <a:graphic>
          <a:graphicData uri="http://schemas.openxmlformats.org/drawingml/2006/table">
            <a:tbl>
              <a:tblPr/>
              <a:tblGrid>
                <a:gridCol w="888633"/>
                <a:gridCol w="1334246"/>
                <a:gridCol w="1707610"/>
                <a:gridCol w="2392474"/>
                <a:gridCol w="2392474"/>
              </a:tblGrid>
              <a:tr h="137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Основные задачи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Используемое оборудование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937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</a:t>
                      </a: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</a:t>
                      </a: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«Здравствуй, друг!»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Познакомиться с детьми, установить доверительные отношения.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Разучивание ритуала приветствия «Здравствуй, друг!».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Изотерапия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рисуем «Приветик».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Упражнение для профилактики нарушений зрения.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Массаж ладоней карандашами.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Листы бумаги, цветные и простые карандаши, фломастеры.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«Осенние превращения»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Развивать воображение и фантазию.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Массаж ладоней «кристаллами».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Изотерапия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рисунки из отпечатков пальцев.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«Кристаллы», листы бумаги, акварельные краски, блюдце с водой, фломастеры.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«Чудесные круги»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Помочь ребенку в </a:t>
                      </a: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отреагировании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внутренних конфликтов, страхов, агрессивных тенденций, уменьшении тревожности, беспокойства и чувства вины.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Пальчиковая гимнастика.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Мандалатерапия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раскрашивание </a:t>
                      </a: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мандал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Готовые раскраски-мандалы с возможностью выбора узора, цветные карандаши, восковые мелки, аудиозаписи для релакации, магнитофон.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«Волшебная комната»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Стабилизировать эмоционально-волевую сферу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 «Парашют».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Недирективная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игротерапия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Упражнение на релаксацию.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Ткань в форме круга («парашют»), магнитофон, аудиозаписи для релаксации, мягкие игрушки-антистресс, воздушно-пузырьковая колонна, панно «Бесконечность», мячи.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62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«Сказки-загадки»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Способствовать развитию и совершенствованию моторики рук и тонких движений пальцев.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Развивать воображение и фантазию.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Пальчиковая гимнастика.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Изотерапия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рисуем сказки-загадки.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Массаж ладоней карандашами.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Цветные карандаши, фломастеры, листочки бумаги.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«Кукла-защитник»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Развить грубую и мелкую моторику рук; развить коммуникативные навыки; разить самосознание. Профилактика тревожности и страхов.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Куклотерапия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изготовление куклы из фольги.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Фольга, медная проволока, ножницы, шпажки, аудиозаписи для релаксации, магнитофон.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«Кляксы»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Стабилизировать эмоционально-волевую сферу дошкольников. Развивать воображение и фантазию.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 «Дотронься до…».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Изотерапия: рисуем кляксы.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Листы бумаги, акварельные краски, кисти, фломастеры.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«Воспоминания о лете»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Отреагировать внутренние конфликты, страхи, агрессивные тенденции, уменьшить тревожность, беспокойство.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Песочная 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терапия: рисуем на песке.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ноутбук 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,стол для рисования песком, песок для рисования.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E81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357166"/>
          <a:ext cx="8858310" cy="5944362"/>
        </p:xfrm>
        <a:graphic>
          <a:graphicData uri="http://schemas.openxmlformats.org/drawingml/2006/table">
            <a:tbl>
              <a:tblPr/>
              <a:tblGrid>
                <a:gridCol w="903201"/>
                <a:gridCol w="1356119"/>
                <a:gridCol w="1735604"/>
                <a:gridCol w="2431693"/>
                <a:gridCol w="2431693"/>
              </a:tblGrid>
              <a:tr h="672846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Моё настроение»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Способствовать нейтрализации негативных личностных проявлений.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Способствовать расширению эмоционального опыта.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о настроении.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Мандалатерапия: насыпная мандала.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Одноразовые тарелки, цветная соль, камушки, ракушки, бусины, крупы, семечки, желуди и др.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«Загадочная картина»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 памяти, внимания, развитие восприятия, творческих способностей, воображения, речи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Изотерапия: раскраски по номерам.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Дыхательная гимнастика.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Цветные карандаши, цветные ручки, восковые мелки, готовые раскраски по номерам.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«Снежинки»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Развить грубую и мелкую моторику рук; развить зрительно-моторную координацию. Профилактика тревожности и страхов.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Пластилинотерапия: делаем по шаблону узор из пластилина на пластмассовых крышках.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Пластилин, шаблоны снежинок, фломастеры, пластмассовые крышки от сметаны.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«Новогодние игрушки»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Развить грубую и мелкую моторику рук. Профилактика эмоциональных проблем.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Пластилинотерапия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делаем плоские елочные игрушки из пластилина и </a:t>
                      </a:r>
                      <a:r>
                        <a:rPr lang="en-US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-дисков.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Пластилин, </a:t>
                      </a:r>
                      <a:r>
                        <a:rPr lang="en-US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</a:t>
                      </a: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-диски, плоские бусины, камушки и др.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417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«Снегопад»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Развить грубую и мелкую моторику рук. Профилактика эмоциональных проблем.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 «Парашют».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Игротерапия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«Лепим снежинки».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 «Снегопад».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Упражнение на релаксацию.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Ткань в форме круга («парашют»), листы белой бумаги, игрушки антистресс, магнитофон, аудиозаписи музыки для релаксации.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«Море»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Развить чувство сопереживания, лучшего понимания себя и других, обучение быть в мире с самим собой.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 «Сороконожка»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Изотерапия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«Дорисуй картину» (коллективная дорисовка картины «Море»)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Большой лист бумаги с нарисованными на нем незаконченными линиями, фигурами и др., цветные карандаши, фломастеры, восковые мелки.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846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«Три желания золотой рыбке»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Развить грубую и мелкую моторику рук; развить зрительно-моторную координацию. Профилактика тревожности и страхов.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Изотерапия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обрывная аппликация «Золотая рыбка».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Шаблоны «Золотой рыбки», листы цветной бумаги, клей ПВА, фломастеры.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«Фантастическое существо»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Формировать адекватную СО и уверенность в себе.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Способствовать осознанию своих чувств, переживаний.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 «Дотронься до</a:t>
                      </a: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…»\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Пластелинография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Пластилин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«Нарисуем мы картину…»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Способствовать нейтрализации негативных личностных проявлений.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Способствовать расширению эмоционального опыта.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Ритуал приветствия.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 «Парашют».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Изотерапия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рисуем картину </a:t>
                      </a: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флюоресцентными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маркерами.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 занятия.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Ткань в форме круга («парашют»), </a:t>
                      </a: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панель 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рисования, </a:t>
                      </a:r>
                      <a:r>
                        <a:rPr lang="ru-RU" sz="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флюоресцентные</a:t>
                      </a:r>
                      <a:r>
                        <a:rPr lang="ru-RU" sz="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маркеры.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E81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14290"/>
          <a:ext cx="8786874" cy="6162462"/>
        </p:xfrm>
        <a:graphic>
          <a:graphicData uri="http://schemas.openxmlformats.org/drawingml/2006/table">
            <a:tbl>
              <a:tblPr/>
              <a:tblGrid>
                <a:gridCol w="895916"/>
                <a:gridCol w="1345183"/>
                <a:gridCol w="1721609"/>
                <a:gridCol w="2412083"/>
                <a:gridCol w="2412083"/>
              </a:tblGrid>
              <a:tr h="708549">
                <a:tc rowSpan="5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«Почему облака превращаются в тучи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?»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часть 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Помочь ребенку в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отреагировании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внутренних конфликтов, страхов, агрессивных тенденций, уменьшении тревожности, беспокойства и чувства вины.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Ритуал приветствия.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Сказкотерапия: прослушивание, обсуждение, анализ сказки.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Изотерапия: рисование запомнившегося момента из сказки.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Итог занятия.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Листы бумаги, цветные карандаши, фломастеры, восковые мелки.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«Бал-маскарад»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Развить грубую и мелкую моторику рук; развить зрительно-моторную координацию. Профилактика тревожности и страхов.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Ритуал приветствия.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Маскатерапия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: создание масок для бала-маскарада.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Итог занятия.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Готовые шаблоны масок для лица с возможностью выбора, цветные карандаши, акварельные краски, материалы для украшения, клей, веревочки для масок.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«Моя семья»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Помочь ребенку в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отреагировании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внутренних конфликтов, страхов, агрессивных тенденций, уменьшении тревожности, беспокойства и чувства вины.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Ритуал приветствия.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Беседа о семье.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Изотерапия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: аппликация из геометрических фигур «Моя семья»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Итог занятия.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Листы бумаги, геометрические фигуры из цветной бумаги, клей-карандаш, ножницы.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«Круг дружбы»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Способствовать нейтрализации негативных личностных проявлений.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Способствовать расширению эмоционального опыта.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Ритаул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приветствия.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Мандалатерапия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: создание коллективной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мандалы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с помощью пластилина и др. материалов.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Итог занятия: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Большой лист с кругом, маленькие кружочки по количеству детей, пластилин, материалы для украшения, клей.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«Песочные картины»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Отреагировать внутренние конфликты, страхи, агрессивные тенденции, уменьшить тревожность, беспокойство.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Ритуал приветствия.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Песочная терапия: рисование на песке с помощью трафаретов.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Упражнение на релаксацию.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Итог занятия.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Стол для рисования песком, песок для рисования, трафареты (листья и др.), аудиозаписи для релаксации, магнитофон.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54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«Цветочный сад»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Развить грубую и мелкую моторику рук; развить зрительно-моторную координацию. Профилактика тревожности и страхов.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Ритуал приветствия.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Изотерапия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: создаем коллаж на тему «Цветочный сад»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Упражнения для профилактики нарушений зрения.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Итог занятия.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Листы бумаги, клей, цветные карандаши, картинки для коллажа, ножницы.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«Почему облака превращаются в тучи?» </a:t>
                      </a: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Помочь ребенку в отреагировании внутренних конфликтов, страхов, агрессивных тенденций, уменьшении тревожности, беспокойства и чувства вины.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Ритуал приветствия.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Сказкотерапия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: прослушивание, обсуждение, анализ сказки.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Изотерапия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: рисование запомнившегося момента из сказки.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Итог занятия.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Листы бумаги, цветные карандаши, фломастеры, восковые мелки.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«Домик для совы»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Способствовать нейтрализации негативных личностных проявлений.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Способствовать расширению эмоционального опыта.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Ритуал приветствия.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Пластилинотерапия: создание домика для совы.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Итог занятия.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Коробочки для </a:t>
                      </a: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-дисков, </a:t>
                      </a: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-диски, пластилин, плоские материалы для украшения, картинки с изображением сов.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«Открытка в подарок»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Способствовать нейтрализации негативных личностных проявлений.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Способствовать расширению эмоционального опыта.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Ритуал приветствия.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открытки-коллажа.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Итог занятия.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Средство для мытья, вода, акварельные краски, кисточки, фломастеры, листы бумаги, ножницы, трубочки для коктейля.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Ожидаемый </a:t>
            </a:r>
            <a:r>
              <a:rPr lang="ru-RU" sz="3200" b="1" dirty="0" smtClean="0"/>
              <a:t>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59"/>
            <a:ext cx="7286676" cy="35004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Стабилизация эмоционального состояния детей, проявляющаяся в успешной адаптации к изменяющимся </a:t>
            </a:r>
            <a:r>
              <a:rPr lang="ru-RU" sz="1600" dirty="0" smtClean="0"/>
              <a:t>условиям. Социальная </a:t>
            </a:r>
            <a:r>
              <a:rPr lang="ru-RU" sz="1600" dirty="0" smtClean="0"/>
              <a:t>адаптация, проявляющаяся в благоприятном климате в группе детей, уверенности в собственных силах и стремлении </a:t>
            </a:r>
            <a:r>
              <a:rPr lang="ru-RU" sz="1600" dirty="0" smtClean="0"/>
              <a:t>к самовыражению</a:t>
            </a:r>
            <a:r>
              <a:rPr lang="ru-RU" sz="1600" dirty="0" smtClean="0"/>
              <a:t>, позитивное отношение к себе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На протяжении всего цикла </a:t>
            </a:r>
            <a:r>
              <a:rPr lang="ru-RU" sz="1600" dirty="0" err="1" smtClean="0"/>
              <a:t>арт-занятий</a:t>
            </a:r>
            <a:r>
              <a:rPr lang="ru-RU" sz="1600" dirty="0" smtClean="0"/>
              <a:t> возможен и необходим мониторинг — постоянный контроль изменений состояния ребенка. Для получения информации в динамике психолог может применять:</a:t>
            </a:r>
          </a:p>
          <a:p>
            <a:r>
              <a:rPr lang="ru-RU" sz="1600" dirty="0" smtClean="0"/>
              <a:t>наблюдение за поведением и  реакциями ребенка;</a:t>
            </a:r>
          </a:p>
          <a:p>
            <a:r>
              <a:rPr lang="ru-RU" sz="1600" dirty="0" smtClean="0"/>
              <a:t>анализ продуктов детского творчества;</a:t>
            </a:r>
          </a:p>
          <a:p>
            <a:r>
              <a:rPr lang="ru-RU" sz="1600" dirty="0" smtClean="0"/>
              <a:t>психодиагностические методики и тесты.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0tMwcNrCO6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28869"/>
            <a:ext cx="2928958" cy="2643206"/>
          </a:xfrm>
          <a:prstGeom prst="rect">
            <a:avLst/>
          </a:prstGeom>
          <a:noFill/>
        </p:spPr>
      </p:pic>
      <p:pic>
        <p:nvPicPr>
          <p:cNvPr id="1027" name="Picture 3" descr="C:\Users\User\Pictures\E_p-h-spw9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1617326"/>
            <a:ext cx="2350438" cy="2883244"/>
          </a:xfrm>
          <a:prstGeom prst="rect">
            <a:avLst/>
          </a:prstGeom>
          <a:noFill/>
        </p:spPr>
      </p:pic>
      <p:pic>
        <p:nvPicPr>
          <p:cNvPr id="1029" name="Picture 5" descr="C:\Users\User\Pictures\nf6VScSlR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57166"/>
            <a:ext cx="264320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Вронова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А.А. Арт-терапия для детей и родителей. Ростов-на-Дону, 2013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Дьяченко О. М. Развитие воображения дошкольника.  М. – 2008.</a:t>
            </a:r>
          </a:p>
          <a:p>
            <a:pPr lvl="0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Зинкевич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Евстигнеева Т. Путь к волшебству. М. – 1999.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арт-терапевтических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средств в работе с дошкольниками: Методическое пособие / Сост.: Паршина Т.Б., Корнеева Т.П., Лупанова Е.В. и др. – Пенза, 2014.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Кравцова Е. Е Разбуди в ребёнке волшебника. М.: Просвещение; Учебная литература, 1996.</a:t>
            </a:r>
          </a:p>
          <a:p>
            <a:pPr lvl="0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Мардер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 Цветной мир. Групповая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арт-терапевтическая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работа с детьми дошкольного и младшего школьного возраста.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−  М.: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Генезис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2007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Интернет-ресурсы.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Психика ребенка очень ранима и требует бережного к себе отношения, ведь малыш только начинает узнавать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самого себя и этот мир вокруг. И на своем пути дети часто сталкиваются с серьезными трудностями: в семье, в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детском саду, в школе, в общении и наедине с самими собой. Взрослые очень хотят им помочь, но часто не знают как: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убеждения и нравоучения не помогают, а сам ребенок не может толком ничего объяснить. В таких случаях и может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помочь арт-терапия. Ребенок в арт-терапевтическом процессе приобретает ценный опыт позитивных изменений.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Важным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этой работе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контакт, как основа продуктивного взаимодействия. Арт-терапия – это метод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работы детьми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позволяющий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решить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многие проблемы связанные с поведением, самовыражением и утверждением ребенка, как личности. Программа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предложенных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встреч включает в себя элементы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изотерпии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сказкотерапии и музыкотерапии. Из нетрадиционных техник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работу с детьми включены такие как рисование пальчиками, ладошками, предметами  окружающего мира,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монотопия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сырой бумаге, трехмерные изображения из бумаги, рисование сыпучими материалами,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марание,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мандал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4040188" cy="63976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928670"/>
            <a:ext cx="4040188" cy="3951288"/>
          </a:xfrm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Сохранение и укрепление психологического здоровья дошкольников средствами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285728"/>
            <a:ext cx="4041775" cy="63976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214810" y="928670"/>
            <a:ext cx="4041775" cy="3951288"/>
          </a:xfrm>
        </p:spPr>
        <p:txBody>
          <a:bodyPr/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Стабилизировать </a:t>
            </a:r>
          </a:p>
          <a:p>
            <a:pPr lvl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эмоционально-волевую сферу дошкольников.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Способствовать нейтрализации негативных личностных проявлений: неорганизованности, конфликтности, агрессивности, обидчивости.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Способствовать расширению эмоционального опыта.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и совершенствованию моторики рук и тонких движений пальцев.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Развивать воображение и фантазию.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Развивать познавательные процессы.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адекватную самооценку и уверенность в себе.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Воспитывать положительное эмоциональное отношение к взрослым, сверстникам и самому себе.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Способствовать осознанию у детей своих чувств, переживаний, побуждать к размышлению,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самоисследованию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85918" y="928670"/>
            <a:ext cx="6072230" cy="4214842"/>
          </a:xfrm>
        </p:spPr>
        <p:txBody>
          <a:bodyPr/>
          <a:lstStyle/>
          <a:p>
            <a:r>
              <a:rPr lang="ru-RU" sz="2000" b="1" u="sng" dirty="0" smtClean="0">
                <a:solidFill>
                  <a:srgbClr val="7030A0"/>
                </a:solidFill>
              </a:rPr>
              <a:t>Участники </a:t>
            </a:r>
            <a:r>
              <a:rPr lang="ru-RU" sz="2000" b="1" u="sng" dirty="0" smtClean="0">
                <a:solidFill>
                  <a:srgbClr val="7030A0"/>
                </a:solidFill>
              </a:rPr>
              <a:t>программы</a:t>
            </a:r>
            <a:r>
              <a:rPr lang="ru-RU" sz="2000" b="1" u="sng" dirty="0" smtClean="0"/>
              <a:t>:</a:t>
            </a:r>
            <a:r>
              <a:rPr lang="ru-RU" sz="2000" b="1" dirty="0" smtClean="0"/>
              <a:t>  </a:t>
            </a:r>
            <a:r>
              <a:rPr lang="ru-RU" sz="2000" dirty="0" smtClean="0"/>
              <a:t>дети 5-6 лет,  </a:t>
            </a:r>
            <a:r>
              <a:rPr lang="ru-RU" sz="2000" dirty="0" smtClean="0"/>
              <a:t>воспитатели, педагог – психолог, родители. </a:t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реализации программы: 2017-2018 учебный год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работы: групповая, индивидуальная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 занятия: 1 раз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неделю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Структура </a:t>
            </a:r>
            <a:r>
              <a:rPr lang="ru-RU" sz="2000" b="1" dirty="0" smtClean="0">
                <a:solidFill>
                  <a:srgbClr val="7030A0"/>
                </a:solidFill>
              </a:rPr>
              <a:t> занятия: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/>
              <a:t>Ритуал приветствия – 2 </a:t>
            </a:r>
            <a:r>
              <a:rPr lang="ru-RU" sz="2000" dirty="0" smtClean="0"/>
              <a:t>минуты</a:t>
            </a:r>
            <a:endParaRPr lang="ru-RU" sz="2000" dirty="0" smtClean="0"/>
          </a:p>
          <a:p>
            <a:r>
              <a:rPr lang="ru-RU" sz="2000" dirty="0" smtClean="0"/>
              <a:t>Разминка - 5</a:t>
            </a:r>
            <a:r>
              <a:rPr lang="ru-RU" sz="2000" dirty="0" smtClean="0"/>
              <a:t> минут</a:t>
            </a:r>
            <a:endParaRPr lang="ru-RU" sz="2000" dirty="0" smtClean="0"/>
          </a:p>
          <a:p>
            <a:r>
              <a:rPr lang="ru-RU" sz="2000" dirty="0" smtClean="0"/>
              <a:t>Коррекционно-развивающий этап- 20 минут</a:t>
            </a:r>
          </a:p>
          <a:p>
            <a:r>
              <a:rPr lang="ru-RU" sz="2000" dirty="0" smtClean="0"/>
              <a:t>Подведение итогов- </a:t>
            </a:r>
            <a:r>
              <a:rPr lang="ru-RU" sz="2000" dirty="0" smtClean="0"/>
              <a:t>5 </a:t>
            </a:r>
            <a:r>
              <a:rPr lang="ru-RU" sz="2000" dirty="0" smtClean="0"/>
              <a:t>минут.</a:t>
            </a:r>
          </a:p>
          <a:p>
            <a:r>
              <a:rPr lang="ru-RU" sz="2000" dirty="0" smtClean="0"/>
              <a:t>Ритуал прощания – </a:t>
            </a:r>
            <a:r>
              <a:rPr lang="ru-RU" sz="2000" dirty="0" smtClean="0"/>
              <a:t>3 минуты </a:t>
            </a:r>
            <a:endParaRPr lang="ru-RU" sz="2000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Арт-терапевтические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357298"/>
            <a:ext cx="8715436" cy="5357850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Программа  предложенных занятий  включает элементы  изотерапии, сказкотерапии, музыкотерапии,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пластелинографии.</a:t>
            </a:r>
          </a:p>
          <a:p>
            <a:pPr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позволяет снять напряжение, расслабиться и получить удовольствие от работы.  Важен сам процесс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творчества и эмоциональное ощущение необходимости работы. Творческая работа позволяет снизить уровень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тревожности, освободиться от страхов, выпустить на волю «монстров» подсознания и оставить их на бумаге.</a:t>
            </a:r>
          </a:p>
          <a:p>
            <a:pPr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Терапевтические сказки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дают возможность ребенку увидеть проблему со стороны, заметить способы ее решения,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осознать, что проблемы, в которые он попадает, не уникальны, многим приходится искать выход из таких же ситуаций.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Сказки помогают воспитывать нравственные качества, эмоциональное сопереживание, помогают в речевом развитии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сказки и психологические игры могут помочь ребенку переключить внимание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себя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увидеть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ситуацию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извне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Правильно подобранная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позволяет окунуться в творчество, ярче представить образы. Чаще всего для занятий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подходит классическая спокойная музыка или лирические песни. Включение в занятие психологических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игр помогают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успокоить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детей, дать  возможность выплеснуть  негативные эмоции, обиды,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почувствовать уверенность в своих силах.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Обязательное условие – занятия, где дети рисуют по своему замыслу.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Пластелинография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нетрадиционная художественная техника изобразительного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которая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плодотворно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влияет на развитие мелкой моторики рук. Техника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дает возможность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развития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способностей дошкольников.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Важность темы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заключается  в том, что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моторики у детей дошкольного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возраста позволяет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сформировать координацию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движений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пальцев рук,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развить речевую и умственную деятельность и подготовить                                                             	             ребенка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 школе.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Характеристика методов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технологий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58162" cy="5143536"/>
          </a:xfrm>
        </p:spPr>
        <p:txBody>
          <a:bodyPr/>
          <a:lstStyle/>
          <a:p>
            <a:pPr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Рисование пальцами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это разрешенная игра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красками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ходе которой деструктивные импульсы и действия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выражаются в социально принимаемой форме. Ребенок, незаметно для себя, может осмелиться на действия,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которые обычно не делает, так как опасается, не желает или не считает возможным нарушать правила. Ради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достижения изобразительных эффектов нанесением краски непосредственно ладонями и пальцами от ребенка не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требуется развитой мелкой моторной координации. Движения могут быть размашистыми, крупными, экспрессивными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наоборот, точечными, локальными, отрывистыми. Толщина пальцев уже сама по себе не предполагает создание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тонких мазков, линий.</a:t>
            </a:r>
          </a:p>
          <a:p>
            <a:pPr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Марания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спонтанные рисунки дошкольников, выполненные в абстрактной манере, имеющие схожесть с рисунками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доизобразительного периода. Краски инициируют спонтанность, помогают более открыто проявлять разнообразные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эмоции, исследовать собственные переживания. Марания по внешнему виду порой выглядят как деструктивные действия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красками,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мелками.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Нестандартность процесса приводит детей 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собственным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маленьким открытиям. Часто в ходе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мараний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отказываются от кисточек, губок и начинают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рисовать пальцами и ладонями. Новизна техники,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необычность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 в то же время, естественность, родство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детской природе способствуют тому, что ребенок «забывает» о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запретах и табу.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Штриховка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, каракули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хаотичное или ритмичное нанесение тонких линий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поверхность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бумаги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мольберта и пр. Из отдельных каракулей может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сложиться образ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Штриховки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каракули помогают  расшевелить ребенка, дают почувствовать нажим карандаша или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мелка, снимает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напряжение перед рисованием. Штриховки просты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исполнении,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занимают непродолжительное время, потому уместны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качестве зачина арт-занятия.</a:t>
            </a:r>
          </a:p>
          <a:p>
            <a:pPr>
              <a:buNone/>
            </a:pP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14"/>
            <a:ext cx="8501122" cy="6500882"/>
          </a:xfrm>
        </p:spPr>
        <p:txBody>
          <a:bodyPr/>
          <a:lstStyle/>
          <a:p>
            <a:pPr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Монотипия.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гладкой поверхности – стекле, пластмассовой доске, пленке,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толстой глянцевой бумаге – делается рисунок гуашевой краской. Материал, на который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наносится краска, не должен пропускать воду. Сверху накладывается лист бумаги и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придавливается к поверхности. Получается оттиск в зеркальном отражении. На одном и том же листе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можно делать несколько оттисков. Если после получения отпечатка ребенок продолжит рисовать на той же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основе и повторно приложит лист с оттиском, рисунок изменится, вдохновляя автора на новое творчество.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Часто бывает, что, проглаживая верхний лист, ребенок оставляет на его тыльной стороне следы испачканных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краской рук. Эти случайно появившиеся разводы могут привлечь ребенка не меньше, а то и значительно больше, чем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 оттиск. И дальнейшая активность развернется именно здесь – пальцы будут целенаправленно окрашиваться, а краска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вытираться о лист бумаги. Для ребенка это собственный, придуманный им, способ рисования.</a:t>
            </a:r>
          </a:p>
          <a:p>
            <a:pPr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Рисунок на стекле.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отличие от рисования по бумаге, стекло дарит новые визуальные впечатления и тактильные ощущения.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Ребят захватывает сам процесс рисования: гуашь скользит мягко, ее можно размазывать и кистью, и пальцами, т.к она не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впитывается в материал поверхности и долго не высыхает.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Детям нравится рисовать на стеклах больших размеров – на них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есть где развернуться. За счет того, что краска не впитывается, сколько бы разноцветных слоев ни наносилось, под ними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всегда будет просвечивать прозрачная основа. Благодаря этим свойствам изображение на стекле воспринимается как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сиюминутное, временное, лишенное монументальности и постоянства. Ребенок словно не рисует, а тренируется рисовать, и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соответственно, имеет право на ошибки и исправления, без болезненных переживаний о свершившемся, которое уже не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изменить.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Рисование сухими листьями (сыпучими материалами и продуктами) 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помощью листьев и клея ПВА можно создавать изображения. На лист бумаги клеем, который выдавливается из тюбика, наносится рисунок. Затем сухие листья растираются между ладонями на мелкие частички и рассыпаются над клеевым рисунком. Не приклеившиеся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частички стряхиваются.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изображения с помощью мелких сыпучих материалов и продуктов: круп, сахарного песка,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вермишели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т.д. Описанная техника создания изображений подходит детям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выраженной моторной неловкостью, негативизмом, зажатостью, способствует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процессу адаптации в новом пространстве, дарит чувство успешности.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14"/>
            <a:ext cx="8643998" cy="6500882"/>
          </a:xfrm>
        </p:spPr>
        <p:txBody>
          <a:bodyPr/>
          <a:lstStyle/>
          <a:p>
            <a:pPr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Рисование предметами окружающего пространства.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Детская инициатива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использовать нетипичные предметы для создания изображений всегда приветствуется.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Привлечение окружающих предметов по инициативе ребенка служит для психолога знаком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вовлеченности в творческую деятельность, успешности адаптационного процесса, возрастания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самооценки, появления сил для выдвижения и отстаивания собственных идей. И еще это просто весело.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Предложения по-новому использовать неизобразительные материалы может исходить и от психолога.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Целенаправленное «раскачивание» двигательных и функциональных стереотипов создает почву для общего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укрепления эмоциональной сферы, уменьшения зависимости — в частности, от ритуалов, — повышения настроения,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развития воображения, адаптационных способностей.</a:t>
            </a:r>
          </a:p>
          <a:p>
            <a:pPr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Трехмерные изображения из бумаги (салфеток, фольги, слюды).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Мелкие кусочки разорванной, мятой, скрученной бумаги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приклеиваются на готовую заготовку или тонированный лист. Дети выполняют задания  индивидуально, каждый создает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свой рисунок или трехмерное изображение. Но особое удовольствие доставляет создание коллективных работ – общих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картин, композиций, где объединяются изображения, созданные всеми детьми группы. В процессе коллективного выполнения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задания создаются условия для развития умений договариваться, уступать, вносить собственный вклад в общее дело,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проявлять инициативу, выдвигать предложения, отстаивать собственное пространство, идею. По завершении происходит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процесс совместного любования общим продуктом. Положительные переживания объединяют детей.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Рисование пластилином.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Пластилином можно создавать различные изображения. Это трудоемкая техника, требует от ребенка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усидчивости и длительного сосредоточения внимания. Хорошо данную технику использовать с гиперактивными детьми.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Рисование на мокрой бумаге.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Интересно наблюдать, как растекаются и смешиваются на мокрой бумаге краски, это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доставит ребенку особое наслаждение подарит много положительных эмоций. Основной целью таких встреч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является не научить ребенка рисовать или лепить, а помочь средствами искусства справиться с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проблемами, вызывающими у него негативные эмоции, которые зачастую он не может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вербализовать, и дать выход творческой энергии.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Восковые  мелки  (свеча)  и  акварель.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Ребенок  рисует  восковыми мелками (свечой) на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белой бумаге. Затем тонирует лист акварелью в один или несколько цветов. Изображение,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нарисованное мелками, остается не закрашенным. 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6429444"/>
          </a:xfrm>
        </p:spPr>
        <p:txBody>
          <a:bodyPr/>
          <a:lstStyle/>
          <a:p>
            <a:pPr>
              <a:buNone/>
            </a:pP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Ребенок набирает краску на кисть и легонько ударяет ею о картон,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который держит над бумагой − краска разбрызгивается  на  бумагу.  Для  разбрызгивания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краски  можно  также  использовать зубную щетку или расческу.</a:t>
            </a:r>
          </a:p>
          <a:p>
            <a:pPr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Техника  медитативного  рисунка  – 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(рисунки  в  круге)  очень  полезны  и для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взрослых,  и для детей.  Они  помогают  полностью  расслабиться  и  установить  контакт  с функциями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правого  полушария  мозга  с  бессознательным.  Рисование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способствует развитию образной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памяти, целостному восприятию мира, распознаванию нюансов различных звуков,  развитию  интуиции  и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эмоционально-чувственного  мира,  т.е становлению творческой личности.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604</TotalTime>
  <Words>2475</Words>
  <Application>Microsoft Office PowerPoint</Application>
  <PresentationFormat>Экран (4:3)</PresentationFormat>
  <Paragraphs>405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Фокина Л. П. Шаблон 2</vt:lpstr>
      <vt:lpstr>Слайд 1</vt:lpstr>
      <vt:lpstr>Актуальность</vt:lpstr>
      <vt:lpstr>Слайд 3</vt:lpstr>
      <vt:lpstr>Слайд 4</vt:lpstr>
      <vt:lpstr> Арт-терапевтические  средства </vt:lpstr>
      <vt:lpstr>Характеристика методов  и технологий</vt:lpstr>
      <vt:lpstr>Слайд 7</vt:lpstr>
      <vt:lpstr>Слайд 8</vt:lpstr>
      <vt:lpstr>Слайд 9</vt:lpstr>
      <vt:lpstr>Тематический план</vt:lpstr>
      <vt:lpstr>Слайд 11</vt:lpstr>
      <vt:lpstr>Слайд 12</vt:lpstr>
      <vt:lpstr>Ожидаемый результат</vt:lpstr>
      <vt:lpstr>Слайд 14</vt:lpstr>
      <vt:lpstr>Используемая литература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29</cp:revision>
  <dcterms:created xsi:type="dcterms:W3CDTF">2017-11-18T15:02:22Z</dcterms:created>
  <dcterms:modified xsi:type="dcterms:W3CDTF">2017-11-19T16:30:15Z</dcterms:modified>
</cp:coreProperties>
</file>