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17" r:id="rId2"/>
    <p:sldId id="316" r:id="rId3"/>
    <p:sldId id="257" r:id="rId4"/>
    <p:sldId id="296" r:id="rId5"/>
    <p:sldId id="274" r:id="rId6"/>
    <p:sldId id="298" r:id="rId7"/>
    <p:sldId id="291" r:id="rId8"/>
    <p:sldId id="292" r:id="rId9"/>
    <p:sldId id="299" r:id="rId10"/>
    <p:sldId id="276" r:id="rId11"/>
    <p:sldId id="25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281" r:id="rId24"/>
    <p:sldId id="313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46" autoAdjust="0"/>
    <p:restoredTop sz="94660" autoAdjust="0"/>
  </p:normalViewPr>
  <p:slideViewPr>
    <p:cSldViewPr snapToObjects="1">
      <p:cViewPr>
        <p:scale>
          <a:sx n="64" d="100"/>
          <a:sy n="64" d="100"/>
        </p:scale>
        <p:origin x="-188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D740A-6C48-49DD-9553-1692966EFDE7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8B3AF-09F9-4F6E-B446-3AC1C64DCB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541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E2A8ACD-B396-4F24-B109-BAB1C4A17DC9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18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9159-245F-410B-88A2-8A38BB812948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D5F-BA65-49F1-AC24-1C4F256079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05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9159-245F-410B-88A2-8A38BB812948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D5F-BA65-49F1-AC24-1C4F256079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388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9159-245F-410B-88A2-8A38BB812948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D5F-BA65-49F1-AC24-1C4F256079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616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9159-245F-410B-88A2-8A38BB812948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D5F-BA65-49F1-AC24-1C4F256079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40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9159-245F-410B-88A2-8A38BB812948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D5F-BA65-49F1-AC24-1C4F256079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411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9159-245F-410B-88A2-8A38BB812948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D5F-BA65-49F1-AC24-1C4F256079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105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9159-245F-410B-88A2-8A38BB812948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D5F-BA65-49F1-AC24-1C4F256079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9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9159-245F-410B-88A2-8A38BB812948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D5F-BA65-49F1-AC24-1C4F256079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452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9159-245F-410B-88A2-8A38BB812948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D5F-BA65-49F1-AC24-1C4F256079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553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9159-245F-410B-88A2-8A38BB812948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D5F-BA65-49F1-AC24-1C4F256079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614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9159-245F-410B-88A2-8A38BB812948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D5F-BA65-49F1-AC24-1C4F256079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972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19159-245F-410B-88A2-8A38BB812948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B6D5F-BA65-49F1-AC24-1C4F256079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46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236295" y="529230"/>
            <a:ext cx="1416738" cy="136233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</p:pic>
      <p:pic>
        <p:nvPicPr>
          <p:cNvPr id="3075" name="Picture 2" descr="F:\IMG_17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706"/>
          <a:stretch>
            <a:fillRect/>
          </a:stretch>
        </p:blipFill>
        <p:spPr bwMode="auto">
          <a:xfrm>
            <a:off x="-42862" y="0"/>
            <a:ext cx="1401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2004005" y="2708920"/>
            <a:ext cx="5496030" cy="295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2004004" y="1210400"/>
            <a:ext cx="52322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Костанайская</a:t>
            </a:r>
            <a:r>
              <a:rPr lang="ru-RU" sz="2000" b="1" kern="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 область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Костанайский</a:t>
            </a:r>
            <a:r>
              <a:rPr lang="ru-RU" sz="2000" b="1" kern="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 район </a:t>
            </a:r>
            <a:endParaRPr lang="ru-RU" sz="2000" b="1" kern="0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ГУ «</a:t>
            </a:r>
            <a:r>
              <a:rPr lang="ru-RU" sz="2000" b="1" kern="0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Затобольская</a:t>
            </a:r>
            <a:r>
              <a:rPr lang="ru-RU" sz="2000" b="1" kern="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 школа-гимназия»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Педагог-психолог  Отрощенко Е. Г.  </a:t>
            </a:r>
            <a:endParaRPr lang="ru-RU" sz="2000" b="1" kern="0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9659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Педагогическая культура родителей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</a:t>
            </a:r>
            <a:r>
              <a:rPr lang="ru-RU" sz="2800" b="1" i="1" dirty="0" smtClean="0">
                <a:solidFill>
                  <a:srgbClr val="7030A0"/>
                </a:solidFill>
                <a:ea typeface="Times New Roman"/>
              </a:rPr>
              <a:t> </a:t>
            </a:r>
            <a:r>
              <a:rPr lang="ru-RU" sz="2800" b="1" i="1" dirty="0">
                <a:solidFill>
                  <a:srgbClr val="7030A0"/>
                </a:solidFill>
                <a:ea typeface="Times New Roman"/>
              </a:rPr>
              <a:t>уровень </a:t>
            </a:r>
            <a:r>
              <a:rPr lang="ru-RU" sz="2800" b="1" i="1" dirty="0" smtClean="0">
                <a:solidFill>
                  <a:srgbClr val="7030A0"/>
                </a:solidFill>
                <a:ea typeface="Times New Roman"/>
              </a:rPr>
              <a:t> </a:t>
            </a:r>
            <a:r>
              <a:rPr lang="ru-RU" sz="2800" b="1" i="1" dirty="0">
                <a:solidFill>
                  <a:srgbClr val="7030A0"/>
                </a:solidFill>
                <a:ea typeface="Times New Roman"/>
              </a:rPr>
              <a:t>педагогической направленности, </a:t>
            </a:r>
            <a:r>
              <a:rPr lang="ru-RU" sz="2800" b="1" i="1" dirty="0" smtClean="0">
                <a:solidFill>
                  <a:srgbClr val="7030A0"/>
                </a:solidFill>
                <a:ea typeface="Times New Roman"/>
              </a:rPr>
              <a:t>который </a:t>
            </a:r>
            <a:r>
              <a:rPr lang="ru-RU" sz="2800" b="1" i="1" dirty="0">
                <a:solidFill>
                  <a:srgbClr val="7030A0"/>
                </a:solidFill>
                <a:ea typeface="Times New Roman"/>
              </a:rPr>
              <a:t>отражает степень </a:t>
            </a:r>
            <a:r>
              <a:rPr lang="ru-RU" sz="2800" b="1" i="1" dirty="0" smtClean="0">
                <a:solidFill>
                  <a:srgbClr val="7030A0"/>
                </a:solidFill>
                <a:ea typeface="Times New Roman"/>
              </a:rPr>
              <a:t>зрелости родителей как </a:t>
            </a:r>
            <a:r>
              <a:rPr lang="ru-RU" sz="2800" b="1" i="1" dirty="0">
                <a:solidFill>
                  <a:srgbClr val="7030A0"/>
                </a:solidFill>
                <a:ea typeface="Times New Roman"/>
              </a:rPr>
              <a:t>воспитателей и проявляется в процессе семейного и обще­ственного воспитания</a:t>
            </a:r>
            <a:r>
              <a:rPr lang="ru-RU" sz="2800" b="1" i="1" dirty="0" smtClean="0">
                <a:solidFill>
                  <a:srgbClr val="7030A0"/>
                </a:solidFill>
                <a:ea typeface="Times New Roman"/>
              </a:rPr>
              <a:t>.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7030A0"/>
                </a:solidFill>
              </a:rPr>
              <a:t>         Основой </a:t>
            </a:r>
            <a:r>
              <a:rPr lang="ru-RU" sz="2800" b="1" i="1" dirty="0">
                <a:solidFill>
                  <a:srgbClr val="7030A0"/>
                </a:solidFill>
              </a:rPr>
              <a:t>воспитательной и образовательной деятельности родителей является их педагогическая культура, которая помогает им избежать ошибок </a:t>
            </a:r>
            <a:r>
              <a:rPr lang="ru-RU" sz="2800" b="1" i="1" dirty="0" smtClean="0">
                <a:solidFill>
                  <a:srgbClr val="7030A0"/>
                </a:solidFill>
              </a:rPr>
              <a:t>в </a:t>
            </a:r>
            <a:r>
              <a:rPr lang="ru-RU" sz="2800" b="1" i="1" dirty="0">
                <a:solidFill>
                  <a:srgbClr val="7030A0"/>
                </a:solidFill>
              </a:rPr>
              <a:t>семейном воспитании и находить </a:t>
            </a:r>
            <a:r>
              <a:rPr lang="ru-RU" sz="2800" b="1" i="1" dirty="0" smtClean="0">
                <a:solidFill>
                  <a:srgbClr val="7030A0"/>
                </a:solidFill>
              </a:rPr>
              <a:t>верные </a:t>
            </a:r>
            <a:r>
              <a:rPr lang="ru-RU" sz="2800" b="1" i="1" dirty="0">
                <a:solidFill>
                  <a:srgbClr val="7030A0"/>
                </a:solidFill>
              </a:rPr>
              <a:t>решения в </a:t>
            </a:r>
            <a:endParaRPr lang="ru-RU" sz="2800" b="1" i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7030A0"/>
                </a:solidFill>
              </a:rPr>
              <a:t>нестандартных </a:t>
            </a:r>
            <a:r>
              <a:rPr lang="ru-RU" sz="2800" b="1" i="1" dirty="0">
                <a:solidFill>
                  <a:srgbClr val="7030A0"/>
                </a:solidFill>
              </a:rPr>
              <a:t>ситуациях. </a:t>
            </a:r>
            <a:endParaRPr lang="ru-RU" sz="2800" dirty="0">
              <a:solidFill>
                <a:srgbClr val="000000"/>
              </a:solidFill>
              <a:latin typeface="Arial Unicode MS"/>
            </a:endParaRP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85184"/>
            <a:ext cx="2139950" cy="1609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94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 повышения уровня педагогической культуры родителей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611560" y="1628800"/>
            <a:ext cx="3008188" cy="2160240"/>
          </a:xfrm>
          <a:prstGeom prst="cloud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7030A0"/>
                </a:solidFill>
              </a:rPr>
              <a:t>осознание родителями целей воспитания </a:t>
            </a:r>
            <a:r>
              <a:rPr lang="ru-RU" b="1" i="1" dirty="0" smtClean="0">
                <a:solidFill>
                  <a:srgbClr val="7030A0"/>
                </a:solidFill>
              </a:rPr>
              <a:t>детей</a:t>
            </a:r>
            <a:endParaRPr lang="ru-RU" dirty="0"/>
          </a:p>
        </p:txBody>
      </p:sp>
      <p:sp>
        <p:nvSpPr>
          <p:cNvPr id="6" name="Облако 5"/>
          <p:cNvSpPr/>
          <p:nvPr/>
        </p:nvSpPr>
        <p:spPr>
          <a:xfrm>
            <a:off x="5106752" y="1412776"/>
            <a:ext cx="3643368" cy="1944216"/>
          </a:xfrm>
          <a:prstGeom prst="cloud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7030A0"/>
                </a:solidFill>
              </a:rPr>
              <a:t>понимание родителями закономерностей и уникальных </a:t>
            </a:r>
            <a:r>
              <a:rPr lang="ru-RU" b="1" i="1" dirty="0" smtClean="0">
                <a:solidFill>
                  <a:srgbClr val="7030A0"/>
                </a:solidFill>
              </a:rPr>
              <a:t>особенностей</a:t>
            </a:r>
            <a:endParaRPr lang="ru-RU" dirty="0"/>
          </a:p>
        </p:txBody>
      </p:sp>
      <p:sp>
        <p:nvSpPr>
          <p:cNvPr id="7" name="Облако 6"/>
          <p:cNvSpPr/>
          <p:nvPr/>
        </p:nvSpPr>
        <p:spPr>
          <a:xfrm>
            <a:off x="92832" y="4581128"/>
            <a:ext cx="3526916" cy="2088232"/>
          </a:xfrm>
          <a:prstGeom prst="cloud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7030A0"/>
                </a:solidFill>
              </a:rPr>
              <a:t>умение родителей выбирать соответствующие ситуации, методы и приемы </a:t>
            </a:r>
            <a:endParaRPr lang="ru-RU" dirty="0"/>
          </a:p>
        </p:txBody>
      </p:sp>
      <p:sp>
        <p:nvSpPr>
          <p:cNvPr id="10" name="Облако 9"/>
          <p:cNvSpPr/>
          <p:nvPr/>
        </p:nvSpPr>
        <p:spPr>
          <a:xfrm>
            <a:off x="3491880" y="3356992"/>
            <a:ext cx="2952328" cy="2015548"/>
          </a:xfrm>
          <a:prstGeom prst="cloud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7030A0"/>
                </a:solidFill>
              </a:rPr>
              <a:t>умение родителей формировать и формулировать требования к </a:t>
            </a:r>
            <a:r>
              <a:rPr lang="ru-RU" b="1" i="1" dirty="0" smtClean="0">
                <a:solidFill>
                  <a:srgbClr val="7030A0"/>
                </a:solidFill>
              </a:rPr>
              <a:t>детям </a:t>
            </a:r>
            <a:endParaRPr lang="ru-RU" dirty="0"/>
          </a:p>
        </p:txBody>
      </p:sp>
      <p:sp>
        <p:nvSpPr>
          <p:cNvPr id="11" name="Облако 10"/>
          <p:cNvSpPr/>
          <p:nvPr/>
        </p:nvSpPr>
        <p:spPr>
          <a:xfrm>
            <a:off x="5724128" y="4869160"/>
            <a:ext cx="2962672" cy="1690836"/>
          </a:xfrm>
          <a:prstGeom prst="cloud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7030A0"/>
                </a:solidFill>
              </a:rPr>
              <a:t>умение родителей принимать адекватные </a:t>
            </a:r>
            <a:r>
              <a:rPr lang="ru-RU" b="1" i="1" dirty="0" smtClean="0">
                <a:solidFill>
                  <a:srgbClr val="7030A0"/>
                </a:solidFill>
              </a:rPr>
              <a:t>решения</a:t>
            </a:r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180" y="5483537"/>
            <a:ext cx="166370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12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Содержание </a:t>
            </a:r>
            <a:r>
              <a:rPr lang="ru-RU" b="1" dirty="0">
                <a:solidFill>
                  <a:srgbClr val="7030A0"/>
                </a:solidFill>
              </a:rPr>
              <a:t>уровней 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педагогической </a:t>
            </a:r>
            <a:r>
              <a:rPr lang="ru-RU" b="1" dirty="0">
                <a:solidFill>
                  <a:srgbClr val="7030A0"/>
                </a:solidFill>
              </a:rPr>
              <a:t>культуры </a:t>
            </a:r>
            <a:r>
              <a:rPr lang="ru-RU" b="1" dirty="0" smtClean="0">
                <a:solidFill>
                  <a:srgbClr val="7030A0"/>
                </a:solidFill>
              </a:rPr>
              <a:t>раскрываются </a:t>
            </a:r>
            <a:r>
              <a:rPr lang="ru-RU" b="1" dirty="0">
                <a:solidFill>
                  <a:srgbClr val="7030A0"/>
                </a:solidFill>
              </a:rPr>
              <a:t>через ряд критериев:</a:t>
            </a:r>
          </a:p>
          <a:p>
            <a:pPr lvl="0"/>
            <a:r>
              <a:rPr lang="ru-RU" b="1" dirty="0">
                <a:solidFill>
                  <a:srgbClr val="7030A0"/>
                </a:solidFill>
              </a:rPr>
              <a:t>осознание родителями целей и задач воспитания; </a:t>
            </a:r>
          </a:p>
          <a:p>
            <a:pPr lvl="0"/>
            <a:r>
              <a:rPr lang="ru-RU" b="1" dirty="0">
                <a:solidFill>
                  <a:srgbClr val="7030A0"/>
                </a:solidFill>
              </a:rPr>
              <a:t>владение методиками семейного взаимодействия; </a:t>
            </a:r>
          </a:p>
          <a:p>
            <a:pPr lvl="0"/>
            <a:r>
              <a:rPr lang="ru-RU" b="1" dirty="0">
                <a:solidFill>
                  <a:srgbClr val="7030A0"/>
                </a:solidFill>
              </a:rPr>
              <a:t>способность к педагогическому самосовершенствованию.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63"/>
          <a:stretch/>
        </p:blipFill>
        <p:spPr bwMode="auto">
          <a:xfrm>
            <a:off x="6732240" y="5049286"/>
            <a:ext cx="2232248" cy="1489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12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5616623" cy="58092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</a:t>
            </a:r>
            <a:r>
              <a:rPr lang="ru-RU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педагогической культуры родителей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74561"/>
            <a:ext cx="8229600" cy="408049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lvl="0" indent="0" algn="ctr">
              <a:buNone/>
            </a:pPr>
            <a:r>
              <a:rPr lang="ru-RU" sz="4000" b="1" dirty="0">
                <a:solidFill>
                  <a:srgbClr val="7030A0"/>
                </a:solidFill>
              </a:rPr>
              <a:t>Родители осознают главную цель воспитания - формирование развитой, социально активной личности. Родители выбирают направление и выстраивают содержание воспитательной работы в семье в соответствии с возрастными особенностями личности ребенка. Имеют четкое представление об основных качествах, которое их воспитание формирует в личности ребенка на данном этапе его индивидуального </a:t>
            </a:r>
            <a:r>
              <a:rPr lang="ru-RU" sz="4000" b="1" dirty="0" smtClean="0">
                <a:solidFill>
                  <a:srgbClr val="7030A0"/>
                </a:solidFill>
              </a:rPr>
              <a:t>развития.</a:t>
            </a:r>
            <a:endParaRPr lang="ru-RU" sz="4000" b="1" dirty="0">
              <a:solidFill>
                <a:srgbClr val="7030A0"/>
              </a:solidFill>
            </a:endParaRPr>
          </a:p>
          <a:p>
            <a:pPr marL="0" lvl="0" indent="0" algn="ctr">
              <a:buNone/>
            </a:pPr>
            <a:r>
              <a:rPr lang="ru-RU" sz="4000" b="1" dirty="0">
                <a:solidFill>
                  <a:srgbClr val="7030A0"/>
                </a:solidFill>
              </a:rPr>
              <a:t>Родители, взаимодействуя с ребенком, используют разнообразные методики, опираются на его положительные качества, заботятся о предоставлении ему самостоятельности и инициативы, побуждают его к анализу своего поведения, к самовоспитанию. Родители умеют сбалансированно использовать методы поощрения и наказания, их требования к ребенку согласованы, воспитательные воздействия различных членов семьи не противоречат друг другу. Стиль общения ребенком носит демократический характер: его мнение выслушивается и принимается во внимание. Ребенок уважается, он признается равным членом </a:t>
            </a:r>
            <a:r>
              <a:rPr lang="ru-RU" sz="4000" b="1" dirty="0" smtClean="0">
                <a:solidFill>
                  <a:srgbClr val="7030A0"/>
                </a:solidFill>
              </a:rPr>
              <a:t>семьи.</a:t>
            </a:r>
            <a:endParaRPr lang="ru-RU" sz="4000" b="1" dirty="0">
              <a:solidFill>
                <a:srgbClr val="7030A0"/>
              </a:solidFill>
            </a:endParaRPr>
          </a:p>
          <a:p>
            <a:pPr marL="0" lvl="0" indent="0" algn="ctr">
              <a:buNone/>
            </a:pPr>
            <a:r>
              <a:rPr lang="ru-RU" sz="4000" b="1" dirty="0">
                <a:solidFill>
                  <a:srgbClr val="7030A0"/>
                </a:solidFill>
              </a:rPr>
              <a:t>Родители активно занимаются педагогическим самообразованием, читают и используют научно-педагогическую литературу по вопросам развития и воспитания детей, а в случае затруднений обращаются за советом к квалифицированным специалистам - классным руководителям, школьным психологам и социальным работникам. Родители интересуются общественной жизнью своего ребенка и активно участвуют в ней.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565522"/>
            <a:ext cx="2029916" cy="2029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62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</a:t>
            </a:r>
            <a:r>
              <a:rPr lang="ru-RU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педагогической культуры родителей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39248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lvl="0" indent="0" algn="ctr">
              <a:buNone/>
            </a:pPr>
            <a:r>
              <a:rPr lang="ru-RU" b="1" dirty="0">
                <a:solidFill>
                  <a:srgbClr val="7030A0"/>
                </a:solidFill>
              </a:rPr>
              <a:t>Родители имеют поверхностные представления о направлениях вос­питательной работы и не связывают их с главной целью воспитания. Они понимают, какие качества личности необходимо формировать у ребенка, но не всегда правильно определяют их на данном этапе возрастного и индивидуального развития ребенка. Развиваемые в ребенке качества не всегда соотносятся с запросами </a:t>
            </a:r>
            <a:r>
              <a:rPr lang="ru-RU" b="1" dirty="0" smtClean="0">
                <a:solidFill>
                  <a:srgbClr val="7030A0"/>
                </a:solidFill>
              </a:rPr>
              <a:t>общества.</a:t>
            </a:r>
            <a:endParaRPr lang="ru-RU" b="1" dirty="0">
              <a:solidFill>
                <a:srgbClr val="7030A0"/>
              </a:solidFill>
            </a:endParaRPr>
          </a:p>
          <a:p>
            <a:pPr marL="0" lvl="0" indent="0" algn="ctr">
              <a:buNone/>
            </a:pPr>
            <a:r>
              <a:rPr lang="ru-RU" b="1" dirty="0">
                <a:solidFill>
                  <a:srgbClr val="7030A0"/>
                </a:solidFill>
              </a:rPr>
              <a:t>В семье используются разнообразные методики взаимодействия с ребенком, но нет их разумного сочетания, общение целиком зависит от настроений и желаний родителей. Либо родители оказываются заложниками одной-единственной методики взаимодействия с ребенком (научной, псевдонаучной), и фанатично следуют ей, невзирая на индивидуальные особенности своего ребенка, не учитывая его возрастных возможностей и потребностей. Либо родители опираются на положительные качества ребенка, но мало заботятся о предоставлении ему самостоятельности, развитии его инициативности в выборе решений и действий. Имеет место несогласованность воспитательных воздействий на ребенка со стороны разных членов </a:t>
            </a:r>
            <a:r>
              <a:rPr lang="ru-RU" b="1" dirty="0" smtClean="0">
                <a:solidFill>
                  <a:srgbClr val="7030A0"/>
                </a:solidFill>
              </a:rPr>
              <a:t>семьи.</a:t>
            </a:r>
            <a:endParaRPr lang="ru-RU" b="1" dirty="0">
              <a:solidFill>
                <a:srgbClr val="7030A0"/>
              </a:solidFill>
            </a:endParaRPr>
          </a:p>
          <a:p>
            <a:pPr marL="0" lvl="0" indent="0" algn="ctr">
              <a:buNone/>
            </a:pPr>
            <a:r>
              <a:rPr lang="ru-RU" b="1" dirty="0">
                <a:solidFill>
                  <a:srgbClr val="7030A0"/>
                </a:solidFill>
              </a:rPr>
              <a:t>Родители не регулярно занимаются самообразованием. Общественной жизнью ребенка интересуются от случая к случаю, содействие в организации и проведении школьных мероприятий оказывают не по собственной инициативе, а лишь по просьбе педагогов. Как правило, советов по воспитанию у специалистов родители не просят, но охотно к ним прислушиваются.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73"/>
          <a:stretch/>
        </p:blipFill>
        <p:spPr bwMode="auto">
          <a:xfrm>
            <a:off x="6008759" y="422890"/>
            <a:ext cx="2459498" cy="1989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0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1514"/>
            <a:ext cx="5554960" cy="136123"/>
          </a:xfrm>
        </p:spPr>
        <p:txBody>
          <a:bodyPr>
            <a:normAutofit fontScale="90000"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ПЕДАГОГИЧЕСКИЙ УРОВЕНЬ</a:t>
            </a:r>
            <a:endParaRPr lang="ru-RU" sz="2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16832"/>
            <a:ext cx="7931224" cy="460851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lvl="0" indent="0" algn="ctr">
              <a:buNone/>
            </a:pPr>
            <a:r>
              <a:rPr lang="ru-RU" b="1" dirty="0">
                <a:solidFill>
                  <a:srgbClr val="7030A0"/>
                </a:solidFill>
              </a:rPr>
              <a:t>Воспитание ребенка не является жизненно важной задачей родителей, они не имеют представления о целях и направлениях воспитательной работы в семье. В семье каждый живет своей жизнью, уровень семейной интеграции крайне низкий. Родители могут определить отдельные качества личности, которые необходимо сформировать у ребенка, но поставить конкретные воспитательные цели и решить конкретные воспитательные задачи не </a:t>
            </a:r>
            <a:r>
              <a:rPr lang="ru-RU" b="1" dirty="0" smtClean="0">
                <a:solidFill>
                  <a:srgbClr val="7030A0"/>
                </a:solidFill>
              </a:rPr>
              <a:t>могут.</a:t>
            </a:r>
            <a:endParaRPr lang="ru-RU" b="1" dirty="0">
              <a:solidFill>
                <a:srgbClr val="7030A0"/>
              </a:solidFill>
            </a:endParaRPr>
          </a:p>
          <a:p>
            <a:pPr marL="0" lvl="0" indent="0" algn="ctr">
              <a:buNone/>
            </a:pPr>
            <a:r>
              <a:rPr lang="ru-RU" b="1" dirty="0">
                <a:solidFill>
                  <a:srgbClr val="7030A0"/>
                </a:solidFill>
              </a:rPr>
              <a:t>Методики взаимодействия с ребенком как системы четко определенных действий в семье не существует. Предпочтение отдается авторитарным методам взаимодействия (приказ, указание, требование, наказание). Родители подавляют инициативу и самостоятельность ребенка либо наоборот предоставляют ему избыточную возможность бесконтрольных действий. Родители не побуждают ребенка к анализу своих поступков. Воспитательные требования и действия различных взрослых членов семьи по отношению к ребенку </a:t>
            </a:r>
            <a:r>
              <a:rPr lang="ru-RU" b="1" dirty="0" err="1">
                <a:solidFill>
                  <a:srgbClr val="7030A0"/>
                </a:solidFill>
              </a:rPr>
              <a:t>рассогласованы</a:t>
            </a:r>
            <a:r>
              <a:rPr lang="ru-RU" b="1" dirty="0">
                <a:solidFill>
                  <a:srgbClr val="7030A0"/>
                </a:solidFill>
              </a:rPr>
              <a:t> и зачастую противоречивы (мать, например, поощряет действия ребенка, запрещенные отцом</a:t>
            </a:r>
            <a:r>
              <a:rPr lang="ru-RU" b="1" dirty="0" smtClean="0">
                <a:solidFill>
                  <a:srgbClr val="7030A0"/>
                </a:solidFill>
              </a:rPr>
              <a:t>).</a:t>
            </a:r>
            <a:endParaRPr lang="ru-RU" b="1" dirty="0">
              <a:solidFill>
                <a:srgbClr val="7030A0"/>
              </a:solidFill>
            </a:endParaRPr>
          </a:p>
          <a:p>
            <a:pPr marL="0" lvl="0" indent="0" algn="ctr">
              <a:buNone/>
            </a:pPr>
            <a:r>
              <a:rPr lang="ru-RU" b="1" dirty="0">
                <a:solidFill>
                  <a:srgbClr val="7030A0"/>
                </a:solidFill>
              </a:rPr>
              <a:t>Родители не занимаются педагогическим самообразованием, не прислушиваются к советам и предложениям специалистов, не интересуются общественной жизнью ребенка.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4664"/>
            <a:ext cx="1937792" cy="1753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76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Конструктивному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взаимодействию с родителями способствует соблюдение следующих правил общения с родителями:</a:t>
            </a:r>
            <a:b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2900" b="1" dirty="0" smtClean="0">
                <a:solidFill>
                  <a:srgbClr val="7030A0"/>
                </a:solidFill>
              </a:rPr>
              <a:t>говорить </a:t>
            </a:r>
            <a:r>
              <a:rPr lang="ru-RU" sz="2900" b="1" dirty="0">
                <a:solidFill>
                  <a:srgbClr val="7030A0"/>
                </a:solidFill>
              </a:rPr>
              <a:t>на языке, понятном родителям - без употребления специальной терминологии;</a:t>
            </a:r>
          </a:p>
          <a:p>
            <a:pPr lvl="0"/>
            <a:r>
              <a:rPr lang="ru-RU" sz="2900" b="1" dirty="0">
                <a:solidFill>
                  <a:srgbClr val="7030A0"/>
                </a:solidFill>
              </a:rPr>
              <a:t>быть конкретным, отвечать непосредственно на поставленные вопросы;</a:t>
            </a:r>
          </a:p>
          <a:p>
            <a:pPr lvl="0"/>
            <a:r>
              <a:rPr lang="ru-RU" sz="2900" b="1" dirty="0">
                <a:solidFill>
                  <a:srgbClr val="7030A0"/>
                </a:solidFill>
              </a:rPr>
              <a:t>быть активным, самому вступать в диалог с родителями, не дожидаясь инициативы с их стороны: родители не должны брать интервью у педагога или психолога;</a:t>
            </a:r>
          </a:p>
          <a:p>
            <a:pPr lvl="0"/>
            <a:r>
              <a:rPr lang="ru-RU" sz="2900" b="1" dirty="0">
                <a:solidFill>
                  <a:srgbClr val="7030A0"/>
                </a:solidFill>
              </a:rPr>
              <a:t>отказаться от поучений, нотаций, высокомерия; разговаривать с позиции партнерства;</a:t>
            </a:r>
          </a:p>
          <a:p>
            <a:pPr lvl="0"/>
            <a:r>
              <a:rPr lang="ru-RU" sz="2900" b="1" dirty="0">
                <a:solidFill>
                  <a:srgbClr val="7030A0"/>
                </a:solidFill>
              </a:rPr>
              <a:t>быть доброжелательным;</a:t>
            </a:r>
          </a:p>
          <a:p>
            <a:pPr lvl="0"/>
            <a:r>
              <a:rPr lang="ru-RU" sz="2900" b="1" dirty="0">
                <a:solidFill>
                  <a:srgbClr val="7030A0"/>
                </a:solidFill>
              </a:rPr>
              <a:t>защищать интересы родителя, не становиться инструментом давления на него со стороны администрации школы;</a:t>
            </a:r>
          </a:p>
          <a:p>
            <a:pPr lvl="0"/>
            <a:r>
              <a:rPr lang="ru-RU" sz="2900" b="1" dirty="0">
                <a:solidFill>
                  <a:srgbClr val="7030A0"/>
                </a:solidFill>
              </a:rPr>
              <a:t>сохранять конфиденциальность информации, полученной от родителей и других </a:t>
            </a:r>
            <a:r>
              <a:rPr lang="ru-RU" sz="2900" b="1" dirty="0" smtClean="0">
                <a:solidFill>
                  <a:srgbClr val="7030A0"/>
                </a:solidFill>
              </a:rPr>
              <a:t>родственников.</a:t>
            </a:r>
            <a:endParaRPr lang="ru-RU" sz="2900" b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13885"/>
            <a:ext cx="1494764" cy="12245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95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4752528" cy="1008112"/>
          </a:xfrm>
        </p:spPr>
        <p:txBody>
          <a:bodyPr>
            <a:normAutofit/>
          </a:bodyPr>
          <a:lstStyle/>
          <a:p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ормы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Родительские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собрания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7030A0"/>
                </a:solidFill>
              </a:rPr>
              <a:t>Родительские собрания</a:t>
            </a:r>
            <a:r>
              <a:rPr lang="ru-RU" dirty="0">
                <a:solidFill>
                  <a:srgbClr val="7030A0"/>
                </a:solidFill>
              </a:rPr>
              <a:t> для </a:t>
            </a:r>
            <a:r>
              <a:rPr lang="ru-RU" dirty="0" smtClean="0">
                <a:solidFill>
                  <a:srgbClr val="7030A0"/>
                </a:solidFill>
              </a:rPr>
              <a:t>являются </a:t>
            </a:r>
            <a:r>
              <a:rPr lang="ru-RU" dirty="0">
                <a:solidFill>
                  <a:srgbClr val="7030A0"/>
                </a:solidFill>
              </a:rPr>
              <a:t>одним из важнейших средств сопровождения педагогического процесса. Для психолога родительские собрания это - психолого-педагогическое просвещение родителей, расширение их педагогического кругозора, стимулирование желания быть хорошим родителем с помощью теории и практики. </a:t>
            </a:r>
          </a:p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6" r="19133"/>
          <a:stretch/>
        </p:blipFill>
        <p:spPr bwMode="auto">
          <a:xfrm>
            <a:off x="6354911" y="548680"/>
            <a:ext cx="2331889" cy="18448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3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266928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родителями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2492896"/>
            <a:ext cx="6707088" cy="417646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7030A0"/>
                </a:solidFill>
              </a:rPr>
              <a:t>Наглядная пропаганда</a:t>
            </a:r>
            <a:r>
              <a:rPr lang="ru-RU" dirty="0">
                <a:solidFill>
                  <a:srgbClr val="7030A0"/>
                </a:solidFill>
              </a:rPr>
              <a:t> позволяет не только знакомить родителей с вопросами воспитания через материалы стендов, но и непосредственно показывать им </a:t>
            </a:r>
            <a:r>
              <a:rPr lang="ru-RU" dirty="0" err="1">
                <a:solidFill>
                  <a:srgbClr val="7030A0"/>
                </a:solidFill>
              </a:rPr>
              <a:t>воспитательно</a:t>
            </a:r>
            <a:r>
              <a:rPr lang="ru-RU" dirty="0">
                <a:solidFill>
                  <a:srgbClr val="7030A0"/>
                </a:solidFill>
              </a:rPr>
              <a:t>-образовательный процесс, доступно и убедительно давать родителям нужную педагогическую информацию, которая побуждает их пересматривать неправильные методы и приемы домашнего воспитания. Данное направление работы от психолога требует серьезного отношения и правильное осознание его роли в педагогического просвещения родителей, тщательного продумывания содержания и художественного оформления, стремясь к единству текстового и иллюстративного материалов.  </a:t>
            </a:r>
          </a:p>
          <a:p>
            <a:endParaRPr lang="ru-RU" dirty="0"/>
          </a:p>
        </p:txBody>
      </p:sp>
      <p:sp>
        <p:nvSpPr>
          <p:cNvPr id="4" name="AutoShape 2" descr="http://xn--80adfdb8bht6e3a.xn--p1ai/wp-content/uploads/hello_html_58c653e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5" name="Picture 3" descr="D:\2 днь\2партия печать\женя\2 года\hello_html_m11beb4b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4" y="620688"/>
            <a:ext cx="6944239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885" y="692696"/>
            <a:ext cx="5808315" cy="1440160"/>
          </a:xfrm>
        </p:spPr>
        <p:txBody>
          <a:bodyPr>
            <a:norm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родителями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7030A0"/>
                </a:solidFill>
              </a:rPr>
              <a:t>Т</a:t>
            </a:r>
            <a:r>
              <a:rPr lang="ru-RU" b="1" i="1" dirty="0" smtClean="0">
                <a:solidFill>
                  <a:srgbClr val="7030A0"/>
                </a:solidFill>
              </a:rPr>
              <a:t>ренинги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для родителей - это комплекс упражнений, бесед, ролевых игр. В процессе </a:t>
            </a:r>
            <a:r>
              <a:rPr lang="ru-RU" dirty="0" err="1">
                <a:solidFill>
                  <a:srgbClr val="7030A0"/>
                </a:solidFill>
              </a:rPr>
              <a:t>тренинговой</a:t>
            </a:r>
            <a:r>
              <a:rPr lang="ru-RU" dirty="0">
                <a:solidFill>
                  <a:srgbClr val="7030A0"/>
                </a:solidFill>
              </a:rPr>
              <a:t> работы происходит осознание родителями стереотипов, которыми они руководствуются в воспитании и обретение нового подхода к проблеме. Отправной точкой в тренингах является формула: </a:t>
            </a:r>
            <a:endParaRPr lang="ru-RU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7030A0"/>
                </a:solidFill>
              </a:rPr>
              <a:t>«</a:t>
            </a:r>
            <a:r>
              <a:rPr lang="ru-RU" i="1" dirty="0">
                <a:solidFill>
                  <a:srgbClr val="7030A0"/>
                </a:solidFill>
              </a:rPr>
              <a:t>Хочешь изменить другого человека – изменись сам!».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08856"/>
            <a:ext cx="2615474" cy="17400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07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09493"/>
            <a:ext cx="8229600" cy="191667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Педагогическая культура родителей как основа воспитательной и образовательной деятельности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9513">
            <a:off x="187573" y="1113398"/>
            <a:ext cx="3962400" cy="27987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39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родителями </a:t>
            </a:r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семейного воспитания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7"/>
            <a:ext cx="8229600" cy="280831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7030A0"/>
                </a:solidFill>
              </a:rPr>
              <a:t>Ф</a:t>
            </a:r>
            <a:r>
              <a:rPr lang="ru-RU" b="1" dirty="0" smtClean="0">
                <a:solidFill>
                  <a:srgbClr val="7030A0"/>
                </a:solidFill>
              </a:rPr>
              <a:t>орма </a:t>
            </a:r>
            <a:r>
              <a:rPr lang="ru-RU" b="1" dirty="0">
                <a:solidFill>
                  <a:srgbClr val="7030A0"/>
                </a:solidFill>
              </a:rPr>
              <a:t>психолого-педагогического просвещения родителей. Знания в школе вооружают родителей необходимыми знаниями, основами педагогической культуры, знакомят их с актуальными вопросами воспитания с учетом возраста и запросов родителей, способствуют установлению контактов родителей с общественностью, семьи со школой, а также взаимодействию родителей и учителей в воспитательной работе.</a:t>
            </a:r>
          </a:p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869160"/>
            <a:ext cx="3355675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09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5338936" cy="1512168"/>
          </a:xfrm>
        </p:spPr>
        <p:txBody>
          <a:bodyPr>
            <a:normAutofit fontScale="90000"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</a:t>
            </a:r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  <a:b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</a:t>
            </a:r>
            <a:r>
              <a:rPr lang="ru-RU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77280"/>
            <a:ext cx="8003232" cy="292798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направление </a:t>
            </a:r>
            <a:r>
              <a:rPr lang="ru-RU" dirty="0">
                <a:solidFill>
                  <a:srgbClr val="7030A0"/>
                </a:solidFill>
              </a:rPr>
              <a:t>является принципиально важным в практической деятельности школьного психолога, одним из важнейших форм взаимодействия с семьей. Оказание помощи в вопросах развития, воспитания и обучения посредством психологического консультирования. </a:t>
            </a:r>
          </a:p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402" y="548680"/>
            <a:ext cx="2903612" cy="2052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17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6318354" cy="1368152"/>
          </a:xfrm>
        </p:spPr>
        <p:txBody>
          <a:bodyPr>
            <a:normAutofit fontScale="90000"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</a:t>
            </a:r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  <a:b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</a:t>
            </a:r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акции</a:t>
            </a:r>
            <a:endParaRPr lang="ru-RU" sz="2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7030A0"/>
                </a:solidFill>
              </a:rPr>
              <a:t>И</a:t>
            </a:r>
            <a:r>
              <a:rPr lang="ru-RU" dirty="0" smtClean="0">
                <a:solidFill>
                  <a:srgbClr val="7030A0"/>
                </a:solidFill>
              </a:rPr>
              <a:t>гровая</a:t>
            </a:r>
            <a:r>
              <a:rPr lang="ru-RU" dirty="0">
                <a:solidFill>
                  <a:srgbClr val="7030A0"/>
                </a:solidFill>
              </a:rPr>
              <a:t>, диагностическая,  творческая, профилактическая среда, которая на определенное время создается в пространстве школы. Она не мешает разворачиваться другим видам деятельности детей и взрослых, но имеет некоторое собственное содержание, правила, намечен­ный результат. Основная цель акций - расширение жизненно­го пространства участников за счет внесения в их жизнь новых дополнительных смыслов, чувственных красок, культурных значений. И в то же время наглядное подтверждение афоризма </a:t>
            </a:r>
            <a:r>
              <a:rPr lang="ru-RU" i="1" dirty="0">
                <a:solidFill>
                  <a:srgbClr val="7030A0"/>
                </a:solidFill>
              </a:rPr>
              <a:t>«жизнь богаче, чем вы ее привычно воспринимаете».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r="10864"/>
          <a:stretch/>
        </p:blipFill>
        <p:spPr bwMode="auto">
          <a:xfrm>
            <a:off x="6318787" y="404663"/>
            <a:ext cx="2368013" cy="21602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30270"/>
            <a:ext cx="2134510" cy="13521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32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1714202"/>
          </a:xfrm>
        </p:spPr>
        <p:txBody>
          <a:bodyPr>
            <a:no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активных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 взаимодействия с родителями:</a:t>
            </a:r>
            <a:b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752528"/>
          </a:xfrm>
        </p:spPr>
        <p:txBody>
          <a:bodyPr>
            <a:noAutofit/>
          </a:bodyPr>
          <a:lstStyle/>
          <a:p>
            <a:pPr lvl="0"/>
            <a:r>
              <a:rPr lang="ru-RU" sz="2000" b="1" i="1" dirty="0" smtClean="0">
                <a:solidFill>
                  <a:srgbClr val="7030A0"/>
                </a:solidFill>
              </a:rPr>
              <a:t>мотивирует </a:t>
            </a:r>
            <a:r>
              <a:rPr lang="ru-RU" sz="2000" b="1" i="1" dirty="0">
                <a:solidFill>
                  <a:srgbClr val="7030A0"/>
                </a:solidFill>
              </a:rPr>
              <a:t>родителей</a:t>
            </a:r>
            <a:r>
              <a:rPr lang="ru-RU" sz="2000" b="1" dirty="0">
                <a:solidFill>
                  <a:srgbClr val="7030A0"/>
                </a:solidFill>
              </a:rPr>
              <a:t> занять активную позицию, </a:t>
            </a:r>
            <a:r>
              <a:rPr lang="ru-RU" sz="2000" b="1" dirty="0" smtClean="0">
                <a:solidFill>
                  <a:srgbClr val="7030A0"/>
                </a:solidFill>
              </a:rPr>
              <a:t>делает </a:t>
            </a:r>
            <a:r>
              <a:rPr lang="ru-RU" sz="2000" b="1" dirty="0">
                <a:solidFill>
                  <a:srgbClr val="7030A0"/>
                </a:solidFill>
              </a:rPr>
              <a:t>родителей активными участниками педагогического процесса</a:t>
            </a:r>
            <a:r>
              <a:rPr lang="ru-RU" sz="2000" b="1" dirty="0" smtClean="0">
                <a:solidFill>
                  <a:srgbClr val="7030A0"/>
                </a:solidFill>
              </a:rPr>
              <a:t>;</a:t>
            </a:r>
          </a:p>
          <a:p>
            <a:pPr marL="0" lvl="0" indent="0">
              <a:buNone/>
            </a:pPr>
            <a:endParaRPr lang="ru-RU" sz="2000" b="1" dirty="0">
              <a:solidFill>
                <a:srgbClr val="7030A0"/>
              </a:solidFill>
            </a:endParaRPr>
          </a:p>
          <a:p>
            <a:pPr lvl="0"/>
            <a:r>
              <a:rPr lang="ru-RU" sz="2000" b="1" i="1" dirty="0" smtClean="0">
                <a:solidFill>
                  <a:srgbClr val="7030A0"/>
                </a:solidFill>
              </a:rPr>
              <a:t>повышает </a:t>
            </a:r>
            <a:r>
              <a:rPr lang="ru-RU" sz="2000" b="1" i="1" dirty="0">
                <a:solidFill>
                  <a:srgbClr val="7030A0"/>
                </a:solidFill>
              </a:rPr>
              <a:t>готовность родителей</a:t>
            </a:r>
            <a:r>
              <a:rPr lang="ru-RU" sz="2000" b="1" dirty="0">
                <a:solidFill>
                  <a:srgbClr val="7030A0"/>
                </a:solidFill>
              </a:rPr>
              <a:t> к взаимодействию с психологом</a:t>
            </a:r>
            <a:r>
              <a:rPr lang="ru-RU" sz="2000" b="1" dirty="0" smtClean="0">
                <a:solidFill>
                  <a:srgbClr val="7030A0"/>
                </a:solidFill>
              </a:rPr>
              <a:t>;</a:t>
            </a:r>
          </a:p>
          <a:p>
            <a:pPr marL="0" lvl="0" indent="0">
              <a:buNone/>
            </a:pPr>
            <a:endParaRPr lang="ru-RU" sz="2000" b="1" dirty="0">
              <a:solidFill>
                <a:srgbClr val="7030A0"/>
              </a:solidFill>
            </a:endParaRPr>
          </a:p>
          <a:p>
            <a:pPr lvl="0"/>
            <a:r>
              <a:rPr lang="ru-RU" sz="2000" b="1" i="1" dirty="0" smtClean="0">
                <a:solidFill>
                  <a:srgbClr val="7030A0"/>
                </a:solidFill>
              </a:rPr>
              <a:t>позволяет </a:t>
            </a:r>
            <a:r>
              <a:rPr lang="ru-RU" sz="2000" b="1" i="1" dirty="0">
                <a:solidFill>
                  <a:srgbClr val="7030A0"/>
                </a:solidFill>
              </a:rPr>
              <a:t>психологам и педагогам</a:t>
            </a:r>
            <a:r>
              <a:rPr lang="ru-RU" sz="2000" b="1" dirty="0">
                <a:solidFill>
                  <a:srgbClr val="7030A0"/>
                </a:solidFill>
              </a:rPr>
              <a:t> прояснить родительские ожидания, представления, тревоги, страхи; 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pPr lvl="0"/>
            <a:endParaRPr lang="ru-RU" sz="2000" b="1" dirty="0">
              <a:solidFill>
                <a:srgbClr val="7030A0"/>
              </a:solidFill>
            </a:endParaRPr>
          </a:p>
          <a:p>
            <a:pPr lvl="0"/>
            <a:r>
              <a:rPr lang="ru-RU" sz="2000" b="1" i="1" dirty="0">
                <a:solidFill>
                  <a:srgbClr val="7030A0"/>
                </a:solidFill>
              </a:rPr>
              <a:t>углубляет воздействие психолога</a:t>
            </a:r>
            <a:r>
              <a:rPr lang="ru-RU" sz="2000" b="1" dirty="0">
                <a:solidFill>
                  <a:srgbClr val="7030A0"/>
                </a:solidFill>
              </a:rPr>
              <a:t> на родителей: они получают опыт непосредственного проживания и </a:t>
            </a:r>
            <a:r>
              <a:rPr lang="ru-RU" sz="2000" b="1" dirty="0" err="1">
                <a:solidFill>
                  <a:srgbClr val="7030A0"/>
                </a:solidFill>
              </a:rPr>
              <a:t>отреагирования</a:t>
            </a:r>
            <a:r>
              <a:rPr lang="ru-RU" sz="2000" b="1" dirty="0">
                <a:solidFill>
                  <a:srgbClr val="7030A0"/>
                </a:solidFill>
              </a:rPr>
              <a:t>, что способствует интеграции психологических знаний и навыков.</a:t>
            </a:r>
          </a:p>
          <a:p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6298"/>
            <a:ext cx="223709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91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46449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7030A0"/>
                </a:solidFill>
              </a:rPr>
              <a:t>Повышение эффективности взаимодействия  школы и семьи – одна из актуальных проблем сегодняшнего времени. 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Без </a:t>
            </a:r>
            <a:r>
              <a:rPr lang="ru-RU" b="1" dirty="0">
                <a:solidFill>
                  <a:srgbClr val="7030A0"/>
                </a:solidFill>
              </a:rPr>
              <a:t>сомнения, семья благодаря всему комплексу межличностных отношений, взаимодействия супругов, родителей и детей создает наиболее благоприятные условия для физического, психологического, интеллектуального и социального развития ребенка, передает ему систему духовных ценностей, моральных норм, традиций, образцов поведения и способов общения. 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Ни </a:t>
            </a:r>
            <a:r>
              <a:rPr lang="ru-RU" b="1" dirty="0">
                <a:solidFill>
                  <a:srgbClr val="7030A0"/>
                </a:solidFill>
              </a:rPr>
              <a:t>одно детское воспитательное учреждение не в состоянии воспроизвести модель, способствующую семейному общению, развитию эмоциональной сферы и воспитанию чувств. 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Поэтому </a:t>
            </a:r>
            <a:r>
              <a:rPr lang="ru-RU" b="1" dirty="0">
                <a:solidFill>
                  <a:srgbClr val="7030A0"/>
                </a:solidFill>
              </a:rPr>
              <a:t>основой воспитательной и образовательной деятельности родителей является их педагогическая культура, которая поможет им избежать ошибок в семейном воспитании и найти верные решения в нестандартных ситуациях.</a:t>
            </a:r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0339"/>
            <a:ext cx="2779638" cy="181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56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Стержнем работы с родителями является интерактивность.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 algn="ctr">
              <a:buNone/>
            </a:pP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Интерактивные методы воспитания обозначают воспитание через участие и взаимодействие.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 algn="ctr">
              <a:buNone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 algn="r">
              <a:buNone/>
            </a:pP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 слышу – и забываю, </a:t>
            </a:r>
            <a:endParaRPr lang="ru-RU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 algn="r">
              <a:buNone/>
            </a:pP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 </a:t>
            </a: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вижу – и понимаю, </a:t>
            </a:r>
            <a:endParaRPr lang="ru-RU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 algn="r">
              <a:buNone/>
            </a:pP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 </a:t>
            </a: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делаю – и запоминаю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 algn="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китайская поговорка</a:t>
            </a:r>
            <a:endParaRPr lang="ru-RU" sz="1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7306">
            <a:off x="611560" y="4217178"/>
            <a:ext cx="2517775" cy="1884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67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endParaRPr lang="ru-RU" b="1" i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r">
              <a:buNone/>
            </a:pPr>
            <a:endParaRPr lang="ru-RU" b="1" i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r">
              <a:buNone/>
            </a:pPr>
            <a:endParaRPr lang="ru-RU" b="1" i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r">
              <a:buNone/>
            </a:pPr>
            <a:endParaRPr lang="ru-RU" b="1" i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r">
              <a:buNone/>
            </a:pPr>
            <a:endParaRPr lang="ru-RU" b="1" i="1" dirty="0" smtClean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r">
              <a:buNone/>
            </a:pPr>
            <a:r>
              <a:rPr lang="ru-RU" b="1" i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b="1" i="1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Два человеческих изобретения</a:t>
            </a:r>
            <a:endParaRPr lang="ru-RU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r">
              <a:buNone/>
            </a:pPr>
            <a:r>
              <a:rPr lang="ru-RU" b="1" i="1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можно считать самыми трудными, </a:t>
            </a:r>
            <a:endParaRPr lang="ru-RU" b="1" i="1" dirty="0" smtClean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r">
              <a:buNone/>
            </a:pPr>
            <a:r>
              <a:rPr lang="ru-RU" b="1" i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именно:</a:t>
            </a:r>
            <a:r>
              <a:rPr lang="ru-RU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i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искусство управлять</a:t>
            </a:r>
          </a:p>
          <a:p>
            <a:pPr marL="0" indent="0" algn="r">
              <a:buNone/>
            </a:pPr>
            <a:r>
              <a:rPr lang="ru-RU" b="1" i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i="1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искусство воспитывать...»</a:t>
            </a:r>
            <a:endParaRPr lang="ru-RU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r">
              <a:buNone/>
            </a:pP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</a:rPr>
              <a:t>Иммануил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 Кант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6908">
            <a:off x="537930" y="624667"/>
            <a:ext cx="4893860" cy="34506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02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«Все мы родом из детства»,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Всё – и хорошее, и плохое –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человек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получает в семье».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Эти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педагогические мудрости известны, наверное, всем. Именно семья была, есть, и,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по-видимому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, всегда будет важнейшей средой формирования личности и главнейшим институтом воспитания, отвечающим не только за социальное воспроизводство населения,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но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и за воссоздание определенного образа жизни.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9788"/>
            <a:ext cx="2543614" cy="20356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41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Признаки воспитания семьи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457200" y="1417638"/>
            <a:ext cx="1882552" cy="648072"/>
          </a:xfrm>
          <a:prstGeom prst="snip2DiagRect">
            <a:avLst/>
          </a:prstGeom>
          <a:gradFill>
            <a:gsLst>
              <a:gs pos="0">
                <a:srgbClr val="92D050"/>
              </a:gs>
              <a:gs pos="100000">
                <a:schemeClr val="bg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состав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семьи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816572" y="2276872"/>
            <a:ext cx="3312368" cy="914400"/>
          </a:xfrm>
          <a:prstGeom prst="snip2DiagRect">
            <a:avLst/>
          </a:prstGeom>
          <a:gradFill flip="none" rotWithShape="1">
            <a:gsLst>
              <a:gs pos="0">
                <a:srgbClr val="92D050"/>
              </a:gs>
              <a:gs pos="100000">
                <a:schemeClr val="bg1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руководство воспитанием родителями – супругами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4283968" y="3454772"/>
            <a:ext cx="2098576" cy="914400"/>
          </a:xfrm>
          <a:prstGeom prst="snip2DiagRect">
            <a:avLst/>
          </a:prstGeom>
          <a:gradFill flip="none" rotWithShape="1">
            <a:gsLst>
              <a:gs pos="0">
                <a:srgbClr val="92D050"/>
              </a:gs>
              <a:gs pos="100000">
                <a:schemeClr val="bg1"/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сплочение семьи, единство её целей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5933380" y="4620964"/>
            <a:ext cx="2516212" cy="914400"/>
          </a:xfrm>
          <a:prstGeom prst="snip2DiagRect">
            <a:avLst/>
          </a:prstGeom>
          <a:gradFill flip="none" rotWithShape="1">
            <a:gsLst>
              <a:gs pos="0">
                <a:srgbClr val="92D050"/>
              </a:gs>
              <a:gs pos="100000">
                <a:schemeClr val="bg1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взаимоотношения, основанные на уважении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61544"/>
            <a:ext cx="2292350" cy="2152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640" y="912067"/>
            <a:ext cx="3164507" cy="2307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41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5915000" cy="500141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Эффективность воспитания подрастающего поколения существенно зависит от того, насколько тесно взаимодействуют школа и семья.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Вместе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они создают важнейший комплекс факторов воспитывающей среды и тем самым определяют успешность учебно-воспитательного процесса в целом.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Идеалом, к которому стремится семья, школа и все наше общество, является всесторонне развитый человек, образованный, здоровый физически и нравственно, умеющий и любящий трудиться </a:t>
            </a:r>
          </a:p>
        </p:txBody>
      </p:sp>
      <p:pic>
        <p:nvPicPr>
          <p:cNvPr id="4098" name="Picture 2" descr="D:\2 днь\2партия печать\женя\2 года\94f8027ba7d7432d5b3d11bb49e5d608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56792"/>
            <a:ext cx="2296055" cy="24913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7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/>
              <a:ea typeface="Arial Unicode MS"/>
            </a:endParaRPr>
          </a:p>
          <a:p>
            <a:pPr marL="0" indent="0" algn="r">
              <a:buNone/>
            </a:pP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/>
              <a:ea typeface="Arial Unicode MS"/>
            </a:endParaRPr>
          </a:p>
          <a:p>
            <a:pPr marL="0" indent="0" algn="r">
              <a:buNone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Arial Unicode MS"/>
              </a:rPr>
              <a:t>«</a:t>
            </a: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Arial Unicode MS"/>
              </a:rPr>
              <a:t>Семьи </a:t>
            </a: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Arial Unicode MS"/>
              </a:rPr>
              <a:t>бывают хорошие, </a:t>
            </a:r>
            <a:endParaRPr lang="ru-RU" sz="24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/>
              <a:ea typeface="Arial Unicode MS"/>
            </a:endParaRPr>
          </a:p>
          <a:p>
            <a:pPr marL="0" indent="0" algn="r">
              <a:buNone/>
            </a:pP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Arial Unicode MS"/>
              </a:rPr>
              <a:t>и </a:t>
            </a: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Arial Unicode MS"/>
              </a:rPr>
              <a:t>семьи бывают плохие. </a:t>
            </a:r>
            <a:endParaRPr lang="ru-RU" sz="24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/>
              <a:ea typeface="Arial Unicode MS"/>
            </a:endParaRPr>
          </a:p>
          <a:p>
            <a:pPr marL="0" indent="0" algn="r">
              <a:buNone/>
            </a:pP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Arial Unicode MS"/>
              </a:rPr>
              <a:t>Поручиться </a:t>
            </a: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Arial Unicode MS"/>
              </a:rPr>
              <a:t>за то,  </a:t>
            </a: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Arial Unicode MS"/>
              </a:rPr>
              <a:t>что семья  воспитывает, как следует нельзя. </a:t>
            </a: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Arial Unicode MS"/>
              </a:rPr>
              <a:t>Говорить, что семья может воспитывать, как хочет, мы не можем. Мы должны организовать семейное воспитание, и организующим началом должна быть школа как представительница государственного воспитания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Arial Unicode MS"/>
              </a:rPr>
              <a:t>»</a:t>
            </a:r>
          </a:p>
          <a:p>
            <a:pPr marL="0" indent="0" algn="r">
              <a:buNone/>
            </a:pP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Arial Unicode MS"/>
              </a:rPr>
              <a:t>А. С. Макаренко</a:t>
            </a:r>
            <a:endParaRPr lang="ru-RU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46" y="620688"/>
            <a:ext cx="2201794" cy="22017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68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От </a:t>
            </a:r>
            <a:r>
              <a:rPr lang="ru-RU" b="1" dirty="0">
                <a:solidFill>
                  <a:srgbClr val="7030A0"/>
                </a:solidFill>
              </a:rPr>
              <a:t>взаимодействия педагогов с родителями выигрывают все стороны педагогического процесса: П</a:t>
            </a:r>
            <a:r>
              <a:rPr lang="ru-RU" b="1" dirty="0" smtClean="0">
                <a:solidFill>
                  <a:srgbClr val="7030A0"/>
                </a:solidFill>
              </a:rPr>
              <a:t>едагоги</a:t>
            </a:r>
            <a:r>
              <a:rPr lang="ru-RU" b="1" dirty="0">
                <a:solidFill>
                  <a:srgbClr val="7030A0"/>
                </a:solidFill>
              </a:rPr>
              <a:t>, общаясь с родителями, узнают больше о ребенке, что позволяет им подобрать наиболее эффективные средства воспитания и </a:t>
            </a:r>
            <a:r>
              <a:rPr lang="ru-RU" b="1" dirty="0" smtClean="0">
                <a:solidFill>
                  <a:srgbClr val="7030A0"/>
                </a:solidFill>
              </a:rPr>
              <a:t>обучения.</a:t>
            </a:r>
          </a:p>
          <a:p>
            <a:pPr marL="0" indent="0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Родители</a:t>
            </a:r>
            <a:r>
              <a:rPr lang="ru-RU" b="1" dirty="0">
                <a:solidFill>
                  <a:srgbClr val="7030A0"/>
                </a:solidFill>
              </a:rPr>
              <a:t>, общаясь с педагогами, 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повышают </a:t>
            </a:r>
            <a:r>
              <a:rPr lang="ru-RU" b="1" dirty="0">
                <a:solidFill>
                  <a:srgbClr val="7030A0"/>
                </a:solidFill>
              </a:rPr>
              <a:t>свою родительскую 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компетентность</a:t>
            </a:r>
            <a:r>
              <a:rPr lang="ru-RU" b="1" dirty="0">
                <a:solidFill>
                  <a:srgbClr val="7030A0"/>
                </a:solidFill>
              </a:rPr>
              <a:t>, принимают 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активное </a:t>
            </a:r>
            <a:r>
              <a:rPr lang="ru-RU" b="1" dirty="0">
                <a:solidFill>
                  <a:srgbClr val="7030A0"/>
                </a:solidFill>
              </a:rPr>
              <a:t>участие в </a:t>
            </a:r>
            <a:r>
              <a:rPr lang="ru-RU" b="1" dirty="0" smtClean="0">
                <a:solidFill>
                  <a:srgbClr val="7030A0"/>
                </a:solidFill>
              </a:rPr>
              <a:t>жизни </a:t>
            </a:r>
            <a:r>
              <a:rPr lang="ru-RU" b="1" dirty="0">
                <a:solidFill>
                  <a:srgbClr val="7030A0"/>
                </a:solidFill>
              </a:rPr>
              <a:t>детей, 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лучше </a:t>
            </a:r>
            <a:r>
              <a:rPr lang="ru-RU" b="1" dirty="0">
                <a:solidFill>
                  <a:srgbClr val="7030A0"/>
                </a:solidFill>
              </a:rPr>
              <a:t>понимают </a:t>
            </a:r>
            <a:r>
              <a:rPr lang="ru-RU" b="1" dirty="0" smtClean="0">
                <a:solidFill>
                  <a:srgbClr val="7030A0"/>
                </a:solidFill>
              </a:rPr>
              <a:t>их </a:t>
            </a:r>
            <a:r>
              <a:rPr lang="ru-RU" b="1" dirty="0">
                <a:solidFill>
                  <a:srgbClr val="7030A0"/>
                </a:solidFill>
              </a:rPr>
              <a:t>и 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налаживают  </a:t>
            </a:r>
            <a:r>
              <a:rPr lang="ru-RU" b="1" dirty="0">
                <a:solidFill>
                  <a:srgbClr val="7030A0"/>
                </a:solidFill>
              </a:rPr>
              <a:t>гармоничные 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в</a:t>
            </a:r>
            <a:r>
              <a:rPr lang="ru-RU" b="1" dirty="0" smtClean="0">
                <a:solidFill>
                  <a:srgbClr val="7030A0"/>
                </a:solidFill>
              </a:rPr>
              <a:t>заимоотношения с </a:t>
            </a:r>
            <a:r>
              <a:rPr lang="ru-RU" b="1" dirty="0">
                <a:solidFill>
                  <a:srgbClr val="7030A0"/>
                </a:solidFill>
              </a:rPr>
              <a:t>ними.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" r="8892"/>
          <a:stretch/>
        </p:blipFill>
        <p:spPr bwMode="auto">
          <a:xfrm>
            <a:off x="5580112" y="3573016"/>
            <a:ext cx="3194320" cy="24083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79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37520" y="1628800"/>
            <a:ext cx="6282952" cy="468052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Основой </a:t>
            </a:r>
            <a:r>
              <a:rPr lang="ru-RU" b="1" dirty="0">
                <a:solidFill>
                  <a:srgbClr val="7030A0"/>
                </a:solidFill>
              </a:rPr>
              <a:t>воспитательной и образовательной деятельности родителей является их педагогическая культура, которая помогает им избежать ошибок в семейном воспитании и находить верные решения в нестандартных ситуациях. 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Повышая </a:t>
            </a:r>
            <a:r>
              <a:rPr lang="ru-RU" b="1" dirty="0">
                <a:solidFill>
                  <a:srgbClr val="7030A0"/>
                </a:solidFill>
              </a:rPr>
              <a:t>свою педагогическую культуру, родители яснее осознают процесс развития ребенка, становления его личности, а, следовательно, 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могут </a:t>
            </a:r>
            <a:r>
              <a:rPr lang="ru-RU" b="1" dirty="0">
                <a:solidFill>
                  <a:srgbClr val="7030A0"/>
                </a:solidFill>
              </a:rPr>
              <a:t>оказать существенную помощь своим детям в адаптации к социальной среде.</a:t>
            </a:r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16192"/>
            <a:ext cx="2520280" cy="504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34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1765</TotalTime>
  <Words>1660</Words>
  <Application>Microsoft Office PowerPoint</Application>
  <PresentationFormat>Экран (4:3)</PresentationFormat>
  <Paragraphs>122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Признаки воспитания семьи</vt:lpstr>
      <vt:lpstr>Презентация PowerPoint</vt:lpstr>
      <vt:lpstr>Презентация PowerPoint</vt:lpstr>
      <vt:lpstr>Презентация PowerPoint</vt:lpstr>
      <vt:lpstr>Презентация PowerPoint</vt:lpstr>
      <vt:lpstr> Педагогическая культура родителей</vt:lpstr>
      <vt:lpstr> Основные задачи повышения уровня педагогической культуры родителей</vt:lpstr>
      <vt:lpstr>Презентация PowerPoint</vt:lpstr>
      <vt:lpstr>    Высокий уровень педагогической культуры родителей</vt:lpstr>
      <vt:lpstr>   Средний уровень педагогической культуры родителей</vt:lpstr>
      <vt:lpstr>  НИЗКИЙ ПЕДАГОГИЧЕСКИЙ УРОВЕНЬ</vt:lpstr>
      <vt:lpstr>   Конструктивному взаимодействию с родителями способствует соблюдение следующих правил общения с родителями: </vt:lpstr>
      <vt:lpstr>Формы работы с родителями   Родительские собрания</vt:lpstr>
      <vt:lpstr>  Формы работы с родителями </vt:lpstr>
      <vt:lpstr>  Формы работы с родителями</vt:lpstr>
      <vt:lpstr>   Формы работы с родителями   Школа семейного воспитания</vt:lpstr>
      <vt:lpstr>  Формы работы с родителями  Индивидуальные консультации</vt:lpstr>
      <vt:lpstr>  Формы работы с родителями   Психологические акции</vt:lpstr>
      <vt:lpstr>   Использование активных методов взаимодействия с родителями: 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1</cp:lastModifiedBy>
  <cp:revision>102</cp:revision>
  <dcterms:created xsi:type="dcterms:W3CDTF">2013-03-24T16:48:38Z</dcterms:created>
  <dcterms:modified xsi:type="dcterms:W3CDTF">2017-12-20T18:41:13Z</dcterms:modified>
</cp:coreProperties>
</file>