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304" r:id="rId2"/>
    <p:sldId id="317" r:id="rId3"/>
    <p:sldId id="305" r:id="rId4"/>
    <p:sldId id="307" r:id="rId5"/>
    <p:sldId id="310" r:id="rId6"/>
    <p:sldId id="306" r:id="rId7"/>
    <p:sldId id="311" r:id="rId8"/>
    <p:sldId id="314" r:id="rId9"/>
    <p:sldId id="312" r:id="rId10"/>
    <p:sldId id="313" r:id="rId11"/>
    <p:sldId id="315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FF66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659945-B10F-46DD-B524-C93FA620CE83}" type="datetimeFigureOut">
              <a:rPr lang="ru-RU" smtClean="0"/>
              <a:pPr>
                <a:defRPr/>
              </a:pPr>
              <a:t>22.12.2017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D9E4FC09-9CD6-4578-85D5-E40C881173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240E10-602F-4189-A412-23768C78AC7C}" type="datetimeFigureOut">
              <a:rPr lang="ru-RU" smtClean="0"/>
              <a:pPr>
                <a:defRPr/>
              </a:pPr>
              <a:t>22.12.2017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3850D5-1746-415F-98D4-70AE5A3EBE0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14B198-B6D6-47BE-9C2A-C7C50730573B}" type="datetimeFigureOut">
              <a:rPr lang="ru-RU" smtClean="0"/>
              <a:pPr>
                <a:defRPr/>
              </a:pPr>
              <a:t>22.12.2017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8D3573-B860-4D24-904D-4D15500253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A98566-6EDA-4897-AE9E-2C18C008673B}" type="datetimeFigureOut">
              <a:rPr lang="ru-RU" smtClean="0"/>
              <a:pPr>
                <a:defRPr/>
              </a:pPr>
              <a:t>22.12.2017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096F87-E7FC-4DB8-B9DD-03B3661FE8B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06A43-B73B-491C-9EB0-AE8991E25F4D}" type="datetimeFigureOut">
              <a:rPr lang="ru-RU" smtClean="0"/>
              <a:pPr>
                <a:defRPr/>
              </a:pPr>
              <a:t>22.12.2017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EB811F-187D-48FD-9C2B-36610D22730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3FC655-F0F2-4BA0-93AB-5971BD2F83A0}" type="datetimeFigureOut">
              <a:rPr lang="ru-RU" smtClean="0"/>
              <a:pPr>
                <a:defRPr/>
              </a:pPr>
              <a:t>22.12.2017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41573E-3914-4B0A-89CB-E789CAFAB0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9B1A9C-EF43-4D3D-8092-829F57EA732E}" type="datetimeFigureOut">
              <a:rPr lang="ru-RU" smtClean="0"/>
              <a:pPr>
                <a:defRPr/>
              </a:pPr>
              <a:t>22.12.2017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68C6F-14E8-424D-AB0E-FB0ECF6F044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092697-5343-439B-8160-F9EFDDE80A56}" type="datetimeFigureOut">
              <a:rPr lang="ru-RU" smtClean="0"/>
              <a:pPr>
                <a:defRPr/>
              </a:pPr>
              <a:t>22.12.2017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345DC4-3DA1-4621-80E3-8DF77F0FF1E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2667B5-EB06-4F32-A3E9-01BB9402217D}" type="datetimeFigureOut">
              <a:rPr lang="ru-RU" smtClean="0"/>
              <a:pPr>
                <a:defRPr/>
              </a:pPr>
              <a:t>22.12.2017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30AC7C-7ED7-424E-8A62-C20FC68DC4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CCD002-7CC0-4A42-94D6-19F8411CE9C6}" type="datetimeFigureOut">
              <a:rPr lang="ru-RU" smtClean="0"/>
              <a:pPr>
                <a:defRPr/>
              </a:pPr>
              <a:t>22.12.2017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23EB-DBB9-414F-9B52-A3F7D45DB88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EBF511-1910-4E8B-A6B8-6B6A78C77586}" type="datetimeFigureOut">
              <a:rPr lang="ru-RU" smtClean="0"/>
              <a:pPr>
                <a:defRPr/>
              </a:pPr>
              <a:t>22.12.2017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7B17A3-40EB-4515-8C37-6E8AD41E93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3B46392-88CD-4C1B-93CF-98194DAAFD77}" type="datetimeFigureOut">
              <a:rPr lang="ru-RU" smtClean="0"/>
              <a:pPr>
                <a:defRPr/>
              </a:pPr>
              <a:t>22.12.2017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AFF159D-7730-4D5B-AD7D-E13B9804DE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>
          <a:xfrm>
            <a:off x="468313" y="116632"/>
            <a:ext cx="8424167" cy="576029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200" b="1" dirty="0" smtClean="0">
                <a:solidFill>
                  <a:schemeClr val="hlink"/>
                </a:solidFill>
                <a:latin typeface="Arial" charset="0"/>
              </a:rPr>
              <a:t/>
            </a:r>
            <a:br>
              <a:rPr lang="ru-RU" sz="3200" b="1" dirty="0" smtClean="0">
                <a:solidFill>
                  <a:schemeClr val="hlink"/>
                </a:solidFill>
                <a:latin typeface="Arial" charset="0"/>
              </a:rPr>
            </a:br>
            <a:r>
              <a:rPr lang="ru-RU" sz="3200" b="1" dirty="0">
                <a:solidFill>
                  <a:schemeClr val="hlink"/>
                </a:solidFill>
                <a:latin typeface="Arial" charset="0"/>
              </a:rPr>
              <a:t/>
            </a:r>
            <a:br>
              <a:rPr lang="ru-RU" sz="3200" b="1" dirty="0">
                <a:solidFill>
                  <a:schemeClr val="hlink"/>
                </a:solidFill>
                <a:latin typeface="Arial" charset="0"/>
              </a:rPr>
            </a:br>
            <a:r>
              <a:rPr lang="ru-RU" sz="3200" b="1" dirty="0" smtClean="0">
                <a:solidFill>
                  <a:schemeClr val="hlink"/>
                </a:solidFill>
                <a:latin typeface="Arial" charset="0"/>
              </a:rPr>
              <a:t/>
            </a:r>
            <a:br>
              <a:rPr lang="ru-RU" sz="3200" b="1" dirty="0" smtClean="0">
                <a:solidFill>
                  <a:schemeClr val="hlink"/>
                </a:solidFill>
                <a:latin typeface="Arial" charset="0"/>
              </a:rPr>
            </a:br>
            <a:r>
              <a:rPr lang="ru-RU" sz="2400" b="1" smtClean="0">
                <a:solidFill>
                  <a:schemeClr val="hlink"/>
                </a:solidFill>
                <a:latin typeface="Arial" charset="0"/>
              </a:rPr>
              <a:t>психолого-педагогическое сопровождение </a:t>
            </a:r>
            <a:r>
              <a:rPr lang="ru-RU" sz="2400" b="1" dirty="0" smtClean="0">
                <a:solidFill>
                  <a:schemeClr val="hlink"/>
                </a:solidFill>
                <a:latin typeface="Arial" charset="0"/>
              </a:rPr>
              <a:t>обучающихся с ЗПР в обучении и социализации в обществе</a:t>
            </a:r>
            <a:br>
              <a:rPr lang="ru-RU" sz="2400" b="1" dirty="0" smtClean="0">
                <a:solidFill>
                  <a:schemeClr val="hlink"/>
                </a:solidFill>
                <a:latin typeface="Arial" charset="0"/>
              </a:rPr>
            </a:br>
            <a:r>
              <a:rPr lang="ru-RU" sz="3200" b="1" dirty="0">
                <a:solidFill>
                  <a:schemeClr val="hlink"/>
                </a:solidFill>
                <a:latin typeface="Arial" charset="0"/>
              </a:rPr>
              <a:t/>
            </a:r>
            <a:br>
              <a:rPr lang="ru-RU" sz="3200" b="1" dirty="0">
                <a:solidFill>
                  <a:schemeClr val="hlink"/>
                </a:solidFill>
                <a:latin typeface="Arial" charset="0"/>
              </a:rPr>
            </a:br>
            <a:r>
              <a:rPr lang="ru-RU" sz="3200" b="1" dirty="0" smtClean="0">
                <a:solidFill>
                  <a:schemeClr val="hlink"/>
                </a:solidFill>
                <a:latin typeface="Arial" charset="0"/>
              </a:rPr>
              <a:t/>
            </a:r>
            <a:br>
              <a:rPr lang="ru-RU" sz="3200" b="1" dirty="0" smtClean="0">
                <a:solidFill>
                  <a:schemeClr val="hlink"/>
                </a:solidFill>
                <a:latin typeface="Arial" charset="0"/>
              </a:rPr>
            </a:br>
            <a:r>
              <a:rPr lang="ru-RU" sz="3200" b="1" dirty="0">
                <a:solidFill>
                  <a:schemeClr val="hlink"/>
                </a:solidFill>
                <a:latin typeface="Arial" charset="0"/>
              </a:rPr>
              <a:t/>
            </a:r>
            <a:br>
              <a:rPr lang="ru-RU" sz="3200" b="1" dirty="0">
                <a:solidFill>
                  <a:schemeClr val="hlink"/>
                </a:solidFill>
                <a:latin typeface="Arial" charset="0"/>
              </a:rPr>
            </a:br>
            <a:r>
              <a:rPr lang="ru-RU" sz="1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педагог-психолог МБОУ «СОШ №5» г.Братска</a:t>
            </a:r>
            <a:br>
              <a:rPr lang="ru-RU" sz="1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Безлепкина</a:t>
            </a:r>
            <a:r>
              <a:rPr lang="ru-RU" sz="1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Елена Юрьевна, 1 квалификационная категория  </a:t>
            </a:r>
            <a:br>
              <a:rPr lang="ru-RU" sz="1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chemeClr val="hlink"/>
                </a:solidFill>
                <a:latin typeface="Arial" charset="0"/>
              </a:rPr>
              <a:t> </a:t>
            </a:r>
            <a:br>
              <a:rPr lang="ru-RU" sz="4000" dirty="0" smtClean="0">
                <a:solidFill>
                  <a:schemeClr val="hlink"/>
                </a:solidFill>
                <a:latin typeface="Arial" charset="0"/>
              </a:rPr>
            </a:br>
            <a:r>
              <a:rPr lang="ru-RU" sz="4000" dirty="0" smtClean="0">
                <a:solidFill>
                  <a:schemeClr val="hlink"/>
                </a:solidFill>
                <a:latin typeface="Arial" charset="0"/>
              </a:rPr>
              <a:t/>
            </a:r>
            <a:br>
              <a:rPr lang="ru-RU" sz="4000" dirty="0" smtClean="0">
                <a:solidFill>
                  <a:schemeClr val="hlink"/>
                </a:solidFill>
                <a:latin typeface="Arial" charset="0"/>
              </a:rPr>
            </a:br>
            <a:r>
              <a:rPr lang="ru-RU" sz="4000" dirty="0" smtClean="0">
                <a:solidFill>
                  <a:schemeClr val="hlink"/>
                </a:solidFill>
                <a:latin typeface="Arial" charset="0"/>
              </a:rPr>
              <a:t/>
            </a:r>
            <a:br>
              <a:rPr lang="ru-RU" sz="4000" dirty="0" smtClean="0">
                <a:solidFill>
                  <a:schemeClr val="hlink"/>
                </a:solidFill>
                <a:latin typeface="Arial" charset="0"/>
              </a:rPr>
            </a:br>
            <a:r>
              <a:rPr lang="ru-RU" sz="4000" dirty="0" smtClean="0">
                <a:solidFill>
                  <a:schemeClr val="hlink"/>
                </a:solidFill>
                <a:latin typeface="Arial" charset="0"/>
              </a:rPr>
              <a:t/>
            </a:r>
            <a:br>
              <a:rPr lang="ru-RU" sz="4000" dirty="0" smtClean="0">
                <a:solidFill>
                  <a:schemeClr val="hlink"/>
                </a:solidFill>
                <a:latin typeface="Arial" charset="0"/>
              </a:rPr>
            </a:br>
            <a:endParaRPr lang="ru-RU" sz="4000" dirty="0" smtClean="0">
              <a:solidFill>
                <a:schemeClr val="hlink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285728"/>
            <a:ext cx="8280920" cy="4886003"/>
          </a:xfrm>
        </p:spPr>
        <p:txBody>
          <a:bodyPr/>
          <a:lstStyle/>
          <a:p>
            <a:pPr algn="just"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1800" b="1" dirty="0" smtClean="0">
                <a:solidFill>
                  <a:srgbClr val="7030A0"/>
                </a:solidFill>
              </a:rPr>
              <a:t>Социальная школьная среда обладает в отношении личности обучающегося с ЗПР огромным психолого-педагогическим потенциалом. Общаясь со сверстниками, ребёнок приобретает личный опыт отношений в социуме. </a:t>
            </a:r>
          </a:p>
          <a:p>
            <a:pPr algn="just">
              <a:buNone/>
            </a:pPr>
            <a:r>
              <a:rPr lang="ru-RU" sz="1800" b="1" dirty="0" smtClean="0">
                <a:solidFill>
                  <a:srgbClr val="7030A0"/>
                </a:solidFill>
              </a:rPr>
              <a:t>Введён непрерывный курс «Тренинг общения» во 2-9 классах, которые направлены на формирование положительного отношения друг к другу, развитие навыков взаимодействия в группе  и развитие навыков самопознания и понимания других людей. </a:t>
            </a:r>
          </a:p>
        </p:txBody>
      </p:sp>
      <p:pic>
        <p:nvPicPr>
          <p:cNvPr id="4" name="Picture 2" descr="F:\2016-17 уч.год\Психологи фото\Тренинг общения 5В\7XrtddeDgd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2184" y="3357562"/>
            <a:ext cx="4409297" cy="3306764"/>
          </a:xfrm>
          <a:prstGeom prst="rect">
            <a:avLst/>
          </a:prstGeom>
          <a:noFill/>
        </p:spPr>
      </p:pic>
      <p:pic>
        <p:nvPicPr>
          <p:cNvPr id="5" name="Picture 3" descr="C:\Users\LS\Desktop\Q1N_-KplIH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3357562"/>
            <a:ext cx="3747457" cy="281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68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6664" y="1916832"/>
            <a:ext cx="7572428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7030A0"/>
                </a:solidFill>
              </a:rPr>
              <a:t> В аспекте работы с родителями и гармонизации внутрисемейных отношений проводятся консультации, тематические встречи, беседы, родительские собрания по различной тематике, направленные на понимание  индивидуального психического своеобразия, особенностей развития и возможных исправлений детско-родительских отношений.</a:t>
            </a: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8219256" cy="3849291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Девиз: каждый ребёнок с нарушением в развитии-личность, который требует к себе особого внимания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4048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b="1" dirty="0" smtClean="0">
                <a:solidFill>
                  <a:schemeClr val="hlink"/>
                </a:solidFill>
                <a:latin typeface="Arial" charset="0"/>
              </a:rPr>
              <a:t>Проблема ЗПР в специальной психологии</a:t>
            </a:r>
          </a:p>
        </p:txBody>
      </p:sp>
      <p:sp>
        <p:nvSpPr>
          <p:cNvPr id="14338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19256" cy="4425355"/>
          </a:xfrm>
        </p:spPr>
        <p:txBody>
          <a:bodyPr/>
          <a:lstStyle/>
          <a:p>
            <a:pPr eaLnBrk="1" hangingPunct="1">
              <a:buNone/>
            </a:pPr>
            <a:r>
              <a:rPr lang="ru-RU" sz="1800" b="1" dirty="0" err="1" smtClean="0">
                <a:solidFill>
                  <a:srgbClr val="002060"/>
                </a:solidFill>
                <a:latin typeface="Arial" charset="0"/>
              </a:rPr>
              <a:t>М.С.Певзнер</a:t>
            </a:r>
            <a:r>
              <a:rPr lang="ru-RU" sz="1800" b="1" dirty="0" smtClean="0">
                <a:solidFill>
                  <a:srgbClr val="002060"/>
                </a:solidFill>
                <a:latin typeface="Arial" charset="0"/>
              </a:rPr>
              <a:t>, </a:t>
            </a:r>
            <a:r>
              <a:rPr lang="ru-RU" sz="1800" b="1" dirty="0" err="1" smtClean="0">
                <a:solidFill>
                  <a:srgbClr val="002060"/>
                </a:solidFill>
                <a:latin typeface="Arial" charset="0"/>
              </a:rPr>
              <a:t>К.С.Лебединская</a:t>
            </a:r>
            <a:r>
              <a:rPr lang="ru-RU" sz="1800" b="1" dirty="0" smtClean="0">
                <a:solidFill>
                  <a:srgbClr val="002060"/>
                </a:solidFill>
                <a:latin typeface="Arial" charset="0"/>
              </a:rPr>
              <a:t>, </a:t>
            </a:r>
            <a:r>
              <a:rPr lang="ru-RU" sz="1800" b="1" dirty="0" err="1" smtClean="0">
                <a:solidFill>
                  <a:srgbClr val="002060"/>
                </a:solidFill>
                <a:latin typeface="Arial" charset="0"/>
              </a:rPr>
              <a:t>В.И.Лубовский</a:t>
            </a:r>
            <a:r>
              <a:rPr lang="en-US" sz="1800" b="1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  <a:latin typeface="Arial" charset="0"/>
              </a:rPr>
              <a:t>и др. оценивали состояние ЗПР с позиции </a:t>
            </a:r>
            <a:r>
              <a:rPr lang="ru-RU" sz="1800" b="1" dirty="0" err="1" smtClean="0">
                <a:solidFill>
                  <a:srgbClr val="002060"/>
                </a:solidFill>
                <a:latin typeface="Arial" charset="0"/>
              </a:rPr>
              <a:t>дизонтогенеза</a:t>
            </a:r>
            <a:r>
              <a:rPr lang="ru-RU" sz="1800" b="1" dirty="0" smtClean="0">
                <a:solidFill>
                  <a:srgbClr val="002060"/>
                </a:solidFill>
                <a:latin typeface="Arial" charset="0"/>
              </a:rPr>
              <a:t> и отмечали замедление темпа развития и созревания мозговых структур </a:t>
            </a:r>
          </a:p>
          <a:p>
            <a:pPr eaLnBrk="1" hangingPunct="1">
              <a:buFontTx/>
              <a:buChar char="-"/>
            </a:pPr>
            <a:r>
              <a:rPr lang="ru-RU" sz="1800" b="1" dirty="0" smtClean="0">
                <a:solidFill>
                  <a:srgbClr val="002060"/>
                </a:solidFill>
                <a:latin typeface="Arial" charset="0"/>
              </a:rPr>
              <a:t>Дисбаланс между процессами возбуждения и торможения </a:t>
            </a:r>
          </a:p>
          <a:p>
            <a:pPr marL="0" indent="0" eaLnBrk="1" hangingPunct="1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Arial" charset="0"/>
              </a:rPr>
              <a:t>-  Стойкие формы ЗПР, связанные с органическим поражением ЦНС </a:t>
            </a:r>
          </a:p>
          <a:p>
            <a:pPr eaLnBrk="1" hangingPunct="1">
              <a:buFontTx/>
              <a:buChar char="-"/>
            </a:pPr>
            <a:r>
              <a:rPr lang="ru-RU" sz="1800" b="1" dirty="0" smtClean="0">
                <a:solidFill>
                  <a:srgbClr val="002060"/>
                </a:solidFill>
                <a:latin typeface="Arial" charset="0"/>
              </a:rPr>
              <a:t>Парциальные нарушения компонентов интеллектуальной деятельности </a:t>
            </a:r>
          </a:p>
          <a:p>
            <a:pPr marL="0" indent="0" eaLnBrk="1" hangingPunct="1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Arial" charset="0"/>
              </a:rPr>
              <a:t>- Инертность нервных процессов, истощаемость, нарушения внимания, мышления, памяти что сказывается на замедленном упрочнении условных связей и обучаемости</a:t>
            </a:r>
          </a:p>
          <a:p>
            <a:pPr eaLnBrk="1" hangingPunct="1">
              <a:buNone/>
            </a:pPr>
            <a:endParaRPr lang="ru-RU" sz="2400" dirty="0" smtClean="0">
              <a:solidFill>
                <a:srgbClr val="00206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0070C0"/>
                </a:solidFill>
                <a:latin typeface="Arial" charset="0"/>
              </a:rPr>
              <a:t>Комплексное сопровождение: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solidFill>
                  <a:srgbClr val="7030A0"/>
                </a:solidFill>
              </a:rPr>
              <a:t> </a:t>
            </a:r>
            <a:r>
              <a:rPr lang="ru-RU" sz="1800" b="1" i="1" dirty="0" smtClean="0">
                <a:solidFill>
                  <a:srgbClr val="7030A0"/>
                </a:solidFill>
              </a:rPr>
              <a:t>*  своевременно организованная система коррекции, развития и обучения;</a:t>
            </a:r>
          </a:p>
          <a:p>
            <a:pPr>
              <a:buNone/>
            </a:pPr>
            <a:r>
              <a:rPr lang="ru-RU" sz="1800" b="1" i="1" dirty="0" smtClean="0">
                <a:solidFill>
                  <a:srgbClr val="7030A0"/>
                </a:solidFill>
              </a:rPr>
              <a:t> * организация ОПР режима, предупреждающего нервно-психические перегрузки детей; </a:t>
            </a:r>
          </a:p>
          <a:p>
            <a:pPr>
              <a:buNone/>
            </a:pPr>
            <a:r>
              <a:rPr lang="ru-RU" sz="1800" b="1" i="1" dirty="0" smtClean="0">
                <a:solidFill>
                  <a:srgbClr val="7030A0"/>
                </a:solidFill>
              </a:rPr>
              <a:t> * правильные и доброжелательные взаимоотношения в детском коллективе между педагогами и обучающимися; </a:t>
            </a:r>
          </a:p>
          <a:p>
            <a:pPr>
              <a:buNone/>
            </a:pPr>
            <a:r>
              <a:rPr lang="ru-RU" sz="1800" b="1" i="1" dirty="0" smtClean="0">
                <a:solidFill>
                  <a:srgbClr val="7030A0"/>
                </a:solidFill>
              </a:rPr>
              <a:t> * систематическое использование разнообразных методов и средств коррекционно-развивающей направленности; </a:t>
            </a:r>
          </a:p>
          <a:p>
            <a:pPr>
              <a:buNone/>
            </a:pPr>
            <a:r>
              <a:rPr lang="ru-RU" sz="1800" b="1" i="1" dirty="0" smtClean="0">
                <a:solidFill>
                  <a:srgbClr val="7030A0"/>
                </a:solidFill>
              </a:rPr>
              <a:t> </a:t>
            </a:r>
          </a:p>
          <a:p>
            <a:pPr>
              <a:buNone/>
            </a:pPr>
            <a:r>
              <a:rPr lang="ru-RU" sz="1800" b="1" i="1" dirty="0" smtClean="0">
                <a:solidFill>
                  <a:srgbClr val="7030A0"/>
                </a:solidFill>
              </a:rPr>
              <a:t>сочетаются между собой, их объединяет общая интеллектуальная и личностная незрелость</a:t>
            </a:r>
          </a:p>
          <a:p>
            <a:pPr>
              <a:buNone/>
            </a:pPr>
            <a:endParaRPr lang="ru-RU" sz="1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Аспекты деятельности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204864"/>
            <a:ext cx="8064896" cy="3456384"/>
          </a:xfrm>
        </p:spPr>
        <p:txBody>
          <a:bodyPr>
            <a:normAutofit/>
          </a:bodyPr>
          <a:lstStyle/>
          <a:p>
            <a:pPr lvl="2">
              <a:buFontTx/>
              <a:buChar char="-"/>
            </a:pPr>
            <a:r>
              <a:rPr lang="ru-RU" sz="1800" b="1" dirty="0" smtClean="0">
                <a:solidFill>
                  <a:srgbClr val="002060"/>
                </a:solidFill>
              </a:rPr>
              <a:t>Преодоление отставаний психического развития; 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endParaRPr lang="ru-RU" sz="1800" b="1" dirty="0" smtClean="0">
              <a:solidFill>
                <a:srgbClr val="002060"/>
              </a:solidFill>
            </a:endParaRPr>
          </a:p>
          <a:p>
            <a:pPr lvl="2">
              <a:buFontTx/>
              <a:buChar char="-"/>
            </a:pPr>
            <a:r>
              <a:rPr lang="ru-RU" sz="1800" b="1" dirty="0" smtClean="0">
                <a:solidFill>
                  <a:srgbClr val="002060"/>
                </a:solidFill>
              </a:rPr>
              <a:t>Профилактика и коррекция поведенческих нарушений и недостатков эмоционально-волевого развития; </a:t>
            </a:r>
          </a:p>
          <a:p>
            <a:pPr lvl="2">
              <a:buFontTx/>
              <a:buChar char="-"/>
            </a:pPr>
            <a:r>
              <a:rPr lang="ru-RU" sz="1800" b="1" dirty="0" smtClean="0">
                <a:solidFill>
                  <a:srgbClr val="002060"/>
                </a:solidFill>
              </a:rPr>
              <a:t>Коррекция и развитие познавательной , психомоторной и эмоционально-личностной сфер; </a:t>
            </a:r>
          </a:p>
          <a:p>
            <a:pPr lvl="2">
              <a:buFontTx/>
              <a:buChar char="-"/>
            </a:pPr>
            <a:r>
              <a:rPr lang="ru-RU" sz="1800" b="1" dirty="0" smtClean="0">
                <a:solidFill>
                  <a:srgbClr val="002060"/>
                </a:solidFill>
              </a:rPr>
              <a:t>Профилактика и коррекция явлений последующей социально-психологической </a:t>
            </a:r>
            <a:r>
              <a:rPr lang="ru-RU" sz="1800" b="1" dirty="0" err="1" smtClean="0">
                <a:solidFill>
                  <a:srgbClr val="002060"/>
                </a:solidFill>
              </a:rPr>
              <a:t>дезадаптации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</a:rPr>
              <a:t> </a:t>
            </a:r>
          </a:p>
          <a:p>
            <a:pPr lvl="2">
              <a:buFontTx/>
              <a:buChar char="-"/>
            </a:pPr>
            <a:endParaRPr lang="ru-RU" b="1" dirty="0">
              <a:solidFill>
                <a:srgbClr val="002060"/>
              </a:solidFill>
            </a:endParaRPr>
          </a:p>
          <a:p>
            <a:pPr marL="685800" lvl="2" indent="0">
              <a:buNone/>
            </a:pPr>
            <a:endParaRPr lang="en-US" sz="1800" b="1" dirty="0" smtClean="0">
              <a:solidFill>
                <a:srgbClr val="002060"/>
              </a:solidFill>
            </a:endParaRPr>
          </a:p>
          <a:p>
            <a:pPr lvl="2">
              <a:buFontTx/>
              <a:buChar char="-"/>
            </a:pP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По  результатам диагностики выявлено:</a:t>
            </a:r>
            <a:endParaRPr lang="ru-RU" sz="18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94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000" b="1" dirty="0" smtClean="0">
                <a:latin typeface="Arial" charset="0"/>
              </a:rPr>
              <a:t/>
            </a:r>
            <a:br>
              <a:rPr lang="en-US" sz="2000" b="1" dirty="0" smtClean="0">
                <a:latin typeface="Arial" charset="0"/>
              </a:rPr>
            </a:br>
            <a:endParaRPr lang="ru-RU" sz="2000" b="1" dirty="0" smtClean="0">
              <a:latin typeface="Arial" charset="0"/>
            </a:endParaRPr>
          </a:p>
        </p:txBody>
      </p:sp>
      <p:sp>
        <p:nvSpPr>
          <p:cNvPr id="15362" name="Объект 2"/>
          <p:cNvSpPr>
            <a:spLocks noGrp="1"/>
          </p:cNvSpPr>
          <p:nvPr>
            <p:ph idx="1"/>
          </p:nvPr>
        </p:nvSpPr>
        <p:spPr>
          <a:xfrm>
            <a:off x="827584" y="1700808"/>
            <a:ext cx="7704856" cy="431742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Arial" charset="0"/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Arial" charset="0"/>
              </a:rPr>
              <a:t>*</a:t>
            </a:r>
            <a:r>
              <a:rPr lang="ru-RU" sz="1800" b="1" dirty="0" smtClean="0">
                <a:solidFill>
                  <a:srgbClr val="002060"/>
                </a:solidFill>
                <a:latin typeface="Arial" charset="0"/>
              </a:rPr>
              <a:t>Трудности поэтапного формирования умственных действий, процесс обобщения-24% ;</a:t>
            </a:r>
          </a:p>
          <a:p>
            <a:pPr eaLnBrk="1" hangingPunct="1">
              <a:buFont typeface="Arial" charset="0"/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Arial" charset="0"/>
              </a:rPr>
              <a:t>*Низкий уровень познавательной активности, слабо выражен ориентировочныё этап деятельности – 37% ; </a:t>
            </a:r>
          </a:p>
          <a:p>
            <a:pPr eaLnBrk="1" hangingPunct="1">
              <a:buFont typeface="Arial" charset="0"/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Arial" charset="0"/>
              </a:rPr>
              <a:t>*</a:t>
            </a:r>
            <a:r>
              <a:rPr lang="ru-RU" sz="1800" b="1" dirty="0" err="1" smtClean="0">
                <a:solidFill>
                  <a:srgbClr val="002060"/>
                </a:solidFill>
                <a:latin typeface="Arial" charset="0"/>
              </a:rPr>
              <a:t>несформированность</a:t>
            </a:r>
            <a:r>
              <a:rPr lang="ru-RU" sz="1800" b="1" dirty="0" smtClean="0">
                <a:solidFill>
                  <a:srgbClr val="002060"/>
                </a:solidFill>
                <a:latin typeface="Arial" charset="0"/>
              </a:rPr>
              <a:t> оптико-пространственной деятельности – 22%; </a:t>
            </a:r>
          </a:p>
          <a:p>
            <a:pPr eaLnBrk="1" hangingPunct="1">
              <a:buFont typeface="Arial" charset="0"/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Arial" charset="0"/>
              </a:rPr>
              <a:t>*Низкий уровень самоконтроля и эмоциональной устойчивости, импульсивность – 38%; </a:t>
            </a:r>
          </a:p>
          <a:p>
            <a:pPr eaLnBrk="1" hangingPunct="1">
              <a:buFont typeface="Arial" charset="0"/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Arial" charset="0"/>
              </a:rPr>
              <a:t>* Нарушения  в общении и установлении контакта со сверстниками – 46%; </a:t>
            </a:r>
          </a:p>
          <a:p>
            <a:pPr eaLnBrk="1" hangingPunct="1">
              <a:buFont typeface="Arial" charset="0"/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Arial" charset="0"/>
              </a:rPr>
              <a:t>* Недостатки процессов памяти, внимания, восприятия, общей осведомлённости – 52% обучающихся</a:t>
            </a:r>
          </a:p>
          <a:p>
            <a:pPr eaLnBrk="1" hangingPunct="1">
              <a:buFont typeface="Arial" charset="0"/>
              <a:buNone/>
            </a:pPr>
            <a:endParaRPr lang="ru-RU" sz="1800" b="1" dirty="0" smtClean="0">
              <a:solidFill>
                <a:srgbClr val="002060"/>
              </a:solidFill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endParaRPr lang="ru-RU" sz="1800" dirty="0" smtClean="0">
              <a:solidFill>
                <a:srgbClr val="002060"/>
              </a:solidFill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sz="1800" dirty="0" smtClean="0">
                <a:solidFill>
                  <a:schemeClr val="folHlink"/>
                </a:solidFill>
                <a:latin typeface="Arial" charset="0"/>
              </a:rPr>
              <a:t>                   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err="1" smtClean="0">
                <a:solidFill>
                  <a:srgbClr val="7030A0"/>
                </a:solidFill>
              </a:rPr>
              <a:t>Психогимнастика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95" y="1207893"/>
            <a:ext cx="4011429" cy="2700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207893"/>
            <a:ext cx="4010400" cy="27183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95" y="4005064"/>
            <a:ext cx="3983379" cy="26193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154" y="4005506"/>
            <a:ext cx="4010400" cy="261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048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20361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folHlink"/>
                </a:solidFill>
              </a:rPr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764704"/>
            <a:ext cx="50223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ru-RU" b="1" dirty="0" smtClean="0">
                <a:solidFill>
                  <a:srgbClr val="002060"/>
                </a:solidFill>
              </a:rPr>
              <a:t>Адаптирована авторская программа </a:t>
            </a:r>
            <a:r>
              <a:rPr lang="ru-RU" b="1" dirty="0" err="1" smtClean="0">
                <a:solidFill>
                  <a:srgbClr val="002060"/>
                </a:solidFill>
              </a:rPr>
              <a:t>Метиевой</a:t>
            </a:r>
            <a:r>
              <a:rPr lang="ru-RU" b="1" dirty="0" smtClean="0">
                <a:solidFill>
                  <a:srgbClr val="002060"/>
                </a:solidFill>
              </a:rPr>
              <a:t> Л.А., Удаловой Э.Я. «Развитие </a:t>
            </a:r>
            <a:r>
              <a:rPr lang="ru-RU" b="1" dirty="0" err="1" smtClean="0">
                <a:solidFill>
                  <a:srgbClr val="002060"/>
                </a:solidFill>
              </a:rPr>
              <a:t>сенсомоторики</a:t>
            </a:r>
            <a:r>
              <a:rPr lang="ru-RU" b="1" dirty="0" smtClean="0">
                <a:solidFill>
                  <a:srgbClr val="002060"/>
                </a:solidFill>
              </a:rPr>
              <a:t> детей с ограниченными возможностями здоровья», 2016г.   </a:t>
            </a:r>
          </a:p>
          <a:p>
            <a:pPr eaLnBrk="1" hangingPunct="1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</a:rPr>
              <a:t>Предоставление возможности коррекции базовых учебных функций: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видение, слушание, запоминание, ориентировку, тонкую моторику, </a:t>
            </a:r>
            <a:r>
              <a:rPr lang="ru-RU" b="1" dirty="0" err="1" smtClean="0">
                <a:solidFill>
                  <a:srgbClr val="002060"/>
                </a:solidFill>
              </a:rPr>
              <a:t>глазодвигательную</a:t>
            </a:r>
            <a:r>
              <a:rPr lang="ru-RU" b="1" dirty="0" smtClean="0">
                <a:solidFill>
                  <a:srgbClr val="002060"/>
                </a:solidFill>
              </a:rPr>
              <a:t> координацию </a:t>
            </a:r>
          </a:p>
          <a:p>
            <a:pPr marL="0" indent="0" eaLnBrk="1" hangingPunct="1"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ru-RU" b="1" dirty="0" smtClean="0">
                <a:solidFill>
                  <a:srgbClr val="002060"/>
                </a:solidFill>
              </a:rPr>
              <a:t> - комплектование групп на основе диагностики  </a:t>
            </a:r>
          </a:p>
          <a:p>
            <a:pPr eaLnBrk="1" hangingPunct="1">
              <a:buFont typeface="Arial" charset="0"/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ru-RU" b="1" dirty="0" smtClean="0">
                <a:solidFill>
                  <a:srgbClr val="002060"/>
                </a:solidFill>
              </a:rPr>
              <a:t>- Увеличение количества часов на разделы: «Развитие моторики и </a:t>
            </a:r>
            <a:r>
              <a:rPr lang="ru-RU" b="1" dirty="0" err="1" smtClean="0">
                <a:solidFill>
                  <a:srgbClr val="002060"/>
                </a:solidFill>
              </a:rPr>
              <a:t>графомоторных</a:t>
            </a:r>
            <a:r>
              <a:rPr lang="ru-RU" b="1" dirty="0" smtClean="0">
                <a:solidFill>
                  <a:srgbClr val="002060"/>
                </a:solidFill>
              </a:rPr>
              <a:t> навыков», «Тактильно-двигательное восприятие и восприятие пространства»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 психомоторика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4740"/>
            <a:ext cx="4104000" cy="268830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24742"/>
            <a:ext cx="4104456" cy="26883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38" y="4077072"/>
            <a:ext cx="4061645" cy="2664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799" y="4077073"/>
            <a:ext cx="4104000" cy="265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130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2255</TotalTime>
  <Words>436</Words>
  <Application>Microsoft Office PowerPoint</Application>
  <PresentationFormat>Экран (4:3)</PresentationFormat>
  <Paragraphs>63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Аптека</vt:lpstr>
      <vt:lpstr>   психолого-педагогическое сопровождение обучающихся с ЗПР в обучении и социализации в обществе    Подготовила: педагог-психолог МБОУ «СОШ №5» г.Братска  Безлепкина Елена Юрьевна, 1 квалификационная категория          </vt:lpstr>
      <vt:lpstr>Презентация PowerPoint</vt:lpstr>
      <vt:lpstr>Проблема ЗПР в специальной психологии</vt:lpstr>
      <vt:lpstr>Комплексное сопровождение:</vt:lpstr>
      <vt:lpstr>Аспекты деятельности</vt:lpstr>
      <vt:lpstr> </vt:lpstr>
      <vt:lpstr>Психогимнастика</vt:lpstr>
      <vt:lpstr>Презентация PowerPoint</vt:lpstr>
      <vt:lpstr> психомоторика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Григорьева</dc:creator>
  <cp:lastModifiedBy>User</cp:lastModifiedBy>
  <cp:revision>181</cp:revision>
  <dcterms:created xsi:type="dcterms:W3CDTF">2010-02-10T17:47:23Z</dcterms:created>
  <dcterms:modified xsi:type="dcterms:W3CDTF">2017-12-22T11:51:15Z</dcterms:modified>
</cp:coreProperties>
</file>